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 id="2147483690" r:id="rId5"/>
  </p:sldMasterIdLst>
  <p:notesMasterIdLst>
    <p:notesMasterId r:id="rId49"/>
  </p:notesMasterIdLst>
  <p:sldIdLst>
    <p:sldId id="281" r:id="rId6"/>
    <p:sldId id="3319" r:id="rId7"/>
    <p:sldId id="282" r:id="rId8"/>
    <p:sldId id="401" r:id="rId9"/>
    <p:sldId id="398" r:id="rId10"/>
    <p:sldId id="403" r:id="rId11"/>
    <p:sldId id="402" r:id="rId12"/>
    <p:sldId id="3317" r:id="rId13"/>
    <p:sldId id="3321" r:id="rId14"/>
    <p:sldId id="569" r:id="rId15"/>
    <p:sldId id="2776" r:id="rId16"/>
    <p:sldId id="3320" r:id="rId17"/>
    <p:sldId id="3199" r:id="rId18"/>
    <p:sldId id="3298" r:id="rId19"/>
    <p:sldId id="3323" r:id="rId20"/>
    <p:sldId id="3309" r:id="rId21"/>
    <p:sldId id="3316" r:id="rId22"/>
    <p:sldId id="3202" r:id="rId23"/>
    <p:sldId id="2765" r:id="rId24"/>
    <p:sldId id="3203" r:id="rId25"/>
    <p:sldId id="286" r:id="rId26"/>
    <p:sldId id="3302" r:id="rId27"/>
    <p:sldId id="3303" r:id="rId28"/>
    <p:sldId id="3310" r:id="rId29"/>
    <p:sldId id="3315" r:id="rId30"/>
    <p:sldId id="3205" r:id="rId31"/>
    <p:sldId id="3253" r:id="rId32"/>
    <p:sldId id="3322" r:id="rId33"/>
    <p:sldId id="3212" r:id="rId34"/>
    <p:sldId id="3311" r:id="rId35"/>
    <p:sldId id="3312" r:id="rId36"/>
    <p:sldId id="3313" r:id="rId37"/>
    <p:sldId id="3318" r:id="rId38"/>
    <p:sldId id="3305" r:id="rId39"/>
    <p:sldId id="3306" r:id="rId40"/>
    <p:sldId id="3307" r:id="rId41"/>
    <p:sldId id="3308" r:id="rId42"/>
    <p:sldId id="3297" r:id="rId43"/>
    <p:sldId id="3314" r:id="rId44"/>
    <p:sldId id="3210" r:id="rId45"/>
    <p:sldId id="3324" r:id="rId46"/>
    <p:sldId id="305" r:id="rId47"/>
    <p:sldId id="277"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85E"/>
    <a:srgbClr val="F7901E"/>
    <a:srgbClr val="96C6DB"/>
    <a:srgbClr val="C7E0EB"/>
    <a:srgbClr val="65B0CA"/>
    <a:srgbClr val="CCCED2"/>
    <a:srgbClr val="FAE6CD"/>
    <a:srgbClr val="F6CFA4"/>
    <a:srgbClr val="F5BA7F"/>
    <a:srgbClr val="A4A6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B79C31-9BC9-491A-B618-AE0A164F88D9}" v="15" dt="2023-07-11T14:56:53.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6790" autoAdjust="0"/>
  </p:normalViewPr>
  <p:slideViewPr>
    <p:cSldViewPr snapToGrid="0">
      <p:cViewPr varScale="1">
        <p:scale>
          <a:sx n="48" d="100"/>
          <a:sy n="48" d="100"/>
        </p:scale>
        <p:origin x="1786" y="24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5F231-CBA2-4C6B-9320-BF3A0B978F50}"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F6024287-E6A4-4933-9972-F910038B05DD}">
      <dgm:prSet custT="1"/>
      <dgm:spPr/>
      <dgm:t>
        <a:bodyPr/>
        <a:lstStyle/>
        <a:p>
          <a:pPr>
            <a:lnSpc>
              <a:spcPct val="100000"/>
            </a:lnSpc>
            <a:defRPr b="1"/>
          </a:pPr>
          <a:r>
            <a:rPr lang="en-US" sz="2000" b="1" dirty="0"/>
            <a:t>Update questions</a:t>
          </a:r>
          <a:r>
            <a:rPr lang="en-US" sz="2000" dirty="0"/>
            <a:t> on the ERAS application to reflect current context</a:t>
          </a:r>
        </a:p>
      </dgm:t>
    </dgm:pt>
    <dgm:pt modelId="{23B1ED29-7D7A-4658-A815-97F878972789}" type="parTrans" cxnId="{C7559B69-3510-4D71-BD03-9B1604DD0ED2}">
      <dgm:prSet/>
      <dgm:spPr/>
      <dgm:t>
        <a:bodyPr/>
        <a:lstStyle/>
        <a:p>
          <a:endParaRPr lang="en-US"/>
        </a:p>
      </dgm:t>
    </dgm:pt>
    <dgm:pt modelId="{A12029FD-BFCF-423A-B4F0-EAE9FA8C1F26}" type="sibTrans" cxnId="{C7559B69-3510-4D71-BD03-9B1604DD0ED2}">
      <dgm:prSet/>
      <dgm:spPr/>
      <dgm:t>
        <a:bodyPr/>
        <a:lstStyle/>
        <a:p>
          <a:endParaRPr lang="en-US"/>
        </a:p>
      </dgm:t>
    </dgm:pt>
    <dgm:pt modelId="{E88A262A-D363-47D1-A2FA-4E41152F2831}">
      <dgm:prSet custT="1"/>
      <dgm:spPr/>
      <dgm:t>
        <a:bodyPr/>
        <a:lstStyle/>
        <a:p>
          <a:pPr>
            <a:lnSpc>
              <a:spcPct val="100000"/>
            </a:lnSpc>
            <a:defRPr b="1"/>
          </a:pPr>
          <a:r>
            <a:rPr lang="en-US" sz="2000"/>
            <a:t>Help applicants share </a:t>
          </a:r>
          <a:r>
            <a:rPr lang="en-US" sz="2000" b="1"/>
            <a:t>more information about themselves and their medical education journey</a:t>
          </a:r>
          <a:endParaRPr lang="en-US" sz="2000"/>
        </a:p>
      </dgm:t>
    </dgm:pt>
    <dgm:pt modelId="{D50E0198-06A2-4938-966A-9C34BB0EEA7D}" type="parTrans" cxnId="{E514BF39-9686-45CB-8187-05537BA1D00F}">
      <dgm:prSet/>
      <dgm:spPr/>
      <dgm:t>
        <a:bodyPr/>
        <a:lstStyle/>
        <a:p>
          <a:endParaRPr lang="en-US"/>
        </a:p>
      </dgm:t>
    </dgm:pt>
    <dgm:pt modelId="{90C2AC87-7296-4B11-B223-E90154484480}" type="sibTrans" cxnId="{E514BF39-9686-45CB-8187-05537BA1D00F}">
      <dgm:prSet/>
      <dgm:spPr/>
      <dgm:t>
        <a:bodyPr/>
        <a:lstStyle/>
        <a:p>
          <a:endParaRPr lang="en-US"/>
        </a:p>
      </dgm:t>
    </dgm:pt>
    <dgm:pt modelId="{5D30AB5A-9C19-4706-AA43-4917FD15EE44}">
      <dgm:prSet/>
      <dgm:spPr/>
      <dgm:t>
        <a:bodyPr/>
        <a:lstStyle/>
        <a:p>
          <a:pPr>
            <a:lnSpc>
              <a:spcPct val="100000"/>
            </a:lnSpc>
            <a:defRPr b="1"/>
          </a:pPr>
          <a:r>
            <a:rPr lang="en-US" b="1" i="1"/>
            <a:t>Drive holistic review in a high-volume application context</a:t>
          </a:r>
          <a:r>
            <a:rPr lang="en-US"/>
            <a:t> by providing better information about applicants’:</a:t>
          </a:r>
        </a:p>
      </dgm:t>
    </dgm:pt>
    <dgm:pt modelId="{6ED65C21-D01E-433B-89B5-D8AADD226AB5}" type="parTrans" cxnId="{D84DF9E6-59EB-460C-B4C0-F83E92279970}">
      <dgm:prSet/>
      <dgm:spPr/>
      <dgm:t>
        <a:bodyPr/>
        <a:lstStyle/>
        <a:p>
          <a:endParaRPr lang="en-US"/>
        </a:p>
      </dgm:t>
    </dgm:pt>
    <dgm:pt modelId="{77FBB8E0-9784-42FD-9BE0-42810F41EE01}" type="sibTrans" cxnId="{D84DF9E6-59EB-460C-B4C0-F83E92279970}">
      <dgm:prSet/>
      <dgm:spPr/>
      <dgm:t>
        <a:bodyPr/>
        <a:lstStyle/>
        <a:p>
          <a:endParaRPr lang="en-US"/>
        </a:p>
      </dgm:t>
    </dgm:pt>
    <dgm:pt modelId="{58126ACC-0ADB-4267-9465-8ABC602AD65B}">
      <dgm:prSet/>
      <dgm:spPr/>
      <dgm:t>
        <a:bodyPr/>
        <a:lstStyle/>
        <a:p>
          <a:pPr>
            <a:lnSpc>
              <a:spcPct val="100000"/>
            </a:lnSpc>
          </a:pPr>
          <a:r>
            <a:rPr lang="en-US" b="1"/>
            <a:t>-Past experiences</a:t>
          </a:r>
        </a:p>
      </dgm:t>
    </dgm:pt>
    <dgm:pt modelId="{A109376E-34E3-438E-BEF8-D5B3A9A37E61}" type="parTrans" cxnId="{54CBCD81-1B3A-4E1A-859D-B6034139DB63}">
      <dgm:prSet/>
      <dgm:spPr/>
      <dgm:t>
        <a:bodyPr/>
        <a:lstStyle/>
        <a:p>
          <a:endParaRPr lang="en-US"/>
        </a:p>
      </dgm:t>
    </dgm:pt>
    <dgm:pt modelId="{EDC99CC7-1F8D-47D0-B762-21300D12995A}" type="sibTrans" cxnId="{54CBCD81-1B3A-4E1A-859D-B6034139DB63}">
      <dgm:prSet/>
      <dgm:spPr/>
      <dgm:t>
        <a:bodyPr/>
        <a:lstStyle/>
        <a:p>
          <a:endParaRPr lang="en-US"/>
        </a:p>
      </dgm:t>
    </dgm:pt>
    <dgm:pt modelId="{3C7133D7-54E2-4650-A531-431A58C6CD4D}">
      <dgm:prSet/>
      <dgm:spPr/>
      <dgm:t>
        <a:bodyPr/>
        <a:lstStyle/>
        <a:p>
          <a:pPr>
            <a:lnSpc>
              <a:spcPct val="100000"/>
            </a:lnSpc>
          </a:pPr>
          <a:r>
            <a:rPr lang="en-US" b="1"/>
            <a:t>-Geographic preferences</a:t>
          </a:r>
        </a:p>
      </dgm:t>
    </dgm:pt>
    <dgm:pt modelId="{77C80B29-9B57-4D3F-8785-BCA20798054D}" type="parTrans" cxnId="{530B1A81-AB4A-4BFB-BBF6-44CCF8FB5842}">
      <dgm:prSet/>
      <dgm:spPr/>
      <dgm:t>
        <a:bodyPr/>
        <a:lstStyle/>
        <a:p>
          <a:endParaRPr lang="en-US"/>
        </a:p>
      </dgm:t>
    </dgm:pt>
    <dgm:pt modelId="{12148A76-7A1C-462E-9FAA-CD50341F4D88}" type="sibTrans" cxnId="{530B1A81-AB4A-4BFB-BBF6-44CCF8FB5842}">
      <dgm:prSet/>
      <dgm:spPr/>
      <dgm:t>
        <a:bodyPr/>
        <a:lstStyle/>
        <a:p>
          <a:endParaRPr lang="en-US"/>
        </a:p>
      </dgm:t>
    </dgm:pt>
    <dgm:pt modelId="{07988B5E-55F8-4C1E-8258-C81DBBA67BD2}">
      <dgm:prSet/>
      <dgm:spPr/>
      <dgm:t>
        <a:bodyPr/>
        <a:lstStyle/>
        <a:p>
          <a:pPr>
            <a:lnSpc>
              <a:spcPct val="100000"/>
            </a:lnSpc>
          </a:pPr>
          <a:r>
            <a:rPr lang="en-US" b="1"/>
            <a:t>-Interest via program signals </a:t>
          </a:r>
        </a:p>
      </dgm:t>
    </dgm:pt>
    <dgm:pt modelId="{CBF49D9E-8026-4243-A3D6-7A85FDB4D89A}" type="parTrans" cxnId="{94627FA8-C8B0-42B2-B61B-E8B0B578D87A}">
      <dgm:prSet/>
      <dgm:spPr/>
      <dgm:t>
        <a:bodyPr/>
        <a:lstStyle/>
        <a:p>
          <a:endParaRPr lang="en-US"/>
        </a:p>
      </dgm:t>
    </dgm:pt>
    <dgm:pt modelId="{FAF32758-BBD0-4598-BC29-61E3FA7AEB58}" type="sibTrans" cxnId="{94627FA8-C8B0-42B2-B61B-E8B0B578D87A}">
      <dgm:prSet/>
      <dgm:spPr/>
      <dgm:t>
        <a:bodyPr/>
        <a:lstStyle/>
        <a:p>
          <a:endParaRPr lang="en-US"/>
        </a:p>
      </dgm:t>
    </dgm:pt>
    <dgm:pt modelId="{0E58C977-74B0-4764-90C0-2DC69B1F070A}" type="pres">
      <dgm:prSet presAssocID="{2F05F231-CBA2-4C6B-9320-BF3A0B978F50}" presName="root" presStyleCnt="0">
        <dgm:presLayoutVars>
          <dgm:dir/>
          <dgm:resizeHandles val="exact"/>
        </dgm:presLayoutVars>
      </dgm:prSet>
      <dgm:spPr/>
    </dgm:pt>
    <dgm:pt modelId="{C914FF9D-2550-49FE-A99C-B021CAB9AAAE}" type="pres">
      <dgm:prSet presAssocID="{F6024287-E6A4-4933-9972-F910038B05DD}" presName="compNode" presStyleCnt="0"/>
      <dgm:spPr/>
    </dgm:pt>
    <dgm:pt modelId="{4D9A578E-E096-4A2E-90D6-56AB350F3061}" type="pres">
      <dgm:prSet presAssocID="{F6024287-E6A4-4933-9972-F910038B05DD}" presName="iconRect" presStyleLbl="node1" presStyleIdx="0" presStyleCnt="3" custScaleX="204999" custScaleY="197818" custLinFactNeighborX="62845" custLinFactNeighborY="-4622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5FF4E9D-253A-48FF-B82C-780E9099534B}" type="pres">
      <dgm:prSet presAssocID="{F6024287-E6A4-4933-9972-F910038B05DD}" presName="iconSpace" presStyleCnt="0"/>
      <dgm:spPr/>
    </dgm:pt>
    <dgm:pt modelId="{24D73FFB-EAE1-4135-84E8-E70C27E16CA1}" type="pres">
      <dgm:prSet presAssocID="{F6024287-E6A4-4933-9972-F910038B05DD}" presName="parTx" presStyleLbl="revTx" presStyleIdx="0" presStyleCnt="6" custScaleX="108243" custLinFactNeighborX="-11407" custLinFactNeighborY="-210">
        <dgm:presLayoutVars>
          <dgm:chMax val="0"/>
          <dgm:chPref val="0"/>
        </dgm:presLayoutVars>
      </dgm:prSet>
      <dgm:spPr/>
    </dgm:pt>
    <dgm:pt modelId="{F6D3C639-36E3-43DD-A66B-E3722507ED24}" type="pres">
      <dgm:prSet presAssocID="{F6024287-E6A4-4933-9972-F910038B05DD}" presName="txSpace" presStyleCnt="0"/>
      <dgm:spPr/>
    </dgm:pt>
    <dgm:pt modelId="{8FD3B8B9-2AC5-40D4-8928-1389B6138DA0}" type="pres">
      <dgm:prSet presAssocID="{F6024287-E6A4-4933-9972-F910038B05DD}" presName="desTx" presStyleLbl="revTx" presStyleIdx="1" presStyleCnt="6">
        <dgm:presLayoutVars/>
      </dgm:prSet>
      <dgm:spPr/>
    </dgm:pt>
    <dgm:pt modelId="{20255D3E-15FD-4CCC-824E-31727F71D1E4}" type="pres">
      <dgm:prSet presAssocID="{A12029FD-BFCF-423A-B4F0-EAE9FA8C1F26}" presName="sibTrans" presStyleCnt="0"/>
      <dgm:spPr/>
    </dgm:pt>
    <dgm:pt modelId="{52960C1A-C47B-4D88-9A0B-0E5453B8B5E1}" type="pres">
      <dgm:prSet presAssocID="{E88A262A-D363-47D1-A2FA-4E41152F2831}" presName="compNode" presStyleCnt="0"/>
      <dgm:spPr/>
    </dgm:pt>
    <dgm:pt modelId="{273F9B90-5D95-4AD6-8E49-17CAE02728EB}" type="pres">
      <dgm:prSet presAssocID="{E88A262A-D363-47D1-A2FA-4E41152F2831}" presName="iconRect" presStyleLbl="node1" presStyleIdx="1" presStyleCnt="3" custScaleX="182498" custScaleY="163260" custLinFactNeighborX="85514" custLinFactNeighborY="-4735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0F8219B6-53E4-4C2C-A90A-50D098950A3E}" type="pres">
      <dgm:prSet presAssocID="{E88A262A-D363-47D1-A2FA-4E41152F2831}" presName="iconSpace" presStyleCnt="0"/>
      <dgm:spPr/>
    </dgm:pt>
    <dgm:pt modelId="{2EB38BC5-3AEE-4DAA-AB39-A568F50D3ABD}" type="pres">
      <dgm:prSet presAssocID="{E88A262A-D363-47D1-A2FA-4E41152F2831}" presName="parTx" presStyleLbl="revTx" presStyleIdx="2" presStyleCnt="6" custLinFactNeighborX="-887" custLinFactNeighborY="-1136">
        <dgm:presLayoutVars>
          <dgm:chMax val="0"/>
          <dgm:chPref val="0"/>
        </dgm:presLayoutVars>
      </dgm:prSet>
      <dgm:spPr/>
    </dgm:pt>
    <dgm:pt modelId="{64FE929C-0D62-4E72-A31B-C7886DCD9BE6}" type="pres">
      <dgm:prSet presAssocID="{E88A262A-D363-47D1-A2FA-4E41152F2831}" presName="txSpace" presStyleCnt="0"/>
      <dgm:spPr/>
    </dgm:pt>
    <dgm:pt modelId="{938A4367-C761-465D-BEA8-C60D42A85212}" type="pres">
      <dgm:prSet presAssocID="{E88A262A-D363-47D1-A2FA-4E41152F2831}" presName="desTx" presStyleLbl="revTx" presStyleIdx="3" presStyleCnt="6">
        <dgm:presLayoutVars/>
      </dgm:prSet>
      <dgm:spPr/>
    </dgm:pt>
    <dgm:pt modelId="{F6E57AA4-EAD8-4407-B766-E3A772FFEBB2}" type="pres">
      <dgm:prSet presAssocID="{90C2AC87-7296-4B11-B223-E90154484480}" presName="sibTrans" presStyleCnt="0"/>
      <dgm:spPr/>
    </dgm:pt>
    <dgm:pt modelId="{6ED9FA6A-4700-4855-A63B-FAA5638C1C31}" type="pres">
      <dgm:prSet presAssocID="{5D30AB5A-9C19-4706-AA43-4917FD15EE44}" presName="compNode" presStyleCnt="0"/>
      <dgm:spPr/>
    </dgm:pt>
    <dgm:pt modelId="{ECAF8D6D-73A8-4753-AFA5-388506ED8A69}" type="pres">
      <dgm:prSet presAssocID="{5D30AB5A-9C19-4706-AA43-4917FD15EE44}" presName="iconRect" presStyleLbl="node1" presStyleIdx="2" presStyleCnt="3" custScaleX="166513" custScaleY="182813" custLinFactNeighborX="89030" custLinFactNeighborY="-3666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ockey Stick Curve Graph with solid fill"/>
        </a:ext>
      </dgm:extLst>
    </dgm:pt>
    <dgm:pt modelId="{D1094271-4B35-41C3-A0C9-16B1FC2627A0}" type="pres">
      <dgm:prSet presAssocID="{5D30AB5A-9C19-4706-AA43-4917FD15EE44}" presName="iconSpace" presStyleCnt="0"/>
      <dgm:spPr/>
    </dgm:pt>
    <dgm:pt modelId="{D423994F-9C8D-4F4D-862D-E97EF8DB7333}" type="pres">
      <dgm:prSet presAssocID="{5D30AB5A-9C19-4706-AA43-4917FD15EE44}" presName="parTx" presStyleLbl="revTx" presStyleIdx="4" presStyleCnt="6">
        <dgm:presLayoutVars>
          <dgm:chMax val="0"/>
          <dgm:chPref val="0"/>
        </dgm:presLayoutVars>
      </dgm:prSet>
      <dgm:spPr/>
    </dgm:pt>
    <dgm:pt modelId="{050A4384-6B7F-41BB-9EB0-16492AEB3E15}" type="pres">
      <dgm:prSet presAssocID="{5D30AB5A-9C19-4706-AA43-4917FD15EE44}" presName="txSpace" presStyleCnt="0"/>
      <dgm:spPr/>
    </dgm:pt>
    <dgm:pt modelId="{0F0F1E0C-2A56-4C9C-856C-31FE7BE13AC3}" type="pres">
      <dgm:prSet presAssocID="{5D30AB5A-9C19-4706-AA43-4917FD15EE44}" presName="desTx" presStyleLbl="revTx" presStyleIdx="5" presStyleCnt="6">
        <dgm:presLayoutVars/>
      </dgm:prSet>
      <dgm:spPr/>
    </dgm:pt>
  </dgm:ptLst>
  <dgm:cxnLst>
    <dgm:cxn modelId="{E9BBF02C-9BB2-4071-A517-8AE0C356F9BB}" type="presOf" srcId="{3C7133D7-54E2-4650-A531-431A58C6CD4D}" destId="{0F0F1E0C-2A56-4C9C-856C-31FE7BE13AC3}" srcOrd="0" destOrd="1" presId="urn:microsoft.com/office/officeart/2018/2/layout/IconLabelDescriptionList"/>
    <dgm:cxn modelId="{E514BF39-9686-45CB-8187-05537BA1D00F}" srcId="{2F05F231-CBA2-4C6B-9320-BF3A0B978F50}" destId="{E88A262A-D363-47D1-A2FA-4E41152F2831}" srcOrd="1" destOrd="0" parTransId="{D50E0198-06A2-4938-966A-9C34BB0EEA7D}" sibTransId="{90C2AC87-7296-4B11-B223-E90154484480}"/>
    <dgm:cxn modelId="{ED1E6764-7ACE-4795-98C3-DE3F11CBAA78}" type="presOf" srcId="{E88A262A-D363-47D1-A2FA-4E41152F2831}" destId="{2EB38BC5-3AEE-4DAA-AB39-A568F50D3ABD}" srcOrd="0" destOrd="0" presId="urn:microsoft.com/office/officeart/2018/2/layout/IconLabelDescriptionList"/>
    <dgm:cxn modelId="{A6AA0969-2AA0-4453-9575-49DD49D74501}" type="presOf" srcId="{07988B5E-55F8-4C1E-8258-C81DBBA67BD2}" destId="{0F0F1E0C-2A56-4C9C-856C-31FE7BE13AC3}" srcOrd="0" destOrd="2" presId="urn:microsoft.com/office/officeart/2018/2/layout/IconLabelDescriptionList"/>
    <dgm:cxn modelId="{C7559B69-3510-4D71-BD03-9B1604DD0ED2}" srcId="{2F05F231-CBA2-4C6B-9320-BF3A0B978F50}" destId="{F6024287-E6A4-4933-9972-F910038B05DD}" srcOrd="0" destOrd="0" parTransId="{23B1ED29-7D7A-4658-A815-97F878972789}" sibTransId="{A12029FD-BFCF-423A-B4F0-EAE9FA8C1F26}"/>
    <dgm:cxn modelId="{530B1A81-AB4A-4BFB-BBF6-44CCF8FB5842}" srcId="{5D30AB5A-9C19-4706-AA43-4917FD15EE44}" destId="{3C7133D7-54E2-4650-A531-431A58C6CD4D}" srcOrd="1" destOrd="0" parTransId="{77C80B29-9B57-4D3F-8785-BCA20798054D}" sibTransId="{12148A76-7A1C-462E-9FAA-CD50341F4D88}"/>
    <dgm:cxn modelId="{54CBCD81-1B3A-4E1A-859D-B6034139DB63}" srcId="{5D30AB5A-9C19-4706-AA43-4917FD15EE44}" destId="{58126ACC-0ADB-4267-9465-8ABC602AD65B}" srcOrd="0" destOrd="0" parTransId="{A109376E-34E3-438E-BEF8-D5B3A9A37E61}" sibTransId="{EDC99CC7-1F8D-47D0-B762-21300D12995A}"/>
    <dgm:cxn modelId="{A52F9C99-344E-4E53-9535-8D02133C6D99}" type="presOf" srcId="{2F05F231-CBA2-4C6B-9320-BF3A0B978F50}" destId="{0E58C977-74B0-4764-90C0-2DC69B1F070A}" srcOrd="0" destOrd="0" presId="urn:microsoft.com/office/officeart/2018/2/layout/IconLabelDescriptionList"/>
    <dgm:cxn modelId="{94627FA8-C8B0-42B2-B61B-E8B0B578D87A}" srcId="{5D30AB5A-9C19-4706-AA43-4917FD15EE44}" destId="{07988B5E-55F8-4C1E-8258-C81DBBA67BD2}" srcOrd="2" destOrd="0" parTransId="{CBF49D9E-8026-4243-A3D6-7A85FDB4D89A}" sibTransId="{FAF32758-BBD0-4598-BC29-61E3FA7AEB58}"/>
    <dgm:cxn modelId="{4688F2AA-6796-4AC5-89EB-F1E57DE1C06D}" type="presOf" srcId="{5D30AB5A-9C19-4706-AA43-4917FD15EE44}" destId="{D423994F-9C8D-4F4D-862D-E97EF8DB7333}" srcOrd="0" destOrd="0" presId="urn:microsoft.com/office/officeart/2018/2/layout/IconLabelDescriptionList"/>
    <dgm:cxn modelId="{69CD8BB8-0A35-4A2F-A592-035BBAEDAA1E}" type="presOf" srcId="{F6024287-E6A4-4933-9972-F910038B05DD}" destId="{24D73FFB-EAE1-4135-84E8-E70C27E16CA1}" srcOrd="0" destOrd="0" presId="urn:microsoft.com/office/officeart/2018/2/layout/IconLabelDescriptionList"/>
    <dgm:cxn modelId="{643A65E6-0111-4523-94F2-B27DC9047109}" type="presOf" srcId="{58126ACC-0ADB-4267-9465-8ABC602AD65B}" destId="{0F0F1E0C-2A56-4C9C-856C-31FE7BE13AC3}" srcOrd="0" destOrd="0" presId="urn:microsoft.com/office/officeart/2018/2/layout/IconLabelDescriptionList"/>
    <dgm:cxn modelId="{D84DF9E6-59EB-460C-B4C0-F83E92279970}" srcId="{2F05F231-CBA2-4C6B-9320-BF3A0B978F50}" destId="{5D30AB5A-9C19-4706-AA43-4917FD15EE44}" srcOrd="2" destOrd="0" parTransId="{6ED65C21-D01E-433B-89B5-D8AADD226AB5}" sibTransId="{77FBB8E0-9784-42FD-9BE0-42810F41EE01}"/>
    <dgm:cxn modelId="{8DF4F377-7766-4B03-BDEB-17A2F0169580}" type="presParOf" srcId="{0E58C977-74B0-4764-90C0-2DC69B1F070A}" destId="{C914FF9D-2550-49FE-A99C-B021CAB9AAAE}" srcOrd="0" destOrd="0" presId="urn:microsoft.com/office/officeart/2018/2/layout/IconLabelDescriptionList"/>
    <dgm:cxn modelId="{F302F82C-380B-4A8B-A227-9495FE0AADBE}" type="presParOf" srcId="{C914FF9D-2550-49FE-A99C-B021CAB9AAAE}" destId="{4D9A578E-E096-4A2E-90D6-56AB350F3061}" srcOrd="0" destOrd="0" presId="urn:microsoft.com/office/officeart/2018/2/layout/IconLabelDescriptionList"/>
    <dgm:cxn modelId="{CC82690B-B177-4AC0-A29C-876D3504E36F}" type="presParOf" srcId="{C914FF9D-2550-49FE-A99C-B021CAB9AAAE}" destId="{C5FF4E9D-253A-48FF-B82C-780E9099534B}" srcOrd="1" destOrd="0" presId="urn:microsoft.com/office/officeart/2018/2/layout/IconLabelDescriptionList"/>
    <dgm:cxn modelId="{3706E4B0-3750-407B-BD93-74403436C8C7}" type="presParOf" srcId="{C914FF9D-2550-49FE-A99C-B021CAB9AAAE}" destId="{24D73FFB-EAE1-4135-84E8-E70C27E16CA1}" srcOrd="2" destOrd="0" presId="urn:microsoft.com/office/officeart/2018/2/layout/IconLabelDescriptionList"/>
    <dgm:cxn modelId="{05189EF2-49B3-4595-A28C-6BFD05EE8ACD}" type="presParOf" srcId="{C914FF9D-2550-49FE-A99C-B021CAB9AAAE}" destId="{F6D3C639-36E3-43DD-A66B-E3722507ED24}" srcOrd="3" destOrd="0" presId="urn:microsoft.com/office/officeart/2018/2/layout/IconLabelDescriptionList"/>
    <dgm:cxn modelId="{A6A48A6D-ECC6-439D-8C14-FF89EAB8DF7C}" type="presParOf" srcId="{C914FF9D-2550-49FE-A99C-B021CAB9AAAE}" destId="{8FD3B8B9-2AC5-40D4-8928-1389B6138DA0}" srcOrd="4" destOrd="0" presId="urn:microsoft.com/office/officeart/2018/2/layout/IconLabelDescriptionList"/>
    <dgm:cxn modelId="{DB7F29C2-071F-4371-8509-D26F31255D9F}" type="presParOf" srcId="{0E58C977-74B0-4764-90C0-2DC69B1F070A}" destId="{20255D3E-15FD-4CCC-824E-31727F71D1E4}" srcOrd="1" destOrd="0" presId="urn:microsoft.com/office/officeart/2018/2/layout/IconLabelDescriptionList"/>
    <dgm:cxn modelId="{9A187C0C-EFCE-4151-878A-88656767D996}" type="presParOf" srcId="{0E58C977-74B0-4764-90C0-2DC69B1F070A}" destId="{52960C1A-C47B-4D88-9A0B-0E5453B8B5E1}" srcOrd="2" destOrd="0" presId="urn:microsoft.com/office/officeart/2018/2/layout/IconLabelDescriptionList"/>
    <dgm:cxn modelId="{3C9B5F08-CEE4-44B8-82DE-35C0CF6810EA}" type="presParOf" srcId="{52960C1A-C47B-4D88-9A0B-0E5453B8B5E1}" destId="{273F9B90-5D95-4AD6-8E49-17CAE02728EB}" srcOrd="0" destOrd="0" presId="urn:microsoft.com/office/officeart/2018/2/layout/IconLabelDescriptionList"/>
    <dgm:cxn modelId="{21557EEA-D10C-4149-B5B2-DA8D061DA78E}" type="presParOf" srcId="{52960C1A-C47B-4D88-9A0B-0E5453B8B5E1}" destId="{0F8219B6-53E4-4C2C-A90A-50D098950A3E}" srcOrd="1" destOrd="0" presId="urn:microsoft.com/office/officeart/2018/2/layout/IconLabelDescriptionList"/>
    <dgm:cxn modelId="{0F49678A-B044-412F-895F-88ED24C7E1C7}" type="presParOf" srcId="{52960C1A-C47B-4D88-9A0B-0E5453B8B5E1}" destId="{2EB38BC5-3AEE-4DAA-AB39-A568F50D3ABD}" srcOrd="2" destOrd="0" presId="urn:microsoft.com/office/officeart/2018/2/layout/IconLabelDescriptionList"/>
    <dgm:cxn modelId="{E5CDC442-7C08-469F-81A1-256716110098}" type="presParOf" srcId="{52960C1A-C47B-4D88-9A0B-0E5453B8B5E1}" destId="{64FE929C-0D62-4E72-A31B-C7886DCD9BE6}" srcOrd="3" destOrd="0" presId="urn:microsoft.com/office/officeart/2018/2/layout/IconLabelDescriptionList"/>
    <dgm:cxn modelId="{E1CFBBD4-6CDF-413C-81D6-D6F232842FE3}" type="presParOf" srcId="{52960C1A-C47B-4D88-9A0B-0E5453B8B5E1}" destId="{938A4367-C761-465D-BEA8-C60D42A85212}" srcOrd="4" destOrd="0" presId="urn:microsoft.com/office/officeart/2018/2/layout/IconLabelDescriptionList"/>
    <dgm:cxn modelId="{735A9F0B-762B-4FDB-B238-FA7E1D283FA0}" type="presParOf" srcId="{0E58C977-74B0-4764-90C0-2DC69B1F070A}" destId="{F6E57AA4-EAD8-4407-B766-E3A772FFEBB2}" srcOrd="3" destOrd="0" presId="urn:microsoft.com/office/officeart/2018/2/layout/IconLabelDescriptionList"/>
    <dgm:cxn modelId="{750826BE-9977-4B2C-996A-85403EAD4E78}" type="presParOf" srcId="{0E58C977-74B0-4764-90C0-2DC69B1F070A}" destId="{6ED9FA6A-4700-4855-A63B-FAA5638C1C31}" srcOrd="4" destOrd="0" presId="urn:microsoft.com/office/officeart/2018/2/layout/IconLabelDescriptionList"/>
    <dgm:cxn modelId="{3104213F-9C9B-4CC2-8C38-6DE98CF2F8D2}" type="presParOf" srcId="{6ED9FA6A-4700-4855-A63B-FAA5638C1C31}" destId="{ECAF8D6D-73A8-4753-AFA5-388506ED8A69}" srcOrd="0" destOrd="0" presId="urn:microsoft.com/office/officeart/2018/2/layout/IconLabelDescriptionList"/>
    <dgm:cxn modelId="{B6893883-FE00-48C8-9A11-598A913301E9}" type="presParOf" srcId="{6ED9FA6A-4700-4855-A63B-FAA5638C1C31}" destId="{D1094271-4B35-41C3-A0C9-16B1FC2627A0}" srcOrd="1" destOrd="0" presId="urn:microsoft.com/office/officeart/2018/2/layout/IconLabelDescriptionList"/>
    <dgm:cxn modelId="{D6747F20-4A4D-4CEA-AC06-EF822C653305}" type="presParOf" srcId="{6ED9FA6A-4700-4855-A63B-FAA5638C1C31}" destId="{D423994F-9C8D-4F4D-862D-E97EF8DB7333}" srcOrd="2" destOrd="0" presId="urn:microsoft.com/office/officeart/2018/2/layout/IconLabelDescriptionList"/>
    <dgm:cxn modelId="{A852DE4B-C801-48B2-B3C3-D8C172E6BBF9}" type="presParOf" srcId="{6ED9FA6A-4700-4855-A63B-FAA5638C1C31}" destId="{050A4384-6B7F-41BB-9EB0-16492AEB3E15}" srcOrd="3" destOrd="0" presId="urn:microsoft.com/office/officeart/2018/2/layout/IconLabelDescriptionList"/>
    <dgm:cxn modelId="{07E905B5-9649-4381-A6EB-448B3ECEE622}" type="presParOf" srcId="{6ED9FA6A-4700-4855-A63B-FAA5638C1C31}" destId="{0F0F1E0C-2A56-4C9C-856C-31FE7BE13AC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BD896-68AB-447C-B430-9004AA57AF4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7B690F6-03D7-49B4-84BE-8BB65F7A43EA}">
      <dgm:prSet/>
      <dgm:spPr/>
      <dgm:t>
        <a:bodyPr/>
        <a:lstStyle/>
        <a:p>
          <a:r>
            <a:rPr lang="en-US" b="1" dirty="0"/>
            <a:t>Goals for Geographic Preferences Section:</a:t>
          </a:r>
          <a:endParaRPr lang="en-US" dirty="0"/>
        </a:p>
      </dgm:t>
    </dgm:pt>
    <dgm:pt modelId="{2F1A5E75-AA51-491B-8DA3-A330143CEE61}" type="parTrans" cxnId="{8F29A6E4-3072-452B-BAFB-5473E8992243}">
      <dgm:prSet/>
      <dgm:spPr/>
      <dgm:t>
        <a:bodyPr/>
        <a:lstStyle/>
        <a:p>
          <a:endParaRPr lang="en-US"/>
        </a:p>
      </dgm:t>
    </dgm:pt>
    <dgm:pt modelId="{0C710154-22E4-42D4-A38D-028734D81425}" type="sibTrans" cxnId="{8F29A6E4-3072-452B-BAFB-5473E8992243}">
      <dgm:prSet/>
      <dgm:spPr/>
      <dgm:t>
        <a:bodyPr/>
        <a:lstStyle/>
        <a:p>
          <a:endParaRPr lang="en-US"/>
        </a:p>
      </dgm:t>
    </dgm:pt>
    <dgm:pt modelId="{3A31B31B-DA59-44C4-8052-62F7BED0716E}">
      <dgm:prSet/>
      <dgm:spPr/>
      <dgm:t>
        <a:bodyPr/>
        <a:lstStyle/>
        <a:p>
          <a:r>
            <a:rPr lang="en-US"/>
            <a:t>Provide a process for sharing geographic preferences that enhances accuracy and fairness</a:t>
          </a:r>
        </a:p>
      </dgm:t>
    </dgm:pt>
    <dgm:pt modelId="{26702529-FF7C-43E4-99F0-94A946E6C9FA}" type="parTrans" cxnId="{2B0EAD00-BAA1-4FE7-8408-5C5504066615}">
      <dgm:prSet/>
      <dgm:spPr/>
      <dgm:t>
        <a:bodyPr/>
        <a:lstStyle/>
        <a:p>
          <a:endParaRPr lang="en-US"/>
        </a:p>
      </dgm:t>
    </dgm:pt>
    <dgm:pt modelId="{1ECB2A7F-E572-43E2-8692-9EAF5B7D0076}" type="sibTrans" cxnId="{2B0EAD00-BAA1-4FE7-8408-5C5504066615}">
      <dgm:prSet/>
      <dgm:spPr/>
      <dgm:t>
        <a:bodyPr/>
        <a:lstStyle/>
        <a:p>
          <a:endParaRPr lang="en-US"/>
        </a:p>
      </dgm:t>
    </dgm:pt>
    <dgm:pt modelId="{322CF8EB-2080-4290-B91C-7B83A5CCAC38}">
      <dgm:prSet/>
      <dgm:spPr/>
      <dgm:t>
        <a:bodyPr/>
        <a:lstStyle/>
        <a:p>
          <a:r>
            <a:rPr lang="en-US"/>
            <a:t>Communicate the importance of geography for an applicant</a:t>
          </a:r>
        </a:p>
      </dgm:t>
    </dgm:pt>
    <dgm:pt modelId="{0CC9349F-AB12-4596-8752-4A020345CF5F}" type="parTrans" cxnId="{560D6844-59C5-4D51-A83F-11F8FD5FFB59}">
      <dgm:prSet/>
      <dgm:spPr/>
      <dgm:t>
        <a:bodyPr/>
        <a:lstStyle/>
        <a:p>
          <a:endParaRPr lang="en-US"/>
        </a:p>
      </dgm:t>
    </dgm:pt>
    <dgm:pt modelId="{40914DC5-F0DE-4350-A8DF-9B907135B402}" type="sibTrans" cxnId="{560D6844-59C5-4D51-A83F-11F8FD5FFB59}">
      <dgm:prSet/>
      <dgm:spPr/>
      <dgm:t>
        <a:bodyPr/>
        <a:lstStyle/>
        <a:p>
          <a:endParaRPr lang="en-US"/>
        </a:p>
      </dgm:t>
    </dgm:pt>
    <dgm:pt modelId="{C5BDE820-6FDF-44F9-B717-ED3769A5FD2B}">
      <dgm:prSet/>
      <dgm:spPr/>
      <dgm:t>
        <a:bodyPr/>
        <a:lstStyle/>
        <a:p>
          <a:r>
            <a:rPr lang="en-US"/>
            <a:t>Provide an opportunity to share preferences for regions and location setting</a:t>
          </a:r>
        </a:p>
      </dgm:t>
    </dgm:pt>
    <dgm:pt modelId="{A321228C-9386-4DF0-9990-221E69FCFE3F}" type="parTrans" cxnId="{7F34FCA5-21C2-4A40-8D0C-2E9F48ADA4F0}">
      <dgm:prSet/>
      <dgm:spPr/>
      <dgm:t>
        <a:bodyPr/>
        <a:lstStyle/>
        <a:p>
          <a:endParaRPr lang="en-US"/>
        </a:p>
      </dgm:t>
    </dgm:pt>
    <dgm:pt modelId="{EC96AA77-735C-42E9-845B-E3F112305B92}" type="sibTrans" cxnId="{7F34FCA5-21C2-4A40-8D0C-2E9F48ADA4F0}">
      <dgm:prSet/>
      <dgm:spPr/>
      <dgm:t>
        <a:bodyPr/>
        <a:lstStyle/>
        <a:p>
          <a:endParaRPr lang="en-US"/>
        </a:p>
      </dgm:t>
    </dgm:pt>
    <dgm:pt modelId="{CEFC4673-6EFE-4CFA-870E-031A2F93CFBC}" type="pres">
      <dgm:prSet presAssocID="{391BD896-68AB-447C-B430-9004AA57AF4B}" presName="linear" presStyleCnt="0">
        <dgm:presLayoutVars>
          <dgm:animLvl val="lvl"/>
          <dgm:resizeHandles val="exact"/>
        </dgm:presLayoutVars>
      </dgm:prSet>
      <dgm:spPr/>
    </dgm:pt>
    <dgm:pt modelId="{E4EDB40F-066E-4B00-958A-3D1FD80C433B}" type="pres">
      <dgm:prSet presAssocID="{E7B690F6-03D7-49B4-84BE-8BB65F7A43EA}" presName="parentText" presStyleLbl="node1" presStyleIdx="0" presStyleCnt="1">
        <dgm:presLayoutVars>
          <dgm:chMax val="0"/>
          <dgm:bulletEnabled val="1"/>
        </dgm:presLayoutVars>
      </dgm:prSet>
      <dgm:spPr/>
    </dgm:pt>
    <dgm:pt modelId="{01C64795-4FFD-44EB-997C-54BAB50C12BB}" type="pres">
      <dgm:prSet presAssocID="{E7B690F6-03D7-49B4-84BE-8BB65F7A43EA}" presName="childText" presStyleLbl="revTx" presStyleIdx="0" presStyleCnt="1">
        <dgm:presLayoutVars>
          <dgm:bulletEnabled val="1"/>
        </dgm:presLayoutVars>
      </dgm:prSet>
      <dgm:spPr/>
    </dgm:pt>
  </dgm:ptLst>
  <dgm:cxnLst>
    <dgm:cxn modelId="{2B0EAD00-BAA1-4FE7-8408-5C5504066615}" srcId="{E7B690F6-03D7-49B4-84BE-8BB65F7A43EA}" destId="{3A31B31B-DA59-44C4-8052-62F7BED0716E}" srcOrd="0" destOrd="0" parTransId="{26702529-FF7C-43E4-99F0-94A946E6C9FA}" sibTransId="{1ECB2A7F-E572-43E2-8692-9EAF5B7D0076}"/>
    <dgm:cxn modelId="{BAD78E15-DA28-4CEB-8C5E-8DBAE41F3A19}" type="presOf" srcId="{E7B690F6-03D7-49B4-84BE-8BB65F7A43EA}" destId="{E4EDB40F-066E-4B00-958A-3D1FD80C433B}" srcOrd="0" destOrd="0" presId="urn:microsoft.com/office/officeart/2005/8/layout/vList2"/>
    <dgm:cxn modelId="{560D6844-59C5-4D51-A83F-11F8FD5FFB59}" srcId="{E7B690F6-03D7-49B4-84BE-8BB65F7A43EA}" destId="{322CF8EB-2080-4290-B91C-7B83A5CCAC38}" srcOrd="1" destOrd="0" parTransId="{0CC9349F-AB12-4596-8752-4A020345CF5F}" sibTransId="{40914DC5-F0DE-4350-A8DF-9B907135B402}"/>
    <dgm:cxn modelId="{756AC485-A37A-4264-B394-4AE134FC75C5}" type="presOf" srcId="{322CF8EB-2080-4290-B91C-7B83A5CCAC38}" destId="{01C64795-4FFD-44EB-997C-54BAB50C12BB}" srcOrd="0" destOrd="1" presId="urn:microsoft.com/office/officeart/2005/8/layout/vList2"/>
    <dgm:cxn modelId="{B5217286-062F-4E10-8586-925D2CD06EA6}" type="presOf" srcId="{C5BDE820-6FDF-44F9-B717-ED3769A5FD2B}" destId="{01C64795-4FFD-44EB-997C-54BAB50C12BB}" srcOrd="0" destOrd="2" presId="urn:microsoft.com/office/officeart/2005/8/layout/vList2"/>
    <dgm:cxn modelId="{173FBC87-0ECA-4784-87BE-D9A822D28D2B}" type="presOf" srcId="{3A31B31B-DA59-44C4-8052-62F7BED0716E}" destId="{01C64795-4FFD-44EB-997C-54BAB50C12BB}" srcOrd="0" destOrd="0" presId="urn:microsoft.com/office/officeart/2005/8/layout/vList2"/>
    <dgm:cxn modelId="{3439098C-61F6-4FFB-B2D0-F09DB601292C}" type="presOf" srcId="{391BD896-68AB-447C-B430-9004AA57AF4B}" destId="{CEFC4673-6EFE-4CFA-870E-031A2F93CFBC}" srcOrd="0" destOrd="0" presId="urn:microsoft.com/office/officeart/2005/8/layout/vList2"/>
    <dgm:cxn modelId="{7F34FCA5-21C2-4A40-8D0C-2E9F48ADA4F0}" srcId="{E7B690F6-03D7-49B4-84BE-8BB65F7A43EA}" destId="{C5BDE820-6FDF-44F9-B717-ED3769A5FD2B}" srcOrd="2" destOrd="0" parTransId="{A321228C-9386-4DF0-9990-221E69FCFE3F}" sibTransId="{EC96AA77-735C-42E9-845B-E3F112305B92}"/>
    <dgm:cxn modelId="{8F29A6E4-3072-452B-BAFB-5473E8992243}" srcId="{391BD896-68AB-447C-B430-9004AA57AF4B}" destId="{E7B690F6-03D7-49B4-84BE-8BB65F7A43EA}" srcOrd="0" destOrd="0" parTransId="{2F1A5E75-AA51-491B-8DA3-A330143CEE61}" sibTransId="{0C710154-22E4-42D4-A38D-028734D81425}"/>
    <dgm:cxn modelId="{35FAA3A8-CE46-49C0-B4E3-A73B98160F38}" type="presParOf" srcId="{CEFC4673-6EFE-4CFA-870E-031A2F93CFBC}" destId="{E4EDB40F-066E-4B00-958A-3D1FD80C433B}" srcOrd="0" destOrd="0" presId="urn:microsoft.com/office/officeart/2005/8/layout/vList2"/>
    <dgm:cxn modelId="{9FFABE3D-56F9-4BA2-B2F0-33E3990E2471}" type="presParOf" srcId="{CEFC4673-6EFE-4CFA-870E-031A2F93CFBC}" destId="{01C64795-4FFD-44EB-997C-54BAB50C12B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A578E-E096-4A2E-90D6-56AB350F3061}">
      <dsp:nvSpPr>
        <dsp:cNvPr id="0" name=""/>
        <dsp:cNvSpPr/>
      </dsp:nvSpPr>
      <dsp:spPr>
        <a:xfrm>
          <a:off x="641285" y="340983"/>
          <a:ext cx="2059331" cy="1987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D73FFB-EAE1-4135-84E8-E70C27E16CA1}">
      <dsp:nvSpPr>
        <dsp:cNvPr id="0" name=""/>
        <dsp:cNvSpPr/>
      </dsp:nvSpPr>
      <dsp:spPr>
        <a:xfrm>
          <a:off x="91666" y="2401726"/>
          <a:ext cx="3106750" cy="1242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b="1" kern="1200" dirty="0"/>
            <a:t>Update questions</a:t>
          </a:r>
          <a:r>
            <a:rPr lang="en-US" sz="2000" kern="1200" dirty="0"/>
            <a:t> on the ERAS application to reflect current context</a:t>
          </a:r>
        </a:p>
      </dsp:txBody>
      <dsp:txXfrm>
        <a:off x="91666" y="2401726"/>
        <a:ext cx="3106750" cy="1242046"/>
      </dsp:txXfrm>
    </dsp:sp>
    <dsp:sp modelId="{8FD3B8B9-2AC5-40D4-8928-1389B6138DA0}">
      <dsp:nvSpPr>
        <dsp:cNvPr id="0" name=""/>
        <dsp:cNvSpPr/>
      </dsp:nvSpPr>
      <dsp:spPr>
        <a:xfrm>
          <a:off x="537359" y="3694362"/>
          <a:ext cx="2870163" cy="1300"/>
        </a:xfrm>
        <a:prstGeom prst="rect">
          <a:avLst/>
        </a:prstGeom>
        <a:noFill/>
        <a:ln>
          <a:noFill/>
        </a:ln>
        <a:effectLst/>
      </dsp:spPr>
      <dsp:style>
        <a:lnRef idx="0">
          <a:scrgbClr r="0" g="0" b="0"/>
        </a:lnRef>
        <a:fillRef idx="0">
          <a:scrgbClr r="0" g="0" b="0"/>
        </a:fillRef>
        <a:effectRef idx="0">
          <a:scrgbClr r="0" g="0" b="0"/>
        </a:effectRef>
        <a:fontRef idx="minor"/>
      </dsp:style>
    </dsp:sp>
    <dsp:sp modelId="{273F9B90-5D95-4AD6-8E49-17CAE02728EB}">
      <dsp:nvSpPr>
        <dsp:cNvPr id="0" name=""/>
        <dsp:cNvSpPr/>
      </dsp:nvSpPr>
      <dsp:spPr>
        <a:xfrm>
          <a:off x="4887131" y="416431"/>
          <a:ext cx="1833296" cy="16400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B38BC5-3AEE-4DAA-AB39-A568F50D3ABD}">
      <dsp:nvSpPr>
        <dsp:cNvPr id="0" name=""/>
        <dsp:cNvSpPr/>
      </dsp:nvSpPr>
      <dsp:spPr>
        <a:xfrm>
          <a:off x="4417006" y="2303436"/>
          <a:ext cx="2870163" cy="1242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Help applicants share </a:t>
          </a:r>
          <a:r>
            <a:rPr lang="en-US" sz="2000" b="1" kern="1200"/>
            <a:t>more information about themselves and their medical education journey</a:t>
          </a:r>
          <a:endParaRPr lang="en-US" sz="2000" kern="1200"/>
        </a:p>
      </dsp:txBody>
      <dsp:txXfrm>
        <a:off x="4417006" y="2303436"/>
        <a:ext cx="2870163" cy="1242046"/>
      </dsp:txXfrm>
    </dsp:sp>
    <dsp:sp modelId="{938A4367-C761-465D-BEA8-C60D42A85212}">
      <dsp:nvSpPr>
        <dsp:cNvPr id="0" name=""/>
        <dsp:cNvSpPr/>
      </dsp:nvSpPr>
      <dsp:spPr>
        <a:xfrm>
          <a:off x="4442464" y="3607573"/>
          <a:ext cx="2870163" cy="1300"/>
        </a:xfrm>
        <a:prstGeom prst="rect">
          <a:avLst/>
        </a:prstGeom>
        <a:noFill/>
        <a:ln>
          <a:noFill/>
        </a:ln>
        <a:effectLst/>
      </dsp:spPr>
      <dsp:style>
        <a:lnRef idx="0">
          <a:scrgbClr r="0" g="0" b="0"/>
        </a:lnRef>
        <a:fillRef idx="0">
          <a:scrgbClr r="0" g="0" b="0"/>
        </a:fillRef>
        <a:effectRef idx="0">
          <a:scrgbClr r="0" g="0" b="0"/>
        </a:effectRef>
        <a:fontRef idx="minor"/>
      </dsp:style>
    </dsp:sp>
    <dsp:sp modelId="{ECAF8D6D-73A8-4753-AFA5-388506ED8A69}">
      <dsp:nvSpPr>
        <dsp:cNvPr id="0" name=""/>
        <dsp:cNvSpPr/>
      </dsp:nvSpPr>
      <dsp:spPr>
        <a:xfrm>
          <a:off x="8709263" y="382066"/>
          <a:ext cx="1672718" cy="18364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23994F-9C8D-4F4D-862D-E97EF8DB7333}">
      <dsp:nvSpPr>
        <dsp:cNvPr id="0" name=""/>
        <dsp:cNvSpPr/>
      </dsp:nvSpPr>
      <dsp:spPr>
        <a:xfrm>
          <a:off x="8148986" y="2274025"/>
          <a:ext cx="2870163" cy="1242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1" i="1" kern="1200"/>
            <a:t>Drive holistic review in a high-volume application context</a:t>
          </a:r>
          <a:r>
            <a:rPr lang="en-US" sz="1800" kern="1200"/>
            <a:t> by providing better information about applicants’:</a:t>
          </a:r>
        </a:p>
      </dsp:txBody>
      <dsp:txXfrm>
        <a:off x="8148986" y="2274025"/>
        <a:ext cx="2870163" cy="1242046"/>
      </dsp:txXfrm>
    </dsp:sp>
    <dsp:sp modelId="{0F0F1E0C-2A56-4C9C-856C-31FE7BE13AC3}">
      <dsp:nvSpPr>
        <dsp:cNvPr id="0" name=""/>
        <dsp:cNvSpPr/>
      </dsp:nvSpPr>
      <dsp:spPr>
        <a:xfrm>
          <a:off x="8148986" y="3564052"/>
          <a:ext cx="2870163" cy="18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100000"/>
            </a:lnSpc>
            <a:spcBef>
              <a:spcPct val="0"/>
            </a:spcBef>
            <a:spcAft>
              <a:spcPct val="35000"/>
            </a:spcAft>
            <a:buNone/>
          </a:pPr>
          <a:r>
            <a:rPr lang="en-US" sz="1300" b="1" kern="1200"/>
            <a:t>-Past experiences</a:t>
          </a:r>
        </a:p>
        <a:p>
          <a:pPr marL="0" lvl="0" indent="0" algn="l" defTabSz="577850">
            <a:lnSpc>
              <a:spcPct val="100000"/>
            </a:lnSpc>
            <a:spcBef>
              <a:spcPct val="0"/>
            </a:spcBef>
            <a:spcAft>
              <a:spcPct val="35000"/>
            </a:spcAft>
            <a:buNone/>
          </a:pPr>
          <a:r>
            <a:rPr lang="en-US" sz="1300" b="1" kern="1200"/>
            <a:t>-Geographic preferences</a:t>
          </a:r>
        </a:p>
        <a:p>
          <a:pPr marL="0" lvl="0" indent="0" algn="l" defTabSz="577850">
            <a:lnSpc>
              <a:spcPct val="100000"/>
            </a:lnSpc>
            <a:spcBef>
              <a:spcPct val="0"/>
            </a:spcBef>
            <a:spcAft>
              <a:spcPct val="35000"/>
            </a:spcAft>
            <a:buNone/>
          </a:pPr>
          <a:r>
            <a:rPr lang="en-US" sz="1300" b="1" kern="1200"/>
            <a:t>-Interest via program signals </a:t>
          </a:r>
        </a:p>
      </dsp:txBody>
      <dsp:txXfrm>
        <a:off x="8148986" y="3564052"/>
        <a:ext cx="2870163" cy="186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DB40F-066E-4B00-958A-3D1FD80C433B}">
      <dsp:nvSpPr>
        <dsp:cNvPr id="0" name=""/>
        <dsp:cNvSpPr/>
      </dsp:nvSpPr>
      <dsp:spPr>
        <a:xfrm>
          <a:off x="0" y="15280"/>
          <a:ext cx="7689078" cy="1511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1" kern="1200" dirty="0"/>
            <a:t>Goals for Geographic Preferences Section:</a:t>
          </a:r>
          <a:endParaRPr lang="en-US" sz="3800" kern="1200" dirty="0"/>
        </a:p>
      </dsp:txBody>
      <dsp:txXfrm>
        <a:off x="73792" y="89072"/>
        <a:ext cx="7541494" cy="1364056"/>
      </dsp:txXfrm>
    </dsp:sp>
    <dsp:sp modelId="{01C64795-4FFD-44EB-997C-54BAB50C12BB}">
      <dsp:nvSpPr>
        <dsp:cNvPr id="0" name=""/>
        <dsp:cNvSpPr/>
      </dsp:nvSpPr>
      <dsp:spPr>
        <a:xfrm>
          <a:off x="0" y="1526921"/>
          <a:ext cx="7689078" cy="322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128"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a:t>Provide a process for sharing geographic preferences that enhances accuracy and fairness</a:t>
          </a:r>
        </a:p>
        <a:p>
          <a:pPr marL="285750" lvl="1" indent="-285750" algn="l" defTabSz="1333500">
            <a:lnSpc>
              <a:spcPct val="90000"/>
            </a:lnSpc>
            <a:spcBef>
              <a:spcPct val="0"/>
            </a:spcBef>
            <a:spcAft>
              <a:spcPct val="20000"/>
            </a:spcAft>
            <a:buChar char="•"/>
          </a:pPr>
          <a:r>
            <a:rPr lang="en-US" sz="3000" kern="1200"/>
            <a:t>Communicate the importance of geography for an applicant</a:t>
          </a:r>
        </a:p>
        <a:p>
          <a:pPr marL="285750" lvl="1" indent="-285750" algn="l" defTabSz="1333500">
            <a:lnSpc>
              <a:spcPct val="90000"/>
            </a:lnSpc>
            <a:spcBef>
              <a:spcPct val="0"/>
            </a:spcBef>
            <a:spcAft>
              <a:spcPct val="20000"/>
            </a:spcAft>
            <a:buChar char="•"/>
          </a:pPr>
          <a:r>
            <a:rPr lang="en-US" sz="3000" kern="1200"/>
            <a:t>Provide an opportunity to share preferences for regions and location setting</a:t>
          </a:r>
        </a:p>
      </dsp:txBody>
      <dsp:txXfrm>
        <a:off x="0" y="1526921"/>
        <a:ext cx="7689078" cy="322505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4A598A7-D375-4418-9D87-46311329AA5C}" type="datetimeFigureOut">
              <a:rPr lang="en-US" smtClean="0"/>
              <a:t>7/11/2023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99F744-FD9C-44F3-92AB-510D9A2A268B}" type="slidenum">
              <a:rPr lang="en-US" smtClean="0"/>
              <a:t>‹#›</a:t>
            </a:fld>
            <a:endParaRPr lang="en-US"/>
          </a:p>
        </p:txBody>
      </p:sp>
    </p:spTree>
    <p:extLst>
      <p:ext uri="{BB962C8B-B14F-4D97-AF65-F5344CB8AC3E}">
        <p14:creationId xmlns:p14="http://schemas.microsoft.com/office/powerpoint/2010/main" val="197631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and welcome. Thank you for joining us today for ERAS is changing. Are you read? A joint webinar sponsored by STFM and AAFP. My name is Dr. Annie Rutter and I serve on the Board of Directors of STFM and am chair of the medical student education committee. IN my day job, I am the Director of Medical student education at Albany Medical College in Albany NY and have been involved in advising students through the family medicine match process for over a decade. </a:t>
            </a:r>
          </a:p>
          <a:p>
            <a:endParaRPr lang="en-US" dirty="0"/>
          </a:p>
          <a:p>
            <a:r>
              <a:rPr lang="en-US" dirty="0"/>
              <a:t>I am joined today by two residency program directors who also serve on the Board of Directors for the Association of Family Medicine Residency Directors. Dr. Tina Wheat, Program director at McGaw Northwestern Family Medicine residency program outside of Chicago, a teaching health center program. She is also vice chair of diversity, equity and </a:t>
            </a:r>
            <a:r>
              <a:rPr lang="en-US"/>
              <a:t>inclusion for </a:t>
            </a:r>
            <a:r>
              <a:rPr lang="en-US" dirty="0"/>
              <a:t>the department of Family &amp; Community Medicine. Dr. Raj Woolever is the program director and the Portsmouth regional hospital tufts University school of medicine family medicine residency program in Portsmouth NH. He is also the immediate past present of the Family medicine Education Consortium board of trustees.</a:t>
            </a:r>
          </a:p>
          <a:p>
            <a:endParaRPr lang="en-US" dirty="0"/>
          </a:p>
          <a:p>
            <a:r>
              <a:rPr lang="en-US" dirty="0"/>
              <a:t>We have support today from staff at both STFM and AAFP, including Dr. Karen Mitchell, Vice President of Education who will help moderate the Q&amp;A portion of our webinar. </a:t>
            </a:r>
          </a:p>
          <a:p>
            <a:endParaRPr lang="en-US" dirty="0"/>
          </a:p>
          <a:p>
            <a:r>
              <a:rPr lang="en-US" dirty="0"/>
              <a:t>We are going to start with some background and information about the </a:t>
            </a:r>
            <a:r>
              <a:rPr lang="en-US" dirty="0" err="1"/>
              <a:t>MyERAS</a:t>
            </a:r>
            <a:r>
              <a:rPr lang="en-US" dirty="0"/>
              <a:t> changes, then transition to our panel discuss where you all can submit questions for our presenters. </a:t>
            </a:r>
          </a:p>
        </p:txBody>
      </p:sp>
      <p:sp>
        <p:nvSpPr>
          <p:cNvPr id="4" name="Slide Number Placeholder 3"/>
          <p:cNvSpPr>
            <a:spLocks noGrp="1"/>
          </p:cNvSpPr>
          <p:nvPr>
            <p:ph type="sldNum" sz="quarter" idx="5"/>
          </p:nvPr>
        </p:nvSpPr>
        <p:spPr/>
        <p:txBody>
          <a:bodyPr/>
          <a:lstStyle/>
          <a:p>
            <a:pPr defTabSz="931774">
              <a:defRPr/>
            </a:pPr>
            <a:fld id="{C099F744-FD9C-44F3-92AB-510D9A2A268B}"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085803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10</a:t>
            </a:fld>
            <a:endParaRPr lang="en-US"/>
          </a:p>
        </p:txBody>
      </p:sp>
    </p:spTree>
    <p:extLst>
      <p:ext uri="{BB962C8B-B14F-4D97-AF65-F5344CB8AC3E}">
        <p14:creationId xmlns:p14="http://schemas.microsoft.com/office/powerpoint/2010/main" val="1006745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568" eaLnBrk="0" fontAlgn="base" hangingPunct="0">
              <a:spcBef>
                <a:spcPct val="0"/>
              </a:spcBef>
              <a:spcAft>
                <a:spcPct val="0"/>
              </a:spcAft>
              <a:defRPr/>
            </a:pPr>
            <a:fld id="{C989B2C8-A2E4-0744-AEB0-6AAF51C2B499}" type="slidenum">
              <a:rPr lang="en-US">
                <a:solidFill>
                  <a:srgbClr val="000052"/>
                </a:solidFill>
                <a:latin typeface="Arial" charset="0"/>
              </a:rPr>
              <a:pPr defTabSz="949568" eaLnBrk="0" fontAlgn="base" hangingPunct="0">
                <a:spcBef>
                  <a:spcPct val="0"/>
                </a:spcBef>
                <a:spcAft>
                  <a:spcPct val="0"/>
                </a:spcAft>
                <a:defRPr/>
              </a:pPr>
              <a:t>11</a:t>
            </a:fld>
            <a:endParaRPr lang="en-US">
              <a:solidFill>
                <a:srgbClr val="000052"/>
              </a:solidFill>
              <a:latin typeface="Arial" charset="0"/>
            </a:endParaRPr>
          </a:p>
        </p:txBody>
      </p:sp>
    </p:spTree>
    <p:extLst>
      <p:ext uri="{BB962C8B-B14F-4D97-AF65-F5344CB8AC3E}">
        <p14:creationId xmlns:p14="http://schemas.microsoft.com/office/powerpoint/2010/main" val="2293512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panose="020B0604020202020204" pitchFamily="34" charset="0"/>
                <a:ea typeface="Times New Roman" panose="02020603050405020304" pitchFamily="18" charset="0"/>
              </a:rPr>
              <a:t>  </a:t>
            </a:r>
          </a:p>
          <a:p>
            <a:pPr>
              <a:buSzPts val="1000"/>
              <a:tabLst>
                <a:tab pos="465887" algn="l"/>
              </a:tabLst>
            </a:pPr>
            <a:endParaRPr lang="en-US" sz="1800" dirty="0">
              <a:solidFill>
                <a:srgbClr val="000000"/>
              </a:solidFill>
              <a:latin typeface="Arial" panose="020B0604020202020204" pitchFamily="34" charset="0"/>
              <a:ea typeface="Calibri" panose="020F0502020204030204" pitchFamily="34" charset="0"/>
            </a:endParaRPr>
          </a:p>
          <a:p>
            <a:pPr>
              <a:buSzPts val="1000"/>
              <a:tabLst>
                <a:tab pos="465887" algn="l"/>
              </a:tabLst>
            </a:pPr>
            <a:r>
              <a:rPr lang="en-US" sz="1800" dirty="0">
                <a:solidFill>
                  <a:srgbClr val="000000"/>
                </a:solidFill>
                <a:latin typeface="Arial" panose="020B0604020202020204" pitchFamily="34" charset="0"/>
                <a:ea typeface="Calibri" panose="020F0502020204030204" pitchFamily="34" charset="0"/>
              </a:rPr>
              <a:t>You can find more information about data, changes and details for programs by taking a picture of these slides and utilizing the QR code. </a:t>
            </a:r>
            <a:endParaRPr lang="en-US" sz="1800"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31774">
              <a:defRPr/>
            </a:pPr>
            <a:fld id="{C989B2C8-A2E4-0744-AEB0-6AAF51C2B499}"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4199405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each of these new/update elements in turn. First, Experience Updates</a:t>
            </a:r>
          </a:p>
        </p:txBody>
      </p:sp>
      <p:sp>
        <p:nvSpPr>
          <p:cNvPr id="4" name="Slide Number Placeholder 3"/>
          <p:cNvSpPr>
            <a:spLocks noGrp="1"/>
          </p:cNvSpPr>
          <p:nvPr>
            <p:ph type="sldNum" sz="quarter" idx="5"/>
          </p:nvPr>
        </p:nvSpPr>
        <p:spPr/>
        <p:txBody>
          <a:bodyPr/>
          <a:lstStyle/>
          <a:p>
            <a:fld id="{C099F744-FD9C-44F3-92AB-510D9A2A268B}" type="slidenum">
              <a:rPr lang="en-US" smtClean="0"/>
              <a:t>13</a:t>
            </a:fld>
            <a:endParaRPr lang="en-US"/>
          </a:p>
        </p:txBody>
      </p:sp>
    </p:spTree>
    <p:extLst>
      <p:ext uri="{BB962C8B-B14F-4D97-AF65-F5344CB8AC3E}">
        <p14:creationId xmlns:p14="http://schemas.microsoft.com/office/powerpoint/2010/main" val="580489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14</a:t>
            </a:fld>
            <a:endParaRPr lang="en-US"/>
          </a:p>
        </p:txBody>
      </p:sp>
    </p:spTree>
    <p:extLst>
      <p:ext uri="{BB962C8B-B14F-4D97-AF65-F5344CB8AC3E}">
        <p14:creationId xmlns:p14="http://schemas.microsoft.com/office/powerpoint/2010/main" val="2138635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15</a:t>
            </a:fld>
            <a:endParaRPr lang="en-US"/>
          </a:p>
        </p:txBody>
      </p:sp>
    </p:spTree>
    <p:extLst>
      <p:ext uri="{BB962C8B-B14F-4D97-AF65-F5344CB8AC3E}">
        <p14:creationId xmlns:p14="http://schemas.microsoft.com/office/powerpoint/2010/main" val="311647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16</a:t>
            </a:fld>
            <a:endParaRPr lang="en-US"/>
          </a:p>
        </p:txBody>
      </p:sp>
    </p:spTree>
    <p:extLst>
      <p:ext uri="{BB962C8B-B14F-4D97-AF65-F5344CB8AC3E}">
        <p14:creationId xmlns:p14="http://schemas.microsoft.com/office/powerpoint/2010/main" val="829363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17</a:t>
            </a:fld>
            <a:endParaRPr lang="en-US"/>
          </a:p>
        </p:txBody>
      </p:sp>
    </p:spTree>
    <p:extLst>
      <p:ext uri="{BB962C8B-B14F-4D97-AF65-F5344CB8AC3E}">
        <p14:creationId xmlns:p14="http://schemas.microsoft.com/office/powerpoint/2010/main" val="3033109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18</a:t>
            </a:fld>
            <a:endParaRPr lang="en-US"/>
          </a:p>
        </p:txBody>
      </p:sp>
    </p:spTree>
    <p:extLst>
      <p:ext uri="{BB962C8B-B14F-4D97-AF65-F5344CB8AC3E}">
        <p14:creationId xmlns:p14="http://schemas.microsoft.com/office/powerpoint/2010/main" val="3666103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a:cs typeface="Arial"/>
            </a:endParaRPr>
          </a:p>
        </p:txBody>
      </p:sp>
      <p:sp>
        <p:nvSpPr>
          <p:cNvPr id="4" name="Slide Number Placeholder 3"/>
          <p:cNvSpPr>
            <a:spLocks noGrp="1"/>
          </p:cNvSpPr>
          <p:nvPr>
            <p:ph type="sldNum" sz="quarter" idx="5"/>
          </p:nvPr>
        </p:nvSpPr>
        <p:spPr/>
        <p:txBody>
          <a:bodyPr/>
          <a:lstStyle/>
          <a:p>
            <a:pPr defTabSz="949568" eaLnBrk="0" fontAlgn="base" hangingPunct="0">
              <a:spcBef>
                <a:spcPct val="0"/>
              </a:spcBef>
              <a:spcAft>
                <a:spcPct val="0"/>
              </a:spcAft>
              <a:defRPr/>
            </a:pPr>
            <a:fld id="{C989B2C8-A2E4-0744-AEB0-6AAF51C2B499}" type="slidenum">
              <a:rPr lang="en-US">
                <a:solidFill>
                  <a:srgbClr val="000052"/>
                </a:solidFill>
                <a:latin typeface="Arial" charset="0"/>
              </a:rPr>
              <a:pPr defTabSz="949568" eaLnBrk="0" fontAlgn="base" hangingPunct="0">
                <a:spcBef>
                  <a:spcPct val="0"/>
                </a:spcBef>
                <a:spcAft>
                  <a:spcPct val="0"/>
                </a:spcAft>
                <a:defRPr/>
              </a:pPr>
              <a:t>19</a:t>
            </a:fld>
            <a:endParaRPr lang="en-US">
              <a:solidFill>
                <a:srgbClr val="000052"/>
              </a:solidFill>
              <a:latin typeface="Arial" charset="0"/>
            </a:endParaRPr>
          </a:p>
        </p:txBody>
      </p:sp>
    </p:spTree>
    <p:extLst>
      <p:ext uri="{BB962C8B-B14F-4D97-AF65-F5344CB8AC3E}">
        <p14:creationId xmlns:p14="http://schemas.microsoft.com/office/powerpoint/2010/main" val="3218977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are our objectives for today.</a:t>
            </a:r>
          </a:p>
          <a:p>
            <a:endParaRPr lang="en-US" dirty="0"/>
          </a:p>
          <a:p>
            <a:endParaRPr lang="en-US" dirty="0"/>
          </a:p>
          <a:p>
            <a:r>
              <a:rPr lang="en-US" dirty="0"/>
              <a:t>Throughout the talk we are going to focus on a few key features:</a:t>
            </a:r>
          </a:p>
          <a:p>
            <a:r>
              <a:rPr lang="en-US" dirty="0"/>
              <a:t>--data we already know: the changes have been part of the supp app for the last several years, AAMC has been gathering and analyzing data. Recognizing that FM isn’t like other specialties ( number of programs, geographic variation, </a:t>
            </a:r>
            <a:r>
              <a:rPr lang="en-US" dirty="0" err="1"/>
              <a:t>etc</a:t>
            </a:r>
            <a:r>
              <a:rPr lang="en-US" dirty="0"/>
              <a:t>), but a lot of this data can be extrapolated to help us in FM determine how things are going to go</a:t>
            </a:r>
          </a:p>
          <a:p>
            <a:r>
              <a:rPr lang="en-US" dirty="0"/>
              <a:t>--some of this data is survey data: PDs, applicants and advisors, guiding how to utilize this changes to get the right resident in the right program.  </a:t>
            </a:r>
          </a:p>
          <a:p>
            <a:r>
              <a:rPr lang="en-US" dirty="0"/>
              <a:t>--more data to come—while this doesn’t help our current class of applicants, studying this process and its implications overtime will be the best way for us to learn how it is impacting our applicants, programs and our family medicine workforce.</a:t>
            </a:r>
          </a:p>
        </p:txBody>
      </p:sp>
      <p:sp>
        <p:nvSpPr>
          <p:cNvPr id="4" name="Slide Number Placeholder 3"/>
          <p:cNvSpPr>
            <a:spLocks noGrp="1"/>
          </p:cNvSpPr>
          <p:nvPr>
            <p:ph type="sldNum" sz="quarter" idx="5"/>
          </p:nvPr>
        </p:nvSpPr>
        <p:spPr/>
        <p:txBody>
          <a:bodyPr/>
          <a:lstStyle/>
          <a:p>
            <a:fld id="{C099F744-FD9C-44F3-92AB-510D9A2A268B}" type="slidenum">
              <a:rPr lang="en-US" smtClean="0"/>
              <a:t>2</a:t>
            </a:fld>
            <a:endParaRPr lang="en-US"/>
          </a:p>
        </p:txBody>
      </p:sp>
    </p:spTree>
    <p:extLst>
      <p:ext uri="{BB962C8B-B14F-4D97-AF65-F5344CB8AC3E}">
        <p14:creationId xmlns:p14="http://schemas.microsoft.com/office/powerpoint/2010/main" val="3744425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DE4762B-4F91-4DE0-9AE7-7C502BA52EDD}"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356384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21</a:t>
            </a:fld>
            <a:endParaRPr lang="en-US"/>
          </a:p>
        </p:txBody>
      </p:sp>
    </p:spTree>
    <p:extLst>
      <p:ext uri="{BB962C8B-B14F-4D97-AF65-F5344CB8AC3E}">
        <p14:creationId xmlns:p14="http://schemas.microsoft.com/office/powerpoint/2010/main" val="2142394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know from other specialties regarding geographic preferences thus far?</a:t>
            </a:r>
          </a:p>
        </p:txBody>
      </p:sp>
      <p:sp>
        <p:nvSpPr>
          <p:cNvPr id="4" name="Slide Number Placeholder 3"/>
          <p:cNvSpPr>
            <a:spLocks noGrp="1"/>
          </p:cNvSpPr>
          <p:nvPr>
            <p:ph type="sldNum" sz="quarter" idx="5"/>
          </p:nvPr>
        </p:nvSpPr>
        <p:spPr/>
        <p:txBody>
          <a:bodyPr/>
          <a:lstStyle/>
          <a:p>
            <a:fld id="{C099F744-FD9C-44F3-92AB-510D9A2A268B}" type="slidenum">
              <a:rPr lang="en-US" smtClean="0"/>
              <a:t>22</a:t>
            </a:fld>
            <a:endParaRPr lang="en-US"/>
          </a:p>
        </p:txBody>
      </p:sp>
    </p:spTree>
    <p:extLst>
      <p:ext uri="{BB962C8B-B14F-4D97-AF65-F5344CB8AC3E}">
        <p14:creationId xmlns:p14="http://schemas.microsoft.com/office/powerpoint/2010/main" val="168307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be interesting to see how this impacts FM applicants</a:t>
            </a:r>
          </a:p>
        </p:txBody>
      </p:sp>
      <p:sp>
        <p:nvSpPr>
          <p:cNvPr id="4" name="Slide Number Placeholder 3"/>
          <p:cNvSpPr>
            <a:spLocks noGrp="1"/>
          </p:cNvSpPr>
          <p:nvPr>
            <p:ph type="sldNum" sz="quarter" idx="5"/>
          </p:nvPr>
        </p:nvSpPr>
        <p:spPr/>
        <p:txBody>
          <a:bodyPr/>
          <a:lstStyle/>
          <a:p>
            <a:fld id="{C099F744-FD9C-44F3-92AB-510D9A2A268B}" type="slidenum">
              <a:rPr lang="en-US" smtClean="0"/>
              <a:t>23</a:t>
            </a:fld>
            <a:endParaRPr lang="en-US"/>
          </a:p>
        </p:txBody>
      </p:sp>
    </p:spTree>
    <p:extLst>
      <p:ext uri="{BB962C8B-B14F-4D97-AF65-F5344CB8AC3E}">
        <p14:creationId xmlns:p14="http://schemas.microsoft.com/office/powerpoint/2010/main" val="1006321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24</a:t>
            </a:fld>
            <a:endParaRPr lang="en-US"/>
          </a:p>
        </p:txBody>
      </p:sp>
    </p:spTree>
    <p:extLst>
      <p:ext uri="{BB962C8B-B14F-4D97-AF65-F5344CB8AC3E}">
        <p14:creationId xmlns:p14="http://schemas.microsoft.com/office/powerpoint/2010/main" val="1314708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25</a:t>
            </a:fld>
            <a:endParaRPr lang="en-US"/>
          </a:p>
        </p:txBody>
      </p:sp>
    </p:spTree>
    <p:extLst>
      <p:ext uri="{BB962C8B-B14F-4D97-AF65-F5344CB8AC3E}">
        <p14:creationId xmlns:p14="http://schemas.microsoft.com/office/powerpoint/2010/main" val="391278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and final my ERAS element to change this year is the program signals</a:t>
            </a:r>
          </a:p>
        </p:txBody>
      </p:sp>
      <p:sp>
        <p:nvSpPr>
          <p:cNvPr id="4" name="Slide Number Placeholder 3"/>
          <p:cNvSpPr>
            <a:spLocks noGrp="1"/>
          </p:cNvSpPr>
          <p:nvPr>
            <p:ph type="sldNum" sz="quarter" idx="5"/>
          </p:nvPr>
        </p:nvSpPr>
        <p:spPr/>
        <p:txBody>
          <a:bodyPr/>
          <a:lstStyle/>
          <a:p>
            <a:pPr defTabSz="931774">
              <a:defRPr/>
            </a:pPr>
            <a:fld id="{ADE4762B-4F91-4DE0-9AE7-7C502BA52EDD}" type="slidenum">
              <a:rPr lang="en-US">
                <a:solidFill>
                  <a:prstClr val="black"/>
                </a:solidFill>
                <a:latin typeface="Calibri" panose="020F0502020204030204"/>
              </a:rPr>
              <a:pPr defTabSz="931774">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950928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defTabSz="920892" eaLnBrk="0" fontAlgn="base" hangingPunct="0">
              <a:spcBef>
                <a:spcPct val="0"/>
              </a:spcBef>
              <a:spcAft>
                <a:spcPct val="0"/>
              </a:spcAft>
              <a:defRPr/>
            </a:pPr>
            <a:fld id="{C989B2C8-A2E4-0744-AEB0-6AAF51C2B499}" type="slidenum">
              <a:rPr lang="en-US">
                <a:solidFill>
                  <a:srgbClr val="000052"/>
                </a:solidFill>
                <a:latin typeface="Arial" charset="0"/>
              </a:rPr>
              <a:pPr defTabSz="920892" eaLnBrk="0" fontAlgn="base" hangingPunct="0">
                <a:spcBef>
                  <a:spcPct val="0"/>
                </a:spcBef>
                <a:spcAft>
                  <a:spcPct val="0"/>
                </a:spcAft>
                <a:defRPr/>
              </a:pPr>
              <a:t>27</a:t>
            </a:fld>
            <a:endParaRPr lang="en-US">
              <a:solidFill>
                <a:srgbClr val="000052"/>
              </a:solidFill>
              <a:latin typeface="Arial" charset="0"/>
            </a:endParaRPr>
          </a:p>
        </p:txBody>
      </p:sp>
    </p:spTree>
    <p:extLst>
      <p:ext uri="{BB962C8B-B14F-4D97-AF65-F5344CB8AC3E}">
        <p14:creationId xmlns:p14="http://schemas.microsoft.com/office/powerpoint/2010/main" val="3909746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discuss the background on this—</a:t>
            </a:r>
          </a:p>
          <a:p>
            <a:r>
              <a:rPr lang="en-US" dirty="0"/>
              <a:t>Students are concerned that adding program signals is TOO much and “one more thing” making it very overwhelming. Let’s be sure to calm their fears and support them that this will be another tool programs will use, but other things matter more!</a:t>
            </a:r>
          </a:p>
        </p:txBody>
      </p:sp>
      <p:sp>
        <p:nvSpPr>
          <p:cNvPr id="4" name="Slide Number Placeholder 3"/>
          <p:cNvSpPr>
            <a:spLocks noGrp="1"/>
          </p:cNvSpPr>
          <p:nvPr>
            <p:ph type="sldNum" sz="quarter" idx="5"/>
          </p:nvPr>
        </p:nvSpPr>
        <p:spPr/>
        <p:txBody>
          <a:bodyPr/>
          <a:lstStyle/>
          <a:p>
            <a:fld id="{C099F744-FD9C-44F3-92AB-510D9A2A268B}" type="slidenum">
              <a:rPr lang="en-US" smtClean="0"/>
              <a:t>28</a:t>
            </a:fld>
            <a:endParaRPr lang="en-US"/>
          </a:p>
        </p:txBody>
      </p:sp>
    </p:spTree>
    <p:extLst>
      <p:ext uri="{BB962C8B-B14F-4D97-AF65-F5344CB8AC3E}">
        <p14:creationId xmlns:p14="http://schemas.microsoft.com/office/powerpoint/2010/main" val="3027662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things to consider with program signals. </a:t>
            </a:r>
          </a:p>
        </p:txBody>
      </p:sp>
      <p:sp>
        <p:nvSpPr>
          <p:cNvPr id="4" name="Slide Number Placeholder 3"/>
          <p:cNvSpPr>
            <a:spLocks noGrp="1"/>
          </p:cNvSpPr>
          <p:nvPr>
            <p:ph type="sldNum" sz="quarter" idx="5"/>
          </p:nvPr>
        </p:nvSpPr>
        <p:spPr/>
        <p:txBody>
          <a:bodyPr/>
          <a:lstStyle/>
          <a:p>
            <a:fld id="{C099F744-FD9C-44F3-92AB-510D9A2A268B}" type="slidenum">
              <a:rPr lang="en-US" smtClean="0"/>
              <a:t>29</a:t>
            </a:fld>
            <a:endParaRPr lang="en-US"/>
          </a:p>
        </p:txBody>
      </p:sp>
    </p:spTree>
    <p:extLst>
      <p:ext uri="{BB962C8B-B14F-4D97-AF65-F5344CB8AC3E}">
        <p14:creationId xmlns:p14="http://schemas.microsoft.com/office/powerpoint/2010/main" val="78700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3</a:t>
            </a:fld>
            <a:endParaRPr lang="en-US"/>
          </a:p>
        </p:txBody>
      </p:sp>
    </p:spTree>
    <p:extLst>
      <p:ext uri="{BB962C8B-B14F-4D97-AF65-F5344CB8AC3E}">
        <p14:creationId xmlns:p14="http://schemas.microsoft.com/office/powerpoint/2010/main" val="2544867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30</a:t>
            </a:fld>
            <a:endParaRPr lang="en-US"/>
          </a:p>
        </p:txBody>
      </p:sp>
    </p:spTree>
    <p:extLst>
      <p:ext uri="{BB962C8B-B14F-4D97-AF65-F5344CB8AC3E}">
        <p14:creationId xmlns:p14="http://schemas.microsoft.com/office/powerpoint/2010/main" val="1145310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31</a:t>
            </a:fld>
            <a:endParaRPr lang="en-US"/>
          </a:p>
        </p:txBody>
      </p:sp>
    </p:spTree>
    <p:extLst>
      <p:ext uri="{BB962C8B-B14F-4D97-AF65-F5344CB8AC3E}">
        <p14:creationId xmlns:p14="http://schemas.microsoft.com/office/powerpoint/2010/main" val="3533122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32</a:t>
            </a:fld>
            <a:endParaRPr lang="en-US"/>
          </a:p>
        </p:txBody>
      </p:sp>
    </p:spTree>
    <p:extLst>
      <p:ext uri="{BB962C8B-B14F-4D97-AF65-F5344CB8AC3E}">
        <p14:creationId xmlns:p14="http://schemas.microsoft.com/office/powerpoint/2010/main" val="3964518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33</a:t>
            </a:fld>
            <a:endParaRPr lang="en-US"/>
          </a:p>
        </p:txBody>
      </p:sp>
    </p:spTree>
    <p:extLst>
      <p:ext uri="{BB962C8B-B14F-4D97-AF65-F5344CB8AC3E}">
        <p14:creationId xmlns:p14="http://schemas.microsoft.com/office/powerpoint/2010/main" val="4137818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what’s the date behind this? Here’s what happened in internal medicine last year. </a:t>
            </a:r>
          </a:p>
          <a:p>
            <a:r>
              <a:rPr lang="en-US" dirty="0"/>
              <a:t>Y axis: number of applicants</a:t>
            </a:r>
          </a:p>
          <a:p>
            <a:r>
              <a:rPr lang="en-US" dirty="0"/>
              <a:t>X </a:t>
            </a:r>
            <a:r>
              <a:rPr lang="en-US" dirty="0" err="1"/>
              <a:t>asix</a:t>
            </a:r>
            <a:r>
              <a:rPr lang="en-US" dirty="0"/>
              <a:t> is the individual programs.</a:t>
            </a:r>
          </a:p>
          <a:p>
            <a:endParaRPr lang="en-US" dirty="0"/>
          </a:p>
          <a:p>
            <a:r>
              <a:rPr lang="en-US" dirty="0"/>
              <a:t>Program signals are a small percentage of total applicants received. Overall tendency toward those programs who receive more </a:t>
            </a:r>
            <a:r>
              <a:rPr lang="en-US" dirty="0" err="1"/>
              <a:t>applicantions</a:t>
            </a:r>
            <a:r>
              <a:rPr lang="en-US" dirty="0"/>
              <a:t> get more signals, but even those programs with relatively fewer applicants, get some signals!</a:t>
            </a:r>
          </a:p>
        </p:txBody>
      </p:sp>
      <p:sp>
        <p:nvSpPr>
          <p:cNvPr id="4" name="Slide Number Placeholder 3"/>
          <p:cNvSpPr>
            <a:spLocks noGrp="1"/>
          </p:cNvSpPr>
          <p:nvPr>
            <p:ph type="sldNum" sz="quarter" idx="5"/>
          </p:nvPr>
        </p:nvSpPr>
        <p:spPr/>
        <p:txBody>
          <a:bodyPr/>
          <a:lstStyle/>
          <a:p>
            <a:fld id="{C099F744-FD9C-44F3-92AB-510D9A2A268B}" type="slidenum">
              <a:rPr lang="en-US" smtClean="0"/>
              <a:t>34</a:t>
            </a:fld>
            <a:endParaRPr lang="en-US"/>
          </a:p>
        </p:txBody>
      </p:sp>
    </p:spTree>
    <p:extLst>
      <p:ext uri="{BB962C8B-B14F-4D97-AF65-F5344CB8AC3E}">
        <p14:creationId xmlns:p14="http://schemas.microsoft.com/office/powerpoint/2010/main" val="18859035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show the same thing---no program received more than 30% signals for the total number of applicants. And many were under 10%</a:t>
            </a:r>
          </a:p>
        </p:txBody>
      </p:sp>
      <p:sp>
        <p:nvSpPr>
          <p:cNvPr id="4" name="Slide Number Placeholder 3"/>
          <p:cNvSpPr>
            <a:spLocks noGrp="1"/>
          </p:cNvSpPr>
          <p:nvPr>
            <p:ph type="sldNum" sz="quarter" idx="5"/>
          </p:nvPr>
        </p:nvSpPr>
        <p:spPr/>
        <p:txBody>
          <a:bodyPr/>
          <a:lstStyle/>
          <a:p>
            <a:fld id="{C099F744-FD9C-44F3-92AB-510D9A2A268B}" type="slidenum">
              <a:rPr lang="en-US" smtClean="0"/>
              <a:t>35</a:t>
            </a:fld>
            <a:endParaRPr lang="en-US"/>
          </a:p>
        </p:txBody>
      </p:sp>
    </p:spTree>
    <p:extLst>
      <p:ext uri="{BB962C8B-B14F-4D97-AF65-F5344CB8AC3E}">
        <p14:creationId xmlns:p14="http://schemas.microsoft.com/office/powerpoint/2010/main" val="3656870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36</a:t>
            </a:fld>
            <a:endParaRPr lang="en-US"/>
          </a:p>
        </p:txBody>
      </p:sp>
    </p:spTree>
    <p:extLst>
      <p:ext uri="{BB962C8B-B14F-4D97-AF65-F5344CB8AC3E}">
        <p14:creationId xmlns:p14="http://schemas.microsoft.com/office/powerpoint/2010/main" val="1804716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37</a:t>
            </a:fld>
            <a:endParaRPr lang="en-US"/>
          </a:p>
        </p:txBody>
      </p:sp>
    </p:spTree>
    <p:extLst>
      <p:ext uri="{BB962C8B-B14F-4D97-AF65-F5344CB8AC3E}">
        <p14:creationId xmlns:p14="http://schemas.microsoft.com/office/powerpoint/2010/main" val="2362313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634"/>
            <a:r>
              <a:rPr lang="en-US" dirty="0"/>
              <a:t>So our key takeaways: </a:t>
            </a:r>
          </a:p>
          <a:p>
            <a:pPr defTabSz="903634"/>
            <a:endParaRPr lang="en-US" b="1" dirty="0"/>
          </a:p>
          <a:p>
            <a:pPr defTabSz="903634"/>
            <a:r>
              <a:rPr lang="en-US" b="1" dirty="0"/>
              <a:t>Based on the research and feedback, programs are looking for applicants to indicate their true preferences and intentions. Please continue to advise your applicants to be honest and share their true preferences. </a:t>
            </a:r>
          </a:p>
          <a:p>
            <a:pPr defTabSz="903634"/>
            <a:endParaRPr lang="en-US" dirty="0">
              <a:ea typeface="Calibri"/>
              <a:cs typeface="Calibri"/>
            </a:endParaRPr>
          </a:p>
          <a:p>
            <a:pPr marL="174708" indent="-174708" defTabSz="903634">
              <a:buFont typeface="Arial"/>
              <a:buChar char="•"/>
            </a:pPr>
            <a:r>
              <a:rPr lang="en-US" dirty="0"/>
              <a:t>Applicants are using a variety of experience types, key characteristics, and focus areas – there is no one blueprint that applicants are using and that is exactly what we wanted to see. You all know better than anyone else that each of your applicants is unique and the newly designed experiences section is allowing your applicants to share their individuality in new and standardized ways. It structures the collection of information from applicants to help programs while trying to understand mission fit.</a:t>
            </a:r>
            <a:endParaRPr lang="en-US" dirty="0">
              <a:ea typeface="Calibri"/>
              <a:cs typeface="Calibri"/>
            </a:endParaRPr>
          </a:p>
          <a:p>
            <a:pPr defTabSz="903634"/>
            <a:r>
              <a:rPr lang="en-US" dirty="0"/>
              <a:t>  </a:t>
            </a:r>
            <a:endParaRPr lang="en-US" dirty="0">
              <a:ea typeface="Calibri" panose="020F0502020204030204"/>
              <a:cs typeface="Calibri" panose="020F0502020204030204"/>
            </a:endParaRPr>
          </a:p>
          <a:p>
            <a:pPr defTabSz="903634"/>
            <a:r>
              <a:rPr lang="en-US" dirty="0"/>
              <a:t>Geographic preferences are working as they were designed to.  </a:t>
            </a:r>
            <a:endParaRPr lang="en-US" dirty="0">
              <a:ea typeface="Calibri" panose="020F0502020204030204"/>
              <a:cs typeface="Calibri" panose="020F0502020204030204"/>
            </a:endParaRPr>
          </a:p>
          <a:p>
            <a:pPr defTabSz="903634"/>
            <a:endParaRPr lang="en-US" dirty="0">
              <a:ea typeface="Calibri" panose="020F0502020204030204"/>
              <a:cs typeface="Calibri" panose="020F0502020204030204"/>
            </a:endParaRPr>
          </a:p>
          <a:p>
            <a:pPr marL="174708" indent="-174708" defTabSz="903634">
              <a:buFont typeface="Arial"/>
              <a:buChar char="•"/>
            </a:pPr>
            <a:r>
              <a:rPr lang="en-US" b="1" dirty="0"/>
              <a:t>For the first time, applicants are able to express to programs the regions or areas of the country where they want to be and why (perhaps it’s that they have support systems, family or friends in the area), and this is assisting programs by helping them identify applicants they may have otherwise overlooked and/or who may be a better fit for their program’s location. </a:t>
            </a:r>
            <a:r>
              <a:rPr lang="en-US" dirty="0"/>
              <a:t> </a:t>
            </a:r>
            <a:endParaRPr lang="en-US" dirty="0">
              <a:ea typeface="Calibri"/>
              <a:cs typeface="Calibri"/>
            </a:endParaRPr>
          </a:p>
          <a:p>
            <a:pPr marL="174708" indent="-174708" defTabSz="903634">
              <a:buFont typeface="Arial"/>
              <a:buChar char="•"/>
            </a:pPr>
            <a:endParaRPr lang="en-US" dirty="0"/>
          </a:p>
          <a:p>
            <a:pPr marL="174708" indent="-174708" defTabSz="903634">
              <a:buFont typeface="Arial"/>
              <a:buChar char="•"/>
            </a:pPr>
            <a:r>
              <a:rPr lang="en-US" dirty="0"/>
              <a:t>In most specialties, geographic preference alignment and “no preference” resulted in higher probabilities of interview invitation. The 5 specialties this did not apply to: </a:t>
            </a:r>
          </a:p>
          <a:p>
            <a:pPr marL="640594" lvl="1" indent="-174708" defTabSz="903634">
              <a:buFont typeface="Arial"/>
              <a:buChar char="•"/>
            </a:pPr>
            <a:r>
              <a:rPr lang="en-US" dirty="0"/>
              <a:t>Misaligned slightly &gt; than No Preference for: Adult Neuro (1-2%),  Interventional Radiology (4%), Peds (2%)</a:t>
            </a:r>
            <a:endParaRPr lang="en-US" dirty="0">
              <a:ea typeface="Calibri" panose="020F0502020204030204"/>
              <a:cs typeface="Calibri" panose="020F0502020204030204"/>
            </a:endParaRPr>
          </a:p>
          <a:p>
            <a:pPr marL="640594" lvl="1" indent="-174708" defTabSz="903634">
              <a:buFont typeface="Arial"/>
              <a:buChar char="•"/>
            </a:pPr>
            <a:r>
              <a:rPr lang="en-US" dirty="0">
                <a:ea typeface="Calibri" panose="020F0502020204030204"/>
                <a:cs typeface="Calibri" panose="020F0502020204030204"/>
              </a:rPr>
              <a:t>Misaligned = No preference: IM, Gen Surg</a:t>
            </a:r>
          </a:p>
          <a:p>
            <a:pPr marL="174708" indent="-174708" defTabSz="903634">
              <a:buFont typeface="Arial"/>
              <a:buChar char="•"/>
            </a:pPr>
            <a:endParaRPr lang="en-US" dirty="0"/>
          </a:p>
          <a:p>
            <a:pPr marL="174708" indent="-174708" defTabSz="903634">
              <a:buFont typeface="Arial"/>
              <a:buChar char="•"/>
            </a:pPr>
            <a:r>
              <a:rPr lang="en-US" dirty="0"/>
              <a:t>When considering geographic preferences alone: the highest likelihood of interview invitation occurred when an applicant’s geographic preference aligned with the program’s location.  </a:t>
            </a:r>
            <a:endParaRPr lang="en-US" dirty="0">
              <a:ea typeface="Calibri" panose="020F0502020204030204"/>
              <a:cs typeface="Calibri" panose="020F0502020204030204"/>
            </a:endParaRPr>
          </a:p>
          <a:p>
            <a:pPr marL="174708" indent="-174708" defTabSz="903634">
              <a:buFont typeface="Arial"/>
              <a:buChar char="•"/>
            </a:pPr>
            <a:endParaRPr lang="en-US" dirty="0"/>
          </a:p>
          <a:p>
            <a:pPr marL="174708" indent="-174708" defTabSz="903634">
              <a:buFont typeface="Arial"/>
              <a:buChar char="•"/>
            </a:pPr>
            <a:r>
              <a:rPr lang="en-US" dirty="0"/>
              <a:t>Program signals are working as they were designed and intended to. In all specialties, sending a signal increased the likelihood of an interview invitation. </a:t>
            </a:r>
            <a:r>
              <a:rPr lang="en-US" b="1" dirty="0"/>
              <a:t>When considering geographic preferences and program signals together: The highest likelihood of interview invitation occurred when an applicant signaled the program AND their geographic preference aligned with the program’s location. </a:t>
            </a:r>
            <a:r>
              <a:rPr lang="en-US" dirty="0"/>
              <a:t> </a:t>
            </a:r>
            <a:endParaRPr lang="en-US" dirty="0">
              <a:ea typeface="Calibri"/>
              <a:cs typeface="Calibri"/>
            </a:endParaRPr>
          </a:p>
          <a:p>
            <a:pPr marL="174708" indent="-174708" defTabSz="903634">
              <a:buFont typeface="Arial"/>
              <a:buChar char="•"/>
            </a:pPr>
            <a:endParaRPr lang="en-US" dirty="0"/>
          </a:p>
          <a:p>
            <a:pPr marL="174708" indent="-174708" defTabSz="903634">
              <a:buFont typeface="Arial"/>
              <a:buChar char="•"/>
            </a:pPr>
            <a:r>
              <a:rPr lang="en-US" b="1" dirty="0"/>
              <a:t>There are little to no group differences by applicant type (MD, DO, IMG), race/ethnicity and gender.</a:t>
            </a:r>
          </a:p>
          <a:p>
            <a:pPr marL="174708" indent="-174708" defTabSz="903634">
              <a:buFont typeface="Arial"/>
              <a:buChar char="•"/>
            </a:pPr>
            <a:endParaRPr lang="en-US" b="1" dirty="0"/>
          </a:p>
          <a:p>
            <a:r>
              <a:rPr lang="en-US" b="1" dirty="0">
                <a:cs typeface="Calibri"/>
              </a:rPr>
              <a:t>Most applicants sent the maximum number of signals: </a:t>
            </a:r>
          </a:p>
          <a:p>
            <a:endParaRPr lang="en-US" b="1" dirty="0">
              <a:cs typeface="Calibri"/>
            </a:endParaRPr>
          </a:p>
          <a:p>
            <a:r>
              <a:rPr lang="en-US" b="1" dirty="0">
                <a:cs typeface="Calibri"/>
              </a:rPr>
              <a:t>MD applicants sent slightly more signals than did DO applicants in: Interventional Radiology and Orthopedic Surgery  </a:t>
            </a:r>
          </a:p>
          <a:p>
            <a:endParaRPr lang="en-US" b="1" dirty="0">
              <a:cs typeface="Calibri"/>
            </a:endParaRPr>
          </a:p>
          <a:p>
            <a:r>
              <a:rPr lang="en-US" b="1" dirty="0">
                <a:cs typeface="Calibri"/>
              </a:rPr>
              <a:t>And MD applicants sent slightly more signals than did IMG applicants in: Emergency Medicine, Interventional Radiology, Obstetrics and Gynecology, Orthopedic Surgery, and Psychiatry </a:t>
            </a:r>
          </a:p>
          <a:p>
            <a:pPr marL="174708" indent="-174708" defTabSz="903634">
              <a:buFont typeface="Arial"/>
              <a:buChar char="•"/>
            </a:pPr>
            <a:endParaRPr lang="en-US" dirty="0"/>
          </a:p>
          <a:p>
            <a:pPr defTabSz="903634"/>
            <a:r>
              <a:rPr lang="en-US" dirty="0"/>
              <a:t> </a:t>
            </a:r>
            <a:endParaRPr lang="en-US" dirty="0">
              <a:ea typeface="Calibri"/>
              <a:cs typeface="Calibri"/>
            </a:endParaRPr>
          </a:p>
          <a:p>
            <a:pPr marL="57589" defTabSz="903634"/>
            <a:endParaRPr lang="en-US" altLang="en-US" dirty="0">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pPr defTabSz="931774">
              <a:defRPr/>
            </a:pPr>
            <a:fld id="{ADE4762B-4F91-4DE0-9AE7-7C502BA52EDD}" type="slidenum">
              <a:rPr lang="en-US">
                <a:solidFill>
                  <a:prstClr val="black"/>
                </a:solidFill>
                <a:latin typeface="Calibri" panose="020F0502020204030204"/>
              </a:rPr>
              <a:pPr defTabSz="931774">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506470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39</a:t>
            </a:fld>
            <a:endParaRPr lang="en-US"/>
          </a:p>
        </p:txBody>
      </p:sp>
    </p:spTree>
    <p:extLst>
      <p:ext uri="{BB962C8B-B14F-4D97-AF65-F5344CB8AC3E}">
        <p14:creationId xmlns:p14="http://schemas.microsoft.com/office/powerpoint/2010/main" val="1243206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4</a:t>
            </a:fld>
            <a:endParaRPr lang="en-US"/>
          </a:p>
        </p:txBody>
      </p:sp>
    </p:spTree>
    <p:extLst>
      <p:ext uri="{BB962C8B-B14F-4D97-AF65-F5344CB8AC3E}">
        <p14:creationId xmlns:p14="http://schemas.microsoft.com/office/powerpoint/2010/main" val="26135608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panose="020B0604020202020204" pitchFamily="34" charset="0"/>
                <a:ea typeface="Times New Roman" panose="02020603050405020304" pitchFamily="18" charset="0"/>
              </a:rPr>
              <a:t>  </a:t>
            </a:r>
          </a:p>
          <a:p>
            <a:pPr>
              <a:buSzPts val="1000"/>
              <a:tabLst>
                <a:tab pos="465887" algn="l"/>
              </a:tabLst>
            </a:pPr>
            <a:endParaRPr lang="en-US" sz="1800" dirty="0">
              <a:solidFill>
                <a:srgbClr val="000000"/>
              </a:solidFill>
              <a:latin typeface="Arial" panose="020B0604020202020204" pitchFamily="34" charset="0"/>
              <a:ea typeface="Calibri" panose="020F0502020204030204" pitchFamily="34" charset="0"/>
            </a:endParaRPr>
          </a:p>
          <a:p>
            <a:pPr>
              <a:buSzPts val="1000"/>
              <a:tabLst>
                <a:tab pos="465887" algn="l"/>
              </a:tabLst>
            </a:pPr>
            <a:r>
              <a:rPr lang="en-US" sz="1800" dirty="0">
                <a:solidFill>
                  <a:srgbClr val="000000"/>
                </a:solidFill>
                <a:latin typeface="Arial" panose="020B0604020202020204" pitchFamily="34" charset="0"/>
                <a:ea typeface="Calibri" panose="020F0502020204030204" pitchFamily="34" charset="0"/>
              </a:rPr>
              <a:t>You can find more information about data, changes and details for programs by taking a picture of these slides and utilizing the QR code. Also recorded webinars reviewing the data for other specialties IN DEPTH.</a:t>
            </a:r>
            <a:endParaRPr lang="en-US" sz="1800"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defTabSz="931774">
              <a:defRPr/>
            </a:pPr>
            <a:fld id="{C989B2C8-A2E4-0744-AEB0-6AAF51C2B499}" type="slidenum">
              <a:rPr lang="en-US">
                <a:solidFill>
                  <a:prstClr val="black"/>
                </a:solidFill>
                <a:latin typeface="Calibri" panose="020F0502020204030204"/>
              </a:rPr>
              <a:pPr defTabSz="931774">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3936589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Holistic review criteria such as years since med school graduation, passing step scores, etc.</a:t>
            </a:r>
          </a:p>
        </p:txBody>
      </p:sp>
      <p:sp>
        <p:nvSpPr>
          <p:cNvPr id="4" name="Slide Number Placeholder 3"/>
          <p:cNvSpPr>
            <a:spLocks noGrp="1"/>
          </p:cNvSpPr>
          <p:nvPr>
            <p:ph type="sldNum" sz="quarter" idx="5"/>
          </p:nvPr>
        </p:nvSpPr>
        <p:spPr/>
        <p:txBody>
          <a:bodyPr/>
          <a:lstStyle/>
          <a:p>
            <a:fld id="{C099F744-FD9C-44F3-92AB-510D9A2A268B}" type="slidenum">
              <a:rPr lang="en-US" smtClean="0"/>
              <a:t>41</a:t>
            </a:fld>
            <a:endParaRPr lang="en-US"/>
          </a:p>
        </p:txBody>
      </p:sp>
    </p:spTree>
    <p:extLst>
      <p:ext uri="{BB962C8B-B14F-4D97-AF65-F5344CB8AC3E}">
        <p14:creationId xmlns:p14="http://schemas.microsoft.com/office/powerpoint/2010/main" val="664617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42</a:t>
            </a:fld>
            <a:endParaRPr lang="en-US"/>
          </a:p>
        </p:txBody>
      </p:sp>
    </p:spTree>
    <p:extLst>
      <p:ext uri="{BB962C8B-B14F-4D97-AF65-F5344CB8AC3E}">
        <p14:creationId xmlns:p14="http://schemas.microsoft.com/office/powerpoint/2010/main" val="29423620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would like to re-introduce our panelists, Dr. Tina Wheat and Dr. Raj Woolever, FM residency program directors. Our moderator will be Dr. Karen Mitchel, Vice President of Education at the American Academy of Family Physicians. Dr. Mitchell, I will turn things over to you. </a:t>
            </a:r>
          </a:p>
        </p:txBody>
      </p:sp>
      <p:sp>
        <p:nvSpPr>
          <p:cNvPr id="4" name="Slide Number Placeholder 3"/>
          <p:cNvSpPr>
            <a:spLocks noGrp="1"/>
          </p:cNvSpPr>
          <p:nvPr>
            <p:ph type="sldNum" sz="quarter" idx="5"/>
          </p:nvPr>
        </p:nvSpPr>
        <p:spPr/>
        <p:txBody>
          <a:bodyPr/>
          <a:lstStyle/>
          <a:p>
            <a:fld id="{C099F744-FD9C-44F3-92AB-510D9A2A268B}" type="slidenum">
              <a:rPr lang="en-US" smtClean="0"/>
              <a:t>43</a:t>
            </a:fld>
            <a:endParaRPr lang="en-US"/>
          </a:p>
        </p:txBody>
      </p:sp>
    </p:spTree>
    <p:extLst>
      <p:ext uri="{BB962C8B-B14F-4D97-AF65-F5344CB8AC3E}">
        <p14:creationId xmlns:p14="http://schemas.microsoft.com/office/powerpoint/2010/main" val="1772344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about FM match numbers over the last 20 years. We have seen an overall increase in number of FM positions, and an increase in the number of positions filled (although leveled off a bit the last three years. </a:t>
            </a:r>
            <a:r>
              <a:rPr lang="en-US" dirty="0" err="1"/>
              <a:t>Increease</a:t>
            </a:r>
            <a:r>
              <a:rPr lang="en-US" dirty="0"/>
              <a:t> in DO applicants matching, with large uptick around the time of the single match process. And a relatively flat line regarding US IMG and IMG as US MDs filling those positions. </a:t>
            </a:r>
          </a:p>
        </p:txBody>
      </p:sp>
      <p:sp>
        <p:nvSpPr>
          <p:cNvPr id="4" name="Slide Number Placeholder 3"/>
          <p:cNvSpPr>
            <a:spLocks noGrp="1"/>
          </p:cNvSpPr>
          <p:nvPr>
            <p:ph type="sldNum" sz="quarter" idx="5"/>
          </p:nvPr>
        </p:nvSpPr>
        <p:spPr/>
        <p:txBody>
          <a:bodyPr/>
          <a:lstStyle/>
          <a:p>
            <a:fld id="{C099F744-FD9C-44F3-92AB-510D9A2A268B}" type="slidenum">
              <a:rPr lang="en-US" smtClean="0"/>
              <a:t>5</a:t>
            </a:fld>
            <a:endParaRPr lang="en-US"/>
          </a:p>
        </p:txBody>
      </p:sp>
    </p:spTree>
    <p:extLst>
      <p:ext uri="{BB962C8B-B14F-4D97-AF65-F5344CB8AC3E}">
        <p14:creationId xmlns:p14="http://schemas.microsoft.com/office/powerpoint/2010/main" val="797734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6</a:t>
            </a:fld>
            <a:endParaRPr lang="en-US"/>
          </a:p>
        </p:txBody>
      </p:sp>
    </p:spTree>
    <p:extLst>
      <p:ext uri="{BB962C8B-B14F-4D97-AF65-F5344CB8AC3E}">
        <p14:creationId xmlns:p14="http://schemas.microsoft.com/office/powerpoint/2010/main" val="374482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7</a:t>
            </a:fld>
            <a:endParaRPr lang="en-US"/>
          </a:p>
        </p:txBody>
      </p:sp>
    </p:spTree>
    <p:extLst>
      <p:ext uri="{BB962C8B-B14F-4D97-AF65-F5344CB8AC3E}">
        <p14:creationId xmlns:p14="http://schemas.microsoft.com/office/powerpoint/2010/main" val="1333469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8</a:t>
            </a:fld>
            <a:endParaRPr lang="en-US"/>
          </a:p>
        </p:txBody>
      </p:sp>
    </p:spTree>
    <p:extLst>
      <p:ext uri="{BB962C8B-B14F-4D97-AF65-F5344CB8AC3E}">
        <p14:creationId xmlns:p14="http://schemas.microsoft.com/office/powerpoint/2010/main" val="159086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9</a:t>
            </a:fld>
            <a:endParaRPr lang="en-US"/>
          </a:p>
        </p:txBody>
      </p:sp>
    </p:spTree>
    <p:extLst>
      <p:ext uri="{BB962C8B-B14F-4D97-AF65-F5344CB8AC3E}">
        <p14:creationId xmlns:p14="http://schemas.microsoft.com/office/powerpoint/2010/main" val="3837111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CE6E-202A-480B-BA54-5D98F99FE4DF}"/>
              </a:ext>
            </a:extLst>
          </p:cNvPr>
          <p:cNvSpPr>
            <a:spLocks noGrp="1"/>
          </p:cNvSpPr>
          <p:nvPr>
            <p:ph type="ctrTitle" hasCustomPrompt="1"/>
          </p:nvPr>
        </p:nvSpPr>
        <p:spPr>
          <a:xfrm>
            <a:off x="520700" y="1295399"/>
            <a:ext cx="7518400" cy="2214563"/>
          </a:xfrm>
        </p:spPr>
        <p:txBody>
          <a:bodyPr anchor="b"/>
          <a:lstStyle>
            <a:lvl1pPr algn="l">
              <a:defRPr sz="6000">
                <a:solidFill>
                  <a:schemeClr val="bg1"/>
                </a:solidFill>
              </a:defRPr>
            </a:lvl1pPr>
          </a:lstStyle>
          <a:p>
            <a:r>
              <a:rPr lang="en-US" dirty="0"/>
              <a:t>Title: Arial Bold, 40-60 / white</a:t>
            </a:r>
          </a:p>
        </p:txBody>
      </p:sp>
      <p:sp>
        <p:nvSpPr>
          <p:cNvPr id="3" name="Subtitle 2">
            <a:extLst>
              <a:ext uri="{FF2B5EF4-FFF2-40B4-BE49-F238E27FC236}">
                <a16:creationId xmlns:a16="http://schemas.microsoft.com/office/drawing/2014/main" id="{EF1FC547-C509-46CB-9E66-6AA01C27ED12}"/>
              </a:ext>
            </a:extLst>
          </p:cNvPr>
          <p:cNvSpPr>
            <a:spLocks noGrp="1"/>
          </p:cNvSpPr>
          <p:nvPr>
            <p:ph type="subTitle" idx="1" hasCustomPrompt="1"/>
          </p:nvPr>
        </p:nvSpPr>
        <p:spPr>
          <a:xfrm>
            <a:off x="520700" y="3552191"/>
            <a:ext cx="7518400" cy="1198562"/>
          </a:xfrm>
        </p:spPr>
        <p:txBody>
          <a:bodyPr anchor="b">
            <a:normAutofit/>
          </a:bodyPr>
          <a:lstStyle>
            <a:lvl1pPr marL="0" indent="0" algn="l">
              <a:buNone/>
              <a:defRPr sz="36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Arial Bold, 24-36 / orange</a:t>
            </a:r>
          </a:p>
        </p:txBody>
      </p:sp>
      <p:sp>
        <p:nvSpPr>
          <p:cNvPr id="5" name="Text Placeholder 4">
            <a:extLst>
              <a:ext uri="{FF2B5EF4-FFF2-40B4-BE49-F238E27FC236}">
                <a16:creationId xmlns:a16="http://schemas.microsoft.com/office/drawing/2014/main" id="{88FC5653-E33E-4AF1-9770-669F9F0F001F}"/>
              </a:ext>
            </a:extLst>
          </p:cNvPr>
          <p:cNvSpPr>
            <a:spLocks noGrp="1"/>
          </p:cNvSpPr>
          <p:nvPr>
            <p:ph type="body" sz="quarter" idx="10" hasCustomPrompt="1"/>
          </p:nvPr>
        </p:nvSpPr>
        <p:spPr>
          <a:xfrm>
            <a:off x="520700" y="4792982"/>
            <a:ext cx="7518400" cy="521968"/>
          </a:xfrm>
        </p:spPr>
        <p:txBody>
          <a:bodyPr anchor="b">
            <a:normAutofit/>
          </a:bodyPr>
          <a:lstStyle>
            <a:lvl1pPr marL="0" indent="0">
              <a:buNone/>
              <a:defRPr sz="2400">
                <a:solidFill>
                  <a:schemeClr val="bg1"/>
                </a:solidFill>
              </a:defRPr>
            </a:lvl1pPr>
          </a:lstStyle>
          <a:p>
            <a:pPr lvl="0"/>
            <a:r>
              <a:rPr lang="en-US" dirty="0"/>
              <a:t>Presenter and Date, Arial Bold, 18-24 / white</a:t>
            </a:r>
          </a:p>
        </p:txBody>
      </p:sp>
    </p:spTree>
    <p:extLst>
      <p:ext uri="{BB962C8B-B14F-4D97-AF65-F5344CB8AC3E}">
        <p14:creationId xmlns:p14="http://schemas.microsoft.com/office/powerpoint/2010/main" val="109400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378276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2940113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2636191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
        <p:nvSpPr>
          <p:cNvPr id="10" name="Rectangle 9">
            <a:extLst>
              <a:ext uri="{FF2B5EF4-FFF2-40B4-BE49-F238E27FC236}">
                <a16:creationId xmlns:a16="http://schemas.microsoft.com/office/drawing/2014/main" id="{1263F08F-95B2-72E2-691B-D8933AA51409}"/>
              </a:ext>
            </a:extLst>
          </p:cNvPr>
          <p:cNvSpPr/>
          <p:nvPr userDrawn="1"/>
        </p:nvSpPr>
        <p:spPr>
          <a:xfrm>
            <a:off x="275303" y="6331663"/>
            <a:ext cx="452284" cy="307777"/>
          </a:xfrm>
          <a:prstGeom prst="rect">
            <a:avLst/>
          </a:prstGeom>
        </p:spPr>
        <p:txBody>
          <a:bodyPr wrap="square">
            <a:spAutoFit/>
          </a:bodyPr>
          <a:lstStyle/>
          <a:p>
            <a:pPr algn="ctr"/>
            <a:fld id="{AC38F574-C4C0-48B1-B81D-85833E98F04F}" type="slidenum">
              <a:rPr lang="en-US" sz="1400" b="1" smtClean="0">
                <a:solidFill>
                  <a:schemeClr val="bg1"/>
                </a:solidFill>
              </a:rPr>
              <a:pPr algn="ctr"/>
              <a:t>‹#›</a:t>
            </a:fld>
            <a:endParaRPr lang="en-US" sz="1400" b="1" dirty="0">
              <a:solidFill>
                <a:schemeClr val="bg1"/>
              </a:solidFill>
            </a:endParaRPr>
          </a:p>
        </p:txBody>
      </p:sp>
    </p:spTree>
    <p:extLst>
      <p:ext uri="{BB962C8B-B14F-4D97-AF65-F5344CB8AC3E}">
        <p14:creationId xmlns:p14="http://schemas.microsoft.com/office/powerpoint/2010/main" val="8486154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476790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78947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611555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4213089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2963362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415549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401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CE6E-202A-480B-BA54-5D98F99FE4DF}"/>
              </a:ext>
            </a:extLst>
          </p:cNvPr>
          <p:cNvSpPr>
            <a:spLocks noGrp="1"/>
          </p:cNvSpPr>
          <p:nvPr>
            <p:ph type="ctrTitle" hasCustomPrompt="1"/>
          </p:nvPr>
        </p:nvSpPr>
        <p:spPr>
          <a:xfrm>
            <a:off x="520700" y="1295399"/>
            <a:ext cx="7518400" cy="2214563"/>
          </a:xfrm>
        </p:spPr>
        <p:txBody>
          <a:bodyPr anchor="b"/>
          <a:lstStyle>
            <a:lvl1pPr algn="l">
              <a:defRPr sz="6000">
                <a:solidFill>
                  <a:schemeClr val="bg1"/>
                </a:solidFill>
              </a:defRPr>
            </a:lvl1pPr>
          </a:lstStyle>
          <a:p>
            <a:r>
              <a:rPr lang="en-US" dirty="0"/>
              <a:t>Title: Arial Bold, 40-60 / white</a:t>
            </a:r>
          </a:p>
        </p:txBody>
      </p:sp>
      <p:sp>
        <p:nvSpPr>
          <p:cNvPr id="3" name="Subtitle 2">
            <a:extLst>
              <a:ext uri="{FF2B5EF4-FFF2-40B4-BE49-F238E27FC236}">
                <a16:creationId xmlns:a16="http://schemas.microsoft.com/office/drawing/2014/main" id="{EF1FC547-C509-46CB-9E66-6AA01C27ED12}"/>
              </a:ext>
            </a:extLst>
          </p:cNvPr>
          <p:cNvSpPr>
            <a:spLocks noGrp="1"/>
          </p:cNvSpPr>
          <p:nvPr>
            <p:ph type="subTitle" idx="1" hasCustomPrompt="1"/>
          </p:nvPr>
        </p:nvSpPr>
        <p:spPr>
          <a:xfrm>
            <a:off x="520700" y="3552191"/>
            <a:ext cx="7518400" cy="1198562"/>
          </a:xfrm>
        </p:spPr>
        <p:txBody>
          <a:bodyPr anchor="b">
            <a:normAutofit/>
          </a:bodyPr>
          <a:lstStyle>
            <a:lvl1pPr marL="0" indent="0" algn="l">
              <a:buNone/>
              <a:defRPr sz="36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Arial Bold, 24-36 / orange</a:t>
            </a:r>
          </a:p>
        </p:txBody>
      </p:sp>
      <p:sp>
        <p:nvSpPr>
          <p:cNvPr id="5" name="Text Placeholder 4">
            <a:extLst>
              <a:ext uri="{FF2B5EF4-FFF2-40B4-BE49-F238E27FC236}">
                <a16:creationId xmlns:a16="http://schemas.microsoft.com/office/drawing/2014/main" id="{88FC5653-E33E-4AF1-9770-669F9F0F001F}"/>
              </a:ext>
            </a:extLst>
          </p:cNvPr>
          <p:cNvSpPr>
            <a:spLocks noGrp="1"/>
          </p:cNvSpPr>
          <p:nvPr>
            <p:ph type="body" sz="quarter" idx="10" hasCustomPrompt="1"/>
          </p:nvPr>
        </p:nvSpPr>
        <p:spPr>
          <a:xfrm>
            <a:off x="520700" y="4792982"/>
            <a:ext cx="7518400" cy="521968"/>
          </a:xfrm>
        </p:spPr>
        <p:txBody>
          <a:bodyPr anchor="b">
            <a:normAutofit/>
          </a:bodyPr>
          <a:lstStyle>
            <a:lvl1pPr marL="0" indent="0">
              <a:buNone/>
              <a:defRPr sz="2400">
                <a:solidFill>
                  <a:schemeClr val="bg1"/>
                </a:solidFill>
              </a:defRPr>
            </a:lvl1pPr>
          </a:lstStyle>
          <a:p>
            <a:pPr lvl="0"/>
            <a:r>
              <a:rPr lang="en-US" dirty="0"/>
              <a:t>Presenter and Date, Arial Bold, 18-24 / white</a:t>
            </a:r>
          </a:p>
        </p:txBody>
      </p:sp>
    </p:spTree>
    <p:extLst>
      <p:ext uri="{BB962C8B-B14F-4D97-AF65-F5344CB8AC3E}">
        <p14:creationId xmlns:p14="http://schemas.microsoft.com/office/powerpoint/2010/main" val="1953204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47800" y="4740275"/>
            <a:ext cx="1709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b="0">
              <a:solidFill>
                <a:srgbClr val="474747"/>
              </a:solidFill>
            </a:endParaRPr>
          </a:p>
        </p:txBody>
      </p:sp>
      <p:sp>
        <p:nvSpPr>
          <p:cNvPr id="6" name="Text Box 79"/>
          <p:cNvSpPr txBox="1">
            <a:spLocks noChangeArrowheads="1"/>
          </p:cNvSpPr>
          <p:nvPr userDrawn="1"/>
        </p:nvSpPr>
        <p:spPr bwMode="auto">
          <a:xfrm>
            <a:off x="328002" y="664195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a:solidFill>
                  <a:schemeClr val="tx1"/>
                </a:solidFill>
              </a:rPr>
              <a:t>© 2021 AAMC. May not be reproduced without permission.</a:t>
            </a:r>
          </a:p>
        </p:txBody>
      </p:sp>
      <p:sp>
        <p:nvSpPr>
          <p:cNvPr id="2" name="TextBox 1">
            <a:extLst>
              <a:ext uri="{FF2B5EF4-FFF2-40B4-BE49-F238E27FC236}">
                <a16:creationId xmlns:a16="http://schemas.microsoft.com/office/drawing/2014/main" id="{F0D6C3DD-0E71-1444-A928-56BB63AD70C1}"/>
              </a:ext>
            </a:extLst>
          </p:cNvPr>
          <p:cNvSpPr txBox="1"/>
          <p:nvPr userDrawn="1"/>
        </p:nvSpPr>
        <p:spPr>
          <a:xfrm>
            <a:off x="1429966" y="2227634"/>
            <a:ext cx="184731" cy="400110"/>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3838432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00" y="1127362"/>
            <a:ext cx="10651067" cy="4767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p>
        </p:txBody>
      </p:sp>
    </p:spTree>
    <p:extLst>
      <p:ext uri="{BB962C8B-B14F-4D97-AF65-F5344CB8AC3E}">
        <p14:creationId xmlns:p14="http://schemas.microsoft.com/office/powerpoint/2010/main" val="316121499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a:xfrm>
            <a:off x="4754880" y="225425"/>
            <a:ext cx="7143750" cy="4037965"/>
          </a:xfrm>
        </p:spPr>
        <p:txBody>
          <a:bodyPr/>
          <a:lstStyle>
            <a:lvl1pPr>
              <a:defRPr/>
            </a:lvl1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1131D636-0E1F-40A0-AB1C-D8BCD02B4E4A}"/>
              </a:ext>
            </a:extLst>
          </p:cNvPr>
          <p:cNvSpPr>
            <a:spLocks noGrp="1"/>
          </p:cNvSpPr>
          <p:nvPr>
            <p:ph sz="quarter" idx="10" hasCustomPrompt="1"/>
          </p:nvPr>
        </p:nvSpPr>
        <p:spPr>
          <a:xfrm>
            <a:off x="4011613" y="4594861"/>
            <a:ext cx="4492625" cy="1120140"/>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Arial Regular, 18 </a:t>
            </a:r>
            <a:r>
              <a:rPr lang="en-US" dirty="0" err="1"/>
              <a:t>pt</a:t>
            </a:r>
            <a:r>
              <a:rPr lang="en-US" dirty="0"/>
              <a:t> / white </a:t>
            </a:r>
          </a:p>
        </p:txBody>
      </p:sp>
      <p:sp>
        <p:nvSpPr>
          <p:cNvPr id="6" name="Slide Number Placeholder 5">
            <a:extLst>
              <a:ext uri="{FF2B5EF4-FFF2-40B4-BE49-F238E27FC236}">
                <a16:creationId xmlns:a16="http://schemas.microsoft.com/office/drawing/2014/main" id="{73E0AF03-4D55-454D-BA0D-17F8DBE8E4B9}"/>
              </a:ext>
            </a:extLst>
          </p:cNvPr>
          <p:cNvSpPr>
            <a:spLocks noGrp="1"/>
          </p:cNvSpPr>
          <p:nvPr>
            <p:ph type="sldNum" sz="quarter" idx="11"/>
          </p:nvPr>
        </p:nvSpPr>
        <p:spPr/>
        <p:txBody>
          <a:bodyPr/>
          <a:lstStyle/>
          <a:p>
            <a:fld id="{AC38F574-C4C0-48B1-B81D-85833E98F04F}" type="slidenum">
              <a:rPr lang="en-US" smtClean="0"/>
              <a:t>‹#›</a:t>
            </a:fld>
            <a:endParaRPr lang="en-US" dirty="0"/>
          </a:p>
        </p:txBody>
      </p:sp>
    </p:spTree>
    <p:extLst>
      <p:ext uri="{BB962C8B-B14F-4D97-AF65-F5344CB8AC3E}">
        <p14:creationId xmlns:p14="http://schemas.microsoft.com/office/powerpoint/2010/main" val="2358185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a:xfrm>
            <a:off x="6309360" y="1865078"/>
            <a:ext cx="5132070" cy="3438442"/>
          </a:xfrm>
        </p:spPr>
        <p:txBody>
          <a:bodyPr/>
          <a:lstStyle>
            <a:lvl1pPr marL="457200" indent="-457200">
              <a:buFont typeface="Wingdings" panose="05000000000000000000" pitchFamily="2" charset="2"/>
              <a:buChar char="§"/>
              <a:defRPr/>
            </a:lvl1pPr>
            <a:lvl2pPr marL="457200" indent="0">
              <a:buNone/>
              <a:defRPr/>
            </a:lvl2pPr>
          </a:lstStyle>
          <a:p>
            <a:pPr lvl="0"/>
            <a:r>
              <a:rPr lang="en-US" dirty="0"/>
              <a:t>Body: Arial Regular, 18-32 / black</a:t>
            </a:r>
          </a:p>
          <a:p>
            <a:pPr lvl="0"/>
            <a:endParaRPr lang="en-US" dirty="0"/>
          </a:p>
        </p:txBody>
      </p:sp>
      <p:sp>
        <p:nvSpPr>
          <p:cNvPr id="4" name="Slide Number Placeholder 3">
            <a:extLst>
              <a:ext uri="{FF2B5EF4-FFF2-40B4-BE49-F238E27FC236}">
                <a16:creationId xmlns:a16="http://schemas.microsoft.com/office/drawing/2014/main" id="{C80FCF73-9439-4A85-92BD-8A6E52BEA29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pic>
        <p:nvPicPr>
          <p:cNvPr id="2" name="Picture 1">
            <a:extLst>
              <a:ext uri="{FF2B5EF4-FFF2-40B4-BE49-F238E27FC236}">
                <a16:creationId xmlns:a16="http://schemas.microsoft.com/office/drawing/2014/main" id="{5440C980-E9FD-4434-8AAB-FEDF9AD8DC49}"/>
              </a:ext>
            </a:extLst>
          </p:cNvPr>
          <p:cNvPicPr>
            <a:picLocks noChangeAspect="1"/>
          </p:cNvPicPr>
          <p:nvPr userDrawn="1"/>
        </p:nvPicPr>
        <p:blipFill>
          <a:blip r:embed="rId2"/>
          <a:stretch>
            <a:fillRect/>
          </a:stretch>
        </p:blipFill>
        <p:spPr>
          <a:xfrm>
            <a:off x="0" y="1865078"/>
            <a:ext cx="5681964" cy="3438442"/>
          </a:xfrm>
          <a:prstGeom prst="rect">
            <a:avLst/>
          </a:prstGeom>
        </p:spPr>
      </p:pic>
      <p:sp>
        <p:nvSpPr>
          <p:cNvPr id="7" name="Picture Placeholder 6">
            <a:extLst>
              <a:ext uri="{FF2B5EF4-FFF2-40B4-BE49-F238E27FC236}">
                <a16:creationId xmlns:a16="http://schemas.microsoft.com/office/drawing/2014/main" id="{BE3CE161-E5BD-453D-A62E-5B104CFEB979}"/>
              </a:ext>
            </a:extLst>
          </p:cNvPr>
          <p:cNvSpPr>
            <a:spLocks noGrp="1"/>
          </p:cNvSpPr>
          <p:nvPr>
            <p:ph type="pic" sz="quarter" idx="11"/>
          </p:nvPr>
        </p:nvSpPr>
        <p:spPr>
          <a:xfrm>
            <a:off x="0" y="1865313"/>
            <a:ext cx="5683250" cy="3438525"/>
          </a:xfrm>
        </p:spPr>
        <p:txBody>
          <a:bodyPr/>
          <a:lstStyle/>
          <a:p>
            <a:endParaRPr lang="en-US"/>
          </a:p>
        </p:txBody>
      </p:sp>
      <p:sp>
        <p:nvSpPr>
          <p:cNvPr id="13" name="Text Placeholder 12">
            <a:extLst>
              <a:ext uri="{FF2B5EF4-FFF2-40B4-BE49-F238E27FC236}">
                <a16:creationId xmlns:a16="http://schemas.microsoft.com/office/drawing/2014/main" id="{8AF396B7-26C9-496A-B925-51A6340C45BE}"/>
              </a:ext>
            </a:extLst>
          </p:cNvPr>
          <p:cNvSpPr>
            <a:spLocks noGrp="1"/>
          </p:cNvSpPr>
          <p:nvPr>
            <p:ph type="body" sz="quarter" idx="12" hasCustomPrompt="1"/>
          </p:nvPr>
        </p:nvSpPr>
        <p:spPr>
          <a:xfrm>
            <a:off x="698500" y="373063"/>
            <a:ext cx="10742613" cy="1258887"/>
          </a:xfrm>
        </p:spPr>
        <p:txBody>
          <a:bodyPr anchor="t">
            <a:normAutofit/>
          </a:bodyPr>
          <a:lstStyle>
            <a:lvl1pPr marL="0" indent="0" algn="ctr">
              <a:buNone/>
              <a:defRPr sz="3600" b="1"/>
            </a:lvl1pPr>
          </a:lstStyle>
          <a:p>
            <a:pPr lvl="0"/>
            <a:r>
              <a:rPr lang="en-US" dirty="0"/>
              <a:t>Headline:  Arial Bold 36-48 </a:t>
            </a:r>
            <a:r>
              <a:rPr lang="en-US" dirty="0" err="1"/>
              <a:t>pt</a:t>
            </a:r>
            <a:r>
              <a:rPr lang="en-US" dirty="0"/>
              <a:t> / black </a:t>
            </a:r>
          </a:p>
        </p:txBody>
      </p:sp>
    </p:spTree>
    <p:extLst>
      <p:ext uri="{BB962C8B-B14F-4D97-AF65-F5344CB8AC3E}">
        <p14:creationId xmlns:p14="http://schemas.microsoft.com/office/powerpoint/2010/main" val="588237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56" userDrawn="1">
          <p15:clr>
            <a:srgbClr val="FBAE40"/>
          </p15:clr>
        </p15:guide>
        <p15:guide id="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E9A-706C-49E5-ADBE-180CEDDDEBB7}"/>
              </a:ext>
            </a:extLst>
          </p:cNvPr>
          <p:cNvSpPr>
            <a:spLocks noGrp="1"/>
          </p:cNvSpPr>
          <p:nvPr>
            <p:ph type="title"/>
          </p:nvPr>
        </p:nvSpPr>
        <p:spPr>
          <a:xfrm>
            <a:off x="1474470" y="1732598"/>
            <a:ext cx="7360920" cy="3570922"/>
          </a:xfrm>
        </p:spPr>
        <p:txBody>
          <a:bodyPr anchor="t">
            <a:normAutofit/>
          </a:bodyPr>
          <a:lstStyle>
            <a:lvl1pPr>
              <a:defRPr sz="4000">
                <a:solidFill>
                  <a:schemeClr val="bg1"/>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E0AC78CB-7971-469D-8B53-F376091A7A09}"/>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177276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E9A-706C-49E5-ADBE-180CEDDDEBB7}"/>
              </a:ext>
            </a:extLst>
          </p:cNvPr>
          <p:cNvSpPr>
            <a:spLocks noGrp="1"/>
          </p:cNvSpPr>
          <p:nvPr>
            <p:ph type="title"/>
          </p:nvPr>
        </p:nvSpPr>
        <p:spPr>
          <a:xfrm>
            <a:off x="4057650" y="1629728"/>
            <a:ext cx="7212330" cy="3548062"/>
          </a:xfrm>
        </p:spPr>
        <p:txBody>
          <a:bodyPr anchor="t">
            <a:normAutofit/>
          </a:bodyPr>
          <a:lstStyle>
            <a:lvl1pPr>
              <a:defRPr sz="4000">
                <a:solidFill>
                  <a:schemeClr val="bg1"/>
                </a:solidFill>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5642DBB4-4B7C-43D6-B512-0BABBC5F2473}"/>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40655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A752-8AF5-43D4-A5D4-F173BA465AB6}"/>
              </a:ext>
            </a:extLst>
          </p:cNvPr>
          <p:cNvSpPr>
            <a:spLocks noGrp="1"/>
          </p:cNvSpPr>
          <p:nvPr>
            <p:ph type="title" hasCustomPrompt="1"/>
          </p:nvPr>
        </p:nvSpPr>
        <p:spPr/>
        <p:txBody>
          <a:bodyPr/>
          <a:lstStyle>
            <a:lvl1pPr>
              <a:defRPr/>
            </a:lvl1pPr>
          </a:lstStyle>
          <a:p>
            <a:r>
              <a:rPr lang="en-US" dirty="0"/>
              <a:t>Headline: Arial Bold, 36-48 / black</a:t>
            </a:r>
          </a:p>
        </p:txBody>
      </p:sp>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p:txBody>
          <a:bodyPr/>
          <a:lstStyle>
            <a:lvl1pPr>
              <a:defRPr/>
            </a:lvl1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107A7967-B26D-4488-9BF4-D9C8D427BF58}"/>
              </a:ext>
            </a:extLst>
          </p:cNvPr>
          <p:cNvSpPr>
            <a:spLocks noGrp="1"/>
          </p:cNvSpPr>
          <p:nvPr>
            <p:ph type="sldNum" sz="quarter" idx="10"/>
          </p:nvPr>
        </p:nvSpPr>
        <p:spPr>
          <a:xfrm>
            <a:off x="90687" y="6331557"/>
            <a:ext cx="403122" cy="412954"/>
          </a:xfrm>
        </p:spPr>
        <p:txBody>
          <a:bodyPr/>
          <a:lstStyle>
            <a:lvl1pPr algn="ctr">
              <a:defRPr/>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41126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7134-F934-480B-8220-793DEA3E5216}"/>
              </a:ext>
            </a:extLst>
          </p:cNvPr>
          <p:cNvSpPr>
            <a:spLocks noGrp="1"/>
          </p:cNvSpPr>
          <p:nvPr>
            <p:ph type="title" hasCustomPrompt="1"/>
          </p:nvPr>
        </p:nvSpPr>
        <p:spPr>
          <a:xfrm>
            <a:off x="1100847" y="2573304"/>
            <a:ext cx="10515600" cy="1325563"/>
          </a:xfrm>
        </p:spPr>
        <p:txBody>
          <a:bodyPr/>
          <a:lstStyle>
            <a:lvl1pPr algn="ctr">
              <a:defRPr>
                <a:solidFill>
                  <a:schemeClr val="bg1"/>
                </a:solidFill>
              </a:defRPr>
            </a:lvl1pPr>
          </a:lstStyle>
          <a:p>
            <a:r>
              <a:rPr lang="en-US" dirty="0"/>
              <a:t>Divider Slide - Click to edit</a:t>
            </a:r>
          </a:p>
        </p:txBody>
      </p:sp>
    </p:spTree>
    <p:extLst>
      <p:ext uri="{BB962C8B-B14F-4D97-AF65-F5344CB8AC3E}">
        <p14:creationId xmlns:p14="http://schemas.microsoft.com/office/powerpoint/2010/main" val="426448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5AFE-9400-494B-9609-CA6DADF2094F}"/>
              </a:ext>
            </a:extLst>
          </p:cNvPr>
          <p:cNvSpPr>
            <a:spLocks noGrp="1"/>
          </p:cNvSpPr>
          <p:nvPr>
            <p:ph type="title" hasCustomPrompt="1"/>
          </p:nvPr>
        </p:nvSpPr>
        <p:spPr/>
        <p:txBody>
          <a:bodyPr/>
          <a:lstStyle/>
          <a:p>
            <a:r>
              <a:rPr lang="en-US" dirty="0"/>
              <a:t>Headline: Arial Bold, 36-48 / black</a:t>
            </a:r>
          </a:p>
        </p:txBody>
      </p:sp>
      <p:sp>
        <p:nvSpPr>
          <p:cNvPr id="3" name="Content Placeholder 2">
            <a:extLst>
              <a:ext uri="{FF2B5EF4-FFF2-40B4-BE49-F238E27FC236}">
                <a16:creationId xmlns:a16="http://schemas.microsoft.com/office/drawing/2014/main" id="{6F40CEEB-F1FA-41C6-80C9-AB0D6FF4D609}"/>
              </a:ext>
            </a:extLst>
          </p:cNvPr>
          <p:cNvSpPr>
            <a:spLocks noGrp="1"/>
          </p:cNvSpPr>
          <p:nvPr>
            <p:ph sz="half" idx="1" hasCustomPrompt="1"/>
          </p:nvPr>
        </p:nvSpPr>
        <p:spPr>
          <a:xfrm>
            <a:off x="838200" y="1825625"/>
            <a:ext cx="5181600" cy="4351338"/>
          </a:xfrm>
        </p:spPr>
        <p:txBody>
          <a:body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6853783-399C-4952-A52D-2A86A2CBDD96}"/>
              </a:ext>
            </a:extLst>
          </p:cNvPr>
          <p:cNvSpPr>
            <a:spLocks noGrp="1"/>
          </p:cNvSpPr>
          <p:nvPr>
            <p:ph sz="half" idx="2" hasCustomPrompt="1"/>
          </p:nvPr>
        </p:nvSpPr>
        <p:spPr>
          <a:xfrm>
            <a:off x="6172200" y="1825625"/>
            <a:ext cx="5181600" cy="4351338"/>
          </a:xfrm>
        </p:spPr>
        <p:txBody>
          <a:body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4243C010-4CA6-48ED-B79D-8786987BA3B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6583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7B41-1C13-4D9F-8F4E-1315482B24BC}"/>
              </a:ext>
            </a:extLst>
          </p:cNvPr>
          <p:cNvSpPr>
            <a:spLocks noGrp="1"/>
          </p:cNvSpPr>
          <p:nvPr>
            <p:ph type="title" hasCustomPrompt="1"/>
          </p:nvPr>
        </p:nvSpPr>
        <p:spPr>
          <a:xfrm>
            <a:off x="839788" y="365125"/>
            <a:ext cx="10515600" cy="1325563"/>
          </a:xfrm>
        </p:spPr>
        <p:txBody>
          <a:bodyPr/>
          <a:lstStyle/>
          <a:p>
            <a:r>
              <a:rPr lang="en-US" dirty="0"/>
              <a:t>Headline: Arial Bold, 36-48 / black</a:t>
            </a:r>
          </a:p>
        </p:txBody>
      </p:sp>
      <p:sp>
        <p:nvSpPr>
          <p:cNvPr id="3" name="Text Placeholder 2">
            <a:extLst>
              <a:ext uri="{FF2B5EF4-FFF2-40B4-BE49-F238E27FC236}">
                <a16:creationId xmlns:a16="http://schemas.microsoft.com/office/drawing/2014/main" id="{A7597D80-9373-422B-B4E9-AD0DC050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80BE34-7244-46FD-8CB9-2190D796DE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A6C2A3-B873-4C7D-AE1E-5AFFC4691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C6446-808A-4F61-ADF9-BA2D5029A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7">
            <a:extLst>
              <a:ext uri="{FF2B5EF4-FFF2-40B4-BE49-F238E27FC236}">
                <a16:creationId xmlns:a16="http://schemas.microsoft.com/office/drawing/2014/main" id="{6AD9C1BA-0901-4900-821B-E2901598F2B8}"/>
              </a:ext>
            </a:extLst>
          </p:cNvPr>
          <p:cNvSpPr>
            <a:spLocks noGrp="1"/>
          </p:cNvSpPr>
          <p:nvPr>
            <p:ph type="sldNum" sz="quarter" idx="10"/>
          </p:nvPr>
        </p:nvSpPr>
        <p:spPr>
          <a:xfrm>
            <a:off x="71231" y="6336622"/>
            <a:ext cx="403122" cy="409575"/>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52799540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4243-E65E-43D5-A55F-086B6DF40E84}"/>
              </a:ext>
            </a:extLst>
          </p:cNvPr>
          <p:cNvSpPr>
            <a:spLocks noGrp="1"/>
          </p:cNvSpPr>
          <p:nvPr>
            <p:ph type="title" hasCustomPrompt="1"/>
          </p:nvPr>
        </p:nvSpPr>
        <p:spPr/>
        <p:txBody>
          <a:bodyPr/>
          <a:lstStyle/>
          <a:p>
            <a:r>
              <a:rPr lang="en-US" dirty="0"/>
              <a:t>Headline: Arial Bold, 36-48 / black</a:t>
            </a:r>
          </a:p>
        </p:txBody>
      </p:sp>
      <p:sp>
        <p:nvSpPr>
          <p:cNvPr id="6" name="Slide Number Placeholder 5">
            <a:extLst>
              <a:ext uri="{FF2B5EF4-FFF2-40B4-BE49-F238E27FC236}">
                <a16:creationId xmlns:a16="http://schemas.microsoft.com/office/drawing/2014/main" id="{E0E4707D-B6B7-49B3-B18C-B61254E4A1D0}"/>
              </a:ext>
            </a:extLst>
          </p:cNvPr>
          <p:cNvSpPr>
            <a:spLocks noGrp="1"/>
          </p:cNvSpPr>
          <p:nvPr>
            <p:ph type="sldNum" sz="quarter" idx="10"/>
          </p:nvPr>
        </p:nvSpPr>
        <p:spPr>
          <a:xfrm>
            <a:off x="110143" y="6340971"/>
            <a:ext cx="403122" cy="434514"/>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205388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388056-F1AF-4D00-8876-6F9D99943082}"/>
              </a:ext>
            </a:extLst>
          </p:cNvPr>
          <p:cNvSpPr>
            <a:spLocks noGrp="1"/>
          </p:cNvSpPr>
          <p:nvPr>
            <p:ph type="sldNum" sz="quarter" idx="10"/>
          </p:nvPr>
        </p:nvSpPr>
        <p:spPr>
          <a:xfrm>
            <a:off x="100415" y="6356077"/>
            <a:ext cx="403122" cy="409575"/>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2827279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94339689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70A61-5424-4D0F-8315-BB22B8CB5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00D429A-B927-414D-80BD-ADB4F71A5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DD56F4-B78E-41CB-8C5D-BE130C082E01}"/>
              </a:ext>
            </a:extLst>
          </p:cNvPr>
          <p:cNvSpPr>
            <a:spLocks noGrp="1"/>
          </p:cNvSpPr>
          <p:nvPr>
            <p:ph type="sldNum" sz="quarter" idx="4"/>
          </p:nvPr>
        </p:nvSpPr>
        <p:spPr>
          <a:xfrm>
            <a:off x="71231" y="6336622"/>
            <a:ext cx="403122" cy="409575"/>
          </a:xfrm>
          <a:prstGeom prst="rect">
            <a:avLst/>
          </a:prstGeom>
        </p:spPr>
        <p:txBody>
          <a:bodyPr vert="horz" lIns="91440" tIns="45720" rIns="91440" bIns="45720" rtlCol="0" anchor="ctr"/>
          <a:lstStyle>
            <a:lvl1pPr algn="ctr">
              <a:defRPr sz="1400" b="1">
                <a:solidFill>
                  <a:schemeClr val="bg2">
                    <a:lumMod val="50000"/>
                  </a:schemeClr>
                </a:solidFill>
              </a:defRPr>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26827901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26977184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660" r:id="rId15"/>
    <p:sldLayoutId id="2147483661" r:id="rId16"/>
    <p:sldLayoutId id="2147483651" r:id="rId17"/>
    <p:sldLayoutId id="214748366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hyperlink" Target="https://www.afmrd.org/p/cm/ld/fid=1" TargetMode="External"/><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6830-B706-472F-82D9-70EFA1A05640}"/>
              </a:ext>
            </a:extLst>
          </p:cNvPr>
          <p:cNvSpPr>
            <a:spLocks noGrp="1"/>
          </p:cNvSpPr>
          <p:nvPr>
            <p:ph type="ctrTitle"/>
          </p:nvPr>
        </p:nvSpPr>
        <p:spPr>
          <a:xfrm>
            <a:off x="433839" y="1315089"/>
            <a:ext cx="7692122" cy="2214563"/>
          </a:xfrm>
        </p:spPr>
        <p:txBody>
          <a:bodyPr>
            <a:normAutofit/>
          </a:bodyPr>
          <a:lstStyle/>
          <a:p>
            <a:pPr algn="ctr"/>
            <a:r>
              <a:rPr lang="en-US" sz="4800" dirty="0">
                <a:effectLst/>
                <a:latin typeface="Arial" panose="020B0604020202020204" pitchFamily="34" charset="0"/>
                <a:ea typeface="Times New Roman" panose="02020603050405020304" pitchFamily="18" charset="0"/>
              </a:rPr>
              <a:t>ERAS is changing. </a:t>
            </a:r>
            <a:br>
              <a:rPr lang="en-US" sz="4800" dirty="0">
                <a:effectLst/>
                <a:latin typeface="Arial" panose="020B0604020202020204" pitchFamily="34" charset="0"/>
                <a:ea typeface="Times New Roman" panose="02020603050405020304" pitchFamily="18" charset="0"/>
              </a:rPr>
            </a:br>
            <a:r>
              <a:rPr lang="en-US" sz="4800" dirty="0">
                <a:effectLst/>
                <a:latin typeface="Arial" panose="020B0604020202020204" pitchFamily="34" charset="0"/>
                <a:ea typeface="Times New Roman" panose="02020603050405020304" pitchFamily="18" charset="0"/>
              </a:rPr>
              <a:t>Are you ready?</a:t>
            </a:r>
            <a:endParaRPr lang="en-US" sz="4800" dirty="0"/>
          </a:p>
        </p:txBody>
      </p:sp>
      <p:sp>
        <p:nvSpPr>
          <p:cNvPr id="4" name="Text Placeholder 3">
            <a:extLst>
              <a:ext uri="{FF2B5EF4-FFF2-40B4-BE49-F238E27FC236}">
                <a16:creationId xmlns:a16="http://schemas.microsoft.com/office/drawing/2014/main" id="{C87A734C-E453-4903-B912-7C1BC4A96E77}"/>
              </a:ext>
            </a:extLst>
          </p:cNvPr>
          <p:cNvSpPr>
            <a:spLocks noGrp="1"/>
          </p:cNvSpPr>
          <p:nvPr>
            <p:ph type="body" sz="quarter" idx="10"/>
          </p:nvPr>
        </p:nvSpPr>
        <p:spPr>
          <a:xfrm>
            <a:off x="520700" y="4678532"/>
            <a:ext cx="7518400" cy="1364459"/>
          </a:xfrm>
        </p:spPr>
        <p:txBody>
          <a:bodyPr>
            <a:normAutofit fontScale="85000" lnSpcReduction="20000"/>
          </a:bodyPr>
          <a:lstStyle/>
          <a:p>
            <a:r>
              <a:rPr lang="en-US" dirty="0"/>
              <a:t>Joint Webinar with AAFP &amp; STFM</a:t>
            </a:r>
          </a:p>
          <a:p>
            <a:r>
              <a:rPr lang="en-US" sz="2100" dirty="0"/>
              <a:t>Annie Rutter, MD, MS, FAAFP</a:t>
            </a:r>
          </a:p>
          <a:p>
            <a:r>
              <a:rPr lang="en-US" sz="2100" dirty="0"/>
              <a:t>Santina Wheat, MD</a:t>
            </a:r>
          </a:p>
          <a:p>
            <a:r>
              <a:rPr lang="en-US" sz="2100" dirty="0"/>
              <a:t>Raj Woolever, MD, FAAFP</a:t>
            </a:r>
          </a:p>
          <a:p>
            <a:endParaRPr lang="en-US" dirty="0"/>
          </a:p>
        </p:txBody>
      </p:sp>
      <p:pic>
        <p:nvPicPr>
          <p:cNvPr id="6" name="Picture 5" descr="A blue and grey logo&#10;&#10;Description automatically generated">
            <a:extLst>
              <a:ext uri="{FF2B5EF4-FFF2-40B4-BE49-F238E27FC236}">
                <a16:creationId xmlns:a16="http://schemas.microsoft.com/office/drawing/2014/main" id="{AE504328-D5E3-11D2-DBC7-FA21E68BA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571" y="1533654"/>
            <a:ext cx="2715768" cy="1112520"/>
          </a:xfrm>
          <a:prstGeom prst="rect">
            <a:avLst/>
          </a:prstGeom>
        </p:spPr>
      </p:pic>
    </p:spTree>
    <p:extLst>
      <p:ext uri="{BB962C8B-B14F-4D97-AF65-F5344CB8AC3E}">
        <p14:creationId xmlns:p14="http://schemas.microsoft.com/office/powerpoint/2010/main" val="3898175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451FA-F005-DEA4-32F2-7109F83D82EF}"/>
              </a:ext>
            </a:extLst>
          </p:cNvPr>
          <p:cNvSpPr>
            <a:spLocks noGrp="1"/>
          </p:cNvSpPr>
          <p:nvPr>
            <p:ph type="title"/>
          </p:nvPr>
        </p:nvSpPr>
        <p:spPr/>
        <p:txBody>
          <a:bodyPr>
            <a:normAutofit/>
          </a:bodyPr>
          <a:lstStyle/>
          <a:p>
            <a:r>
              <a:rPr lang="en-US" altLang="en-US" sz="4000" dirty="0">
                <a:solidFill>
                  <a:schemeClr val="bg1"/>
                </a:solidFill>
              </a:rPr>
              <a:t>Supplemental ERAS Application Goals</a:t>
            </a:r>
            <a:endParaRPr lang="en-US" sz="4000" dirty="0">
              <a:solidFill>
                <a:schemeClr val="bg1"/>
              </a:solidFill>
            </a:endParaRPr>
          </a:p>
        </p:txBody>
      </p:sp>
      <p:graphicFrame>
        <p:nvGraphicFramePr>
          <p:cNvPr id="4" name="Content Placeholder 2">
            <a:extLst>
              <a:ext uri="{FF2B5EF4-FFF2-40B4-BE49-F238E27FC236}">
                <a16:creationId xmlns:a16="http://schemas.microsoft.com/office/drawing/2014/main" id="{555E1AA9-2660-E365-078D-198968475CE0}"/>
              </a:ext>
            </a:extLst>
          </p:cNvPr>
          <p:cNvGraphicFramePr>
            <a:graphicFrameLocks/>
          </p:cNvGraphicFramePr>
          <p:nvPr>
            <p:extLst>
              <p:ext uri="{D42A27DB-BD31-4B8C-83A1-F6EECF244321}">
                <p14:modId xmlns:p14="http://schemas.microsoft.com/office/powerpoint/2010/main" val="3111767011"/>
              </p:ext>
            </p:extLst>
          </p:nvPr>
        </p:nvGraphicFramePr>
        <p:xfrm>
          <a:off x="559904" y="1303489"/>
          <a:ext cx="11029122" cy="4500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815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D5DA-25D0-7012-92A4-21B7B7493F92}"/>
              </a:ext>
            </a:extLst>
          </p:cNvPr>
          <p:cNvSpPr>
            <a:spLocks noGrp="1"/>
          </p:cNvSpPr>
          <p:nvPr>
            <p:ph type="title"/>
          </p:nvPr>
        </p:nvSpPr>
        <p:spPr/>
        <p:txBody>
          <a:bodyPr/>
          <a:lstStyle/>
          <a:p>
            <a:r>
              <a:rPr lang="en-US" dirty="0"/>
              <a:t>For more information:</a:t>
            </a:r>
          </a:p>
        </p:txBody>
      </p:sp>
      <p:pic>
        <p:nvPicPr>
          <p:cNvPr id="5" name="Content Placeholder 4" descr="Qr code&#10;&#10;Description automatically generated">
            <a:extLst>
              <a:ext uri="{FF2B5EF4-FFF2-40B4-BE49-F238E27FC236}">
                <a16:creationId xmlns:a16="http://schemas.microsoft.com/office/drawing/2014/main" id="{EB142BEC-30D8-07F6-14CC-317757857836}"/>
              </a:ext>
            </a:extLst>
          </p:cNvPr>
          <p:cNvPicPr>
            <a:picLocks noGrp="1" noChangeAspect="1"/>
          </p:cNvPicPr>
          <p:nvPr>
            <p:ph idx="4294967295"/>
          </p:nvPr>
        </p:nvPicPr>
        <p:blipFill>
          <a:blip r:embed="rId3"/>
          <a:stretch>
            <a:fillRect/>
          </a:stretch>
        </p:blipFill>
        <p:spPr>
          <a:xfrm>
            <a:off x="805006" y="2125659"/>
            <a:ext cx="3081338" cy="3759200"/>
          </a:xfrm>
        </p:spPr>
      </p:pic>
      <p:sp>
        <p:nvSpPr>
          <p:cNvPr id="3" name="TextBox 2">
            <a:extLst>
              <a:ext uri="{FF2B5EF4-FFF2-40B4-BE49-F238E27FC236}">
                <a16:creationId xmlns:a16="http://schemas.microsoft.com/office/drawing/2014/main" id="{32190174-C3A0-BFC2-7248-80013AC89036}"/>
              </a:ext>
            </a:extLst>
          </p:cNvPr>
          <p:cNvSpPr txBox="1"/>
          <p:nvPr/>
        </p:nvSpPr>
        <p:spPr>
          <a:xfrm>
            <a:off x="599210" y="1479328"/>
            <a:ext cx="33406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DBBC6"/>
                </a:solidFill>
                <a:effectLst/>
                <a:uLnTx/>
                <a:uFillTx/>
                <a:latin typeface="Calibri" panose="020F0502020204030204"/>
                <a:ea typeface="+mn-ea"/>
                <a:cs typeface="+mn-cs"/>
              </a:rPr>
              <a:t>Supplemental ERAS Application Data and Reports:</a:t>
            </a:r>
          </a:p>
        </p:txBody>
      </p:sp>
      <p:sp>
        <p:nvSpPr>
          <p:cNvPr id="4" name="TextBox 3">
            <a:extLst>
              <a:ext uri="{FF2B5EF4-FFF2-40B4-BE49-F238E27FC236}">
                <a16:creationId xmlns:a16="http://schemas.microsoft.com/office/drawing/2014/main" id="{8AF033D1-9858-F13E-DDB3-99CF045AEA57}"/>
              </a:ext>
            </a:extLst>
          </p:cNvPr>
          <p:cNvSpPr txBox="1"/>
          <p:nvPr/>
        </p:nvSpPr>
        <p:spPr>
          <a:xfrm>
            <a:off x="4178807" y="1460206"/>
            <a:ext cx="29236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DBBC6"/>
                </a:solidFill>
                <a:effectLst/>
                <a:uLnTx/>
                <a:uFillTx/>
                <a:latin typeface="Calibri" panose="020F0502020204030204"/>
                <a:ea typeface="+mn-ea"/>
                <a:cs typeface="+mn-cs"/>
              </a:rPr>
              <a:t>What’s New in the 2024 MyERAS Application</a:t>
            </a:r>
          </a:p>
        </p:txBody>
      </p:sp>
      <p:sp>
        <p:nvSpPr>
          <p:cNvPr id="6" name="TextBox 5">
            <a:extLst>
              <a:ext uri="{FF2B5EF4-FFF2-40B4-BE49-F238E27FC236}">
                <a16:creationId xmlns:a16="http://schemas.microsoft.com/office/drawing/2014/main" id="{A412389D-B093-D078-0380-219A0A443B56}"/>
              </a:ext>
            </a:extLst>
          </p:cNvPr>
          <p:cNvSpPr txBox="1"/>
          <p:nvPr/>
        </p:nvSpPr>
        <p:spPr>
          <a:xfrm>
            <a:off x="7530084" y="1460158"/>
            <a:ext cx="33406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DBBC6"/>
                </a:solidFill>
                <a:effectLst/>
                <a:uLnTx/>
                <a:uFillTx/>
                <a:latin typeface="Calibri" panose="020F0502020204030204"/>
                <a:ea typeface="+mn-ea"/>
                <a:cs typeface="+mn-cs"/>
              </a:rPr>
              <a:t>The MyERAS Application and Program Signaling for ERAS 2024</a:t>
            </a:r>
          </a:p>
        </p:txBody>
      </p:sp>
      <p:pic>
        <p:nvPicPr>
          <p:cNvPr id="8" name="Picture 7" descr="A picture containing text, outdoor&#10;&#10;Description automatically generated">
            <a:extLst>
              <a:ext uri="{FF2B5EF4-FFF2-40B4-BE49-F238E27FC236}">
                <a16:creationId xmlns:a16="http://schemas.microsoft.com/office/drawing/2014/main" id="{CC72CB88-5EBA-5FDF-5ED5-8E06C6282192}"/>
              </a:ext>
            </a:extLst>
          </p:cNvPr>
          <p:cNvPicPr>
            <a:picLocks noChangeAspect="1"/>
          </p:cNvPicPr>
          <p:nvPr/>
        </p:nvPicPr>
        <p:blipFill>
          <a:blip r:embed="rId4"/>
          <a:stretch>
            <a:fillRect/>
          </a:stretch>
        </p:blipFill>
        <p:spPr>
          <a:xfrm>
            <a:off x="4216907" y="2125830"/>
            <a:ext cx="3081261" cy="3759029"/>
          </a:xfrm>
          <a:prstGeom prst="rect">
            <a:avLst/>
          </a:prstGeom>
        </p:spPr>
      </p:pic>
      <p:pic>
        <p:nvPicPr>
          <p:cNvPr id="10" name="Picture 9" descr="Qr code&#10;&#10;Description automatically generated">
            <a:extLst>
              <a:ext uri="{FF2B5EF4-FFF2-40B4-BE49-F238E27FC236}">
                <a16:creationId xmlns:a16="http://schemas.microsoft.com/office/drawing/2014/main" id="{9C2F11D3-21BE-68B6-3402-DA263A9AE737}"/>
              </a:ext>
            </a:extLst>
          </p:cNvPr>
          <p:cNvPicPr>
            <a:picLocks noChangeAspect="1"/>
          </p:cNvPicPr>
          <p:nvPr/>
        </p:nvPicPr>
        <p:blipFill>
          <a:blip r:embed="rId5"/>
          <a:stretch>
            <a:fillRect/>
          </a:stretch>
        </p:blipFill>
        <p:spPr>
          <a:xfrm>
            <a:off x="7789431" y="2125831"/>
            <a:ext cx="3081261" cy="3759028"/>
          </a:xfrm>
          <a:prstGeom prst="rect">
            <a:avLst/>
          </a:prstGeom>
        </p:spPr>
      </p:pic>
    </p:spTree>
    <p:extLst>
      <p:ext uri="{BB962C8B-B14F-4D97-AF65-F5344CB8AC3E}">
        <p14:creationId xmlns:p14="http://schemas.microsoft.com/office/powerpoint/2010/main" val="423320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EAB41-1586-AFDA-50BF-D857A2DEF16B}"/>
              </a:ext>
            </a:extLst>
          </p:cNvPr>
          <p:cNvSpPr>
            <a:spLocks noGrp="1"/>
          </p:cNvSpPr>
          <p:nvPr>
            <p:ph type="title"/>
          </p:nvPr>
        </p:nvSpPr>
        <p:spPr/>
        <p:txBody>
          <a:bodyPr/>
          <a:lstStyle/>
          <a:p>
            <a:r>
              <a:rPr lang="en-US" dirty="0" err="1"/>
              <a:t>MyERAS</a:t>
            </a:r>
            <a:r>
              <a:rPr lang="en-US" dirty="0"/>
              <a:t> Experience Updates</a:t>
            </a:r>
          </a:p>
        </p:txBody>
      </p:sp>
      <p:sp>
        <p:nvSpPr>
          <p:cNvPr id="3" name="Text Placeholder 2">
            <a:extLst>
              <a:ext uri="{FF2B5EF4-FFF2-40B4-BE49-F238E27FC236}">
                <a16:creationId xmlns:a16="http://schemas.microsoft.com/office/drawing/2014/main" id="{538F9A77-02B8-60FD-C3AB-D24D5CD0B76D}"/>
              </a:ext>
            </a:extLst>
          </p:cNvPr>
          <p:cNvSpPr>
            <a:spLocks noGrp="1"/>
          </p:cNvSpPr>
          <p:nvPr>
            <p:ph type="body" idx="1"/>
          </p:nvPr>
        </p:nvSpPr>
        <p:spPr/>
        <p:txBody>
          <a:bodyPr/>
          <a:lstStyle/>
          <a:p>
            <a:r>
              <a:rPr lang="en-US" dirty="0"/>
              <a:t>ERAS 2024</a:t>
            </a:r>
          </a:p>
        </p:txBody>
      </p:sp>
    </p:spTree>
    <p:extLst>
      <p:ext uri="{BB962C8B-B14F-4D97-AF65-F5344CB8AC3E}">
        <p14:creationId xmlns:p14="http://schemas.microsoft.com/office/powerpoint/2010/main" val="581897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A01387-D161-4EBF-B30C-311B48A78450}"/>
              </a:ext>
            </a:extLst>
          </p:cNvPr>
          <p:cNvPicPr>
            <a:picLocks noChangeAspect="1"/>
          </p:cNvPicPr>
          <p:nvPr/>
        </p:nvPicPr>
        <p:blipFill rotWithShape="1">
          <a:blip r:embed="rId3"/>
          <a:srcRect l="27435" t="43808" r="30090" b="25575"/>
          <a:stretch/>
        </p:blipFill>
        <p:spPr>
          <a:xfrm>
            <a:off x="408215" y="201661"/>
            <a:ext cx="10325651" cy="5954211"/>
          </a:xfrm>
          <a:prstGeom prst="rect">
            <a:avLst/>
          </a:prstGeom>
        </p:spPr>
      </p:pic>
    </p:spTree>
    <p:extLst>
      <p:ext uri="{BB962C8B-B14F-4D97-AF65-F5344CB8AC3E}">
        <p14:creationId xmlns:p14="http://schemas.microsoft.com/office/powerpoint/2010/main" val="2617151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586EF-AF33-5EE8-4F54-0D6F23716F8B}"/>
              </a:ext>
            </a:extLst>
          </p:cNvPr>
          <p:cNvSpPr>
            <a:spLocks noGrp="1"/>
          </p:cNvSpPr>
          <p:nvPr>
            <p:ph type="title"/>
          </p:nvPr>
        </p:nvSpPr>
        <p:spPr/>
        <p:txBody>
          <a:bodyPr/>
          <a:lstStyle/>
          <a:p>
            <a:r>
              <a:rPr lang="en-US" dirty="0"/>
              <a:t>Experience Types</a:t>
            </a:r>
          </a:p>
        </p:txBody>
      </p:sp>
      <p:sp>
        <p:nvSpPr>
          <p:cNvPr id="3" name="Content Placeholder 2">
            <a:extLst>
              <a:ext uri="{FF2B5EF4-FFF2-40B4-BE49-F238E27FC236}">
                <a16:creationId xmlns:a16="http://schemas.microsoft.com/office/drawing/2014/main" id="{65845B10-0043-EAB6-9EEA-1C32B0ECE0B3}"/>
              </a:ext>
            </a:extLst>
          </p:cNvPr>
          <p:cNvSpPr>
            <a:spLocks noGrp="1"/>
          </p:cNvSpPr>
          <p:nvPr>
            <p:ph idx="1"/>
          </p:nvPr>
        </p:nvSpPr>
        <p:spPr/>
        <p:txBody>
          <a:bodyPr/>
          <a:lstStyle/>
          <a:p>
            <a:pPr marL="285750" marR="0" lvl="1"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F249F">
                    <a:lumMod val="50000"/>
                  </a:srgbClr>
                </a:solidFill>
                <a:effectLst/>
                <a:uLnTx/>
                <a:uFillTx/>
                <a:latin typeface="Arial" charset="0"/>
                <a:ea typeface="+mn-ea"/>
                <a:cs typeface="Arial" panose="020B0604020202020204" pitchFamily="34" charset="0"/>
              </a:rPr>
              <a:t>Education/training</a:t>
            </a:r>
          </a:p>
          <a:p>
            <a:pPr marL="285750" marR="0" lvl="1"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F249F">
                    <a:lumMod val="50000"/>
                  </a:srgbClr>
                </a:solidFill>
                <a:effectLst/>
                <a:uLnTx/>
                <a:uFillTx/>
                <a:latin typeface="Arial" charset="0"/>
                <a:ea typeface="+mn-ea"/>
                <a:cs typeface="Arial" panose="020B0604020202020204" pitchFamily="34" charset="0"/>
              </a:rPr>
              <a:t>Military service</a:t>
            </a:r>
          </a:p>
          <a:p>
            <a:pPr marL="285750" marR="0" lvl="1"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F249F">
                    <a:lumMod val="50000"/>
                  </a:srgbClr>
                </a:solidFill>
                <a:effectLst/>
                <a:uLnTx/>
                <a:uFillTx/>
                <a:latin typeface="Arial" charset="0"/>
                <a:ea typeface="+mn-ea"/>
                <a:cs typeface="Arial" panose="020B0604020202020204" pitchFamily="34" charset="0"/>
              </a:rPr>
              <a:t>Professional organization</a:t>
            </a:r>
          </a:p>
          <a:p>
            <a:pPr marL="285750" marR="0" lvl="1"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F249F">
                    <a:lumMod val="50000"/>
                  </a:srgbClr>
                </a:solidFill>
                <a:effectLst/>
                <a:uLnTx/>
                <a:uFillTx/>
                <a:latin typeface="Arial" charset="0"/>
                <a:ea typeface="+mn-ea"/>
                <a:cs typeface="Arial" panose="020B0604020202020204" pitchFamily="34" charset="0"/>
              </a:rPr>
              <a:t>Extracurricular activity, club, hobby</a:t>
            </a:r>
          </a:p>
          <a:p>
            <a:pPr marL="285750" marR="0" lvl="1"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F249F">
                    <a:lumMod val="50000"/>
                  </a:srgbClr>
                </a:solidFill>
                <a:effectLst/>
                <a:uLnTx/>
                <a:uFillTx/>
                <a:latin typeface="Arial" charset="0"/>
                <a:ea typeface="+mn-ea"/>
                <a:cs typeface="Arial" panose="020B0604020202020204" pitchFamily="34" charset="0"/>
              </a:rPr>
              <a:t>Research</a:t>
            </a:r>
          </a:p>
          <a:p>
            <a:pPr marL="285750" marR="0" lvl="1"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F249F">
                    <a:lumMod val="50000"/>
                  </a:srgbClr>
                </a:solidFill>
                <a:effectLst/>
                <a:uLnTx/>
                <a:uFillTx/>
                <a:latin typeface="Arial" charset="0"/>
                <a:ea typeface="+mn-ea"/>
                <a:cs typeface="Arial" panose="020B0604020202020204" pitchFamily="34" charset="0"/>
              </a:rPr>
              <a:t>Teaching/mentoring</a:t>
            </a:r>
          </a:p>
          <a:p>
            <a:pPr marL="285750" marR="0" lvl="1"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F249F">
                    <a:lumMod val="50000"/>
                  </a:srgbClr>
                </a:solidFill>
                <a:effectLst/>
                <a:uLnTx/>
                <a:uFillTx/>
                <a:latin typeface="Arial" charset="0"/>
                <a:ea typeface="+mn-ea"/>
                <a:cs typeface="Arial" panose="020B0604020202020204" pitchFamily="34" charset="0"/>
              </a:rPr>
              <a:t>Volunteer/service/advocacy</a:t>
            </a:r>
          </a:p>
          <a:p>
            <a:pPr marL="285750" marR="0" lvl="1"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5F249F">
                    <a:lumMod val="50000"/>
                  </a:srgbClr>
                </a:solidFill>
                <a:effectLst/>
                <a:uLnTx/>
                <a:uFillTx/>
                <a:latin typeface="Arial" charset="0"/>
                <a:ea typeface="+mn-ea"/>
                <a:cs typeface="Arial" panose="020B0604020202020204" pitchFamily="34" charset="0"/>
              </a:rPr>
              <a:t>Work</a:t>
            </a:r>
            <a:endParaRPr kumimoji="0" lang="en-US" sz="2800" b="0" i="0" u="none" strike="noStrike" kern="1200" cap="none" spc="0" normalizeH="0" baseline="0" noProof="0" dirty="0">
              <a:ln>
                <a:noFill/>
              </a:ln>
              <a:solidFill>
                <a:srgbClr val="5F249F">
                  <a:lumMod val="50000"/>
                </a:srgbClr>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8DDD341E-E1A9-8FCD-AB5E-4D3271543485}"/>
              </a:ext>
            </a:extLst>
          </p:cNvPr>
          <p:cNvSpPr>
            <a:spLocks noGrp="1"/>
          </p:cNvSpPr>
          <p:nvPr>
            <p:ph type="sldNum" sz="quarter" idx="12"/>
          </p:nvPr>
        </p:nvSpPr>
        <p:spPr/>
        <p:txBody>
          <a:bodyPr/>
          <a:lstStyle/>
          <a:p>
            <a:fld id="{AC38F574-C4C0-48B1-B81D-85833E98F04F}" type="slidenum">
              <a:rPr lang="en-US" smtClean="0"/>
              <a:pPr/>
              <a:t>15</a:t>
            </a:fld>
            <a:endParaRPr lang="en-US" dirty="0"/>
          </a:p>
        </p:txBody>
      </p:sp>
    </p:spTree>
    <p:extLst>
      <p:ext uri="{BB962C8B-B14F-4D97-AF65-F5344CB8AC3E}">
        <p14:creationId xmlns:p14="http://schemas.microsoft.com/office/powerpoint/2010/main" val="2190960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FCA53-6C0C-FE51-9286-E196A30872D7}"/>
              </a:ext>
            </a:extLst>
          </p:cNvPr>
          <p:cNvSpPr>
            <a:spLocks noGrp="1"/>
          </p:cNvSpPr>
          <p:nvPr>
            <p:ph type="title"/>
          </p:nvPr>
        </p:nvSpPr>
        <p:spPr/>
        <p:txBody>
          <a:bodyPr>
            <a:normAutofit/>
          </a:bodyPr>
          <a:lstStyle/>
          <a:p>
            <a:r>
              <a:rPr lang="en-US" dirty="0"/>
              <a:t>Program Director survey 2023:</a:t>
            </a:r>
            <a:br>
              <a:rPr lang="en-US" dirty="0"/>
            </a:br>
            <a:r>
              <a:rPr lang="en-US" dirty="0"/>
              <a:t>How are </a:t>
            </a:r>
            <a:r>
              <a:rPr lang="en-US" u="sng" dirty="0"/>
              <a:t>meaningful experiences </a:t>
            </a:r>
            <a:r>
              <a:rPr lang="en-US" dirty="0"/>
              <a:t>used?</a:t>
            </a:r>
          </a:p>
        </p:txBody>
      </p:sp>
      <p:sp>
        <p:nvSpPr>
          <p:cNvPr id="4" name="Content Placeholder 3">
            <a:extLst>
              <a:ext uri="{FF2B5EF4-FFF2-40B4-BE49-F238E27FC236}">
                <a16:creationId xmlns:a16="http://schemas.microsoft.com/office/drawing/2014/main" id="{B662AB50-1EBA-F1B9-6752-CAC98937D2ED}"/>
              </a:ext>
            </a:extLst>
          </p:cNvPr>
          <p:cNvSpPr>
            <a:spLocks noGrp="1"/>
          </p:cNvSpPr>
          <p:nvPr>
            <p:ph idx="1"/>
          </p:nvPr>
        </p:nvSpPr>
        <p:spPr/>
        <p:txBody>
          <a:bodyPr/>
          <a:lstStyle/>
          <a:p>
            <a:r>
              <a:rPr lang="en-US" dirty="0"/>
              <a:t>As part of a </a:t>
            </a:r>
            <a:r>
              <a:rPr lang="en-US" b="1" dirty="0"/>
              <a:t>holistic application review </a:t>
            </a:r>
            <a:r>
              <a:rPr lang="en-US" dirty="0"/>
              <a:t>to decide whom to interview (46% important or very important)</a:t>
            </a:r>
          </a:p>
          <a:p>
            <a:r>
              <a:rPr lang="en-US" dirty="0"/>
              <a:t>As a </a:t>
            </a:r>
            <a:r>
              <a:rPr lang="en-US" b="1" dirty="0"/>
              <a:t>tie breaker </a:t>
            </a:r>
            <a:r>
              <a:rPr lang="en-US" dirty="0"/>
              <a:t>for deciding whom to interview (28% important or very important)</a:t>
            </a:r>
          </a:p>
          <a:p>
            <a:r>
              <a:rPr lang="en-US" dirty="0"/>
              <a:t>To </a:t>
            </a:r>
            <a:r>
              <a:rPr lang="en-US" b="1" dirty="0"/>
              <a:t>prepare for the interview </a:t>
            </a:r>
            <a:r>
              <a:rPr lang="en-US" dirty="0"/>
              <a:t>(50% important or very important)</a:t>
            </a:r>
          </a:p>
        </p:txBody>
      </p:sp>
      <p:sp>
        <p:nvSpPr>
          <p:cNvPr id="2" name="Slide Number Placeholder 1">
            <a:extLst>
              <a:ext uri="{FF2B5EF4-FFF2-40B4-BE49-F238E27FC236}">
                <a16:creationId xmlns:a16="http://schemas.microsoft.com/office/drawing/2014/main" id="{CDB4A832-CF85-5B55-43DF-848A42752A7C}"/>
              </a:ext>
            </a:extLst>
          </p:cNvPr>
          <p:cNvSpPr>
            <a:spLocks noGrp="1"/>
          </p:cNvSpPr>
          <p:nvPr>
            <p:ph type="sldNum" sz="quarter" idx="12"/>
          </p:nvPr>
        </p:nvSpPr>
        <p:spPr/>
        <p:txBody>
          <a:bodyPr/>
          <a:lstStyle/>
          <a:p>
            <a:fld id="{AC38F574-C4C0-48B1-B81D-85833E98F04F}" type="slidenum">
              <a:rPr lang="en-US" smtClean="0"/>
              <a:pPr/>
              <a:t>16</a:t>
            </a:fld>
            <a:endParaRPr lang="en-US" dirty="0"/>
          </a:p>
        </p:txBody>
      </p:sp>
    </p:spTree>
    <p:extLst>
      <p:ext uri="{BB962C8B-B14F-4D97-AF65-F5344CB8AC3E}">
        <p14:creationId xmlns:p14="http://schemas.microsoft.com/office/powerpoint/2010/main" val="3788209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1F94-C0DF-0A99-F12E-5DE520A0FF05}"/>
              </a:ext>
            </a:extLst>
          </p:cNvPr>
          <p:cNvSpPr>
            <a:spLocks noGrp="1"/>
          </p:cNvSpPr>
          <p:nvPr>
            <p:ph type="title"/>
          </p:nvPr>
        </p:nvSpPr>
        <p:spPr/>
        <p:txBody>
          <a:bodyPr/>
          <a:lstStyle/>
          <a:p>
            <a:r>
              <a:rPr lang="en-US" dirty="0"/>
              <a:t>Medical school advisor survey - Experiences</a:t>
            </a:r>
          </a:p>
        </p:txBody>
      </p:sp>
      <p:sp>
        <p:nvSpPr>
          <p:cNvPr id="3" name="Content Placeholder 2">
            <a:extLst>
              <a:ext uri="{FF2B5EF4-FFF2-40B4-BE49-F238E27FC236}">
                <a16:creationId xmlns:a16="http://schemas.microsoft.com/office/drawing/2014/main" id="{48AC1418-4A63-BE2B-7DAD-D0C2DDBAA1ED}"/>
              </a:ext>
            </a:extLst>
          </p:cNvPr>
          <p:cNvSpPr>
            <a:spLocks noGrp="1"/>
          </p:cNvSpPr>
          <p:nvPr>
            <p:ph idx="1"/>
          </p:nvPr>
        </p:nvSpPr>
        <p:spPr/>
        <p:txBody>
          <a:bodyPr/>
          <a:lstStyle/>
          <a:p>
            <a:r>
              <a:rPr lang="en-US" dirty="0"/>
              <a:t>57% of respondents agreed or strongly agreed that the Other Impactful Life Experiences essay will help programs put the main ERAS application in </a:t>
            </a:r>
            <a:r>
              <a:rPr lang="en-US" b="1" dirty="0"/>
              <a:t>context</a:t>
            </a:r>
          </a:p>
          <a:p>
            <a:r>
              <a:rPr lang="en-US" dirty="0"/>
              <a:t>55% of respondents agreed or strongly agreed that identifying the most meaningful past experiences helps programs get a </a:t>
            </a:r>
            <a:r>
              <a:rPr lang="en-US" b="1" dirty="0"/>
              <a:t>better picture </a:t>
            </a:r>
            <a:r>
              <a:rPr lang="en-US" dirty="0"/>
              <a:t>of each applicant</a:t>
            </a:r>
          </a:p>
        </p:txBody>
      </p:sp>
      <p:sp>
        <p:nvSpPr>
          <p:cNvPr id="4" name="Slide Number Placeholder 3">
            <a:extLst>
              <a:ext uri="{FF2B5EF4-FFF2-40B4-BE49-F238E27FC236}">
                <a16:creationId xmlns:a16="http://schemas.microsoft.com/office/drawing/2014/main" id="{4BF6D8B0-0715-C429-6749-C96E3DFFBCC4}"/>
              </a:ext>
            </a:extLst>
          </p:cNvPr>
          <p:cNvSpPr>
            <a:spLocks noGrp="1"/>
          </p:cNvSpPr>
          <p:nvPr>
            <p:ph type="sldNum" sz="quarter" idx="12"/>
          </p:nvPr>
        </p:nvSpPr>
        <p:spPr/>
        <p:txBody>
          <a:bodyPr/>
          <a:lstStyle/>
          <a:p>
            <a:fld id="{AC38F574-C4C0-48B1-B81D-85833E98F04F}" type="slidenum">
              <a:rPr lang="en-US" smtClean="0"/>
              <a:pPr/>
              <a:t>17</a:t>
            </a:fld>
            <a:endParaRPr lang="en-US" dirty="0"/>
          </a:p>
        </p:txBody>
      </p:sp>
    </p:spTree>
    <p:extLst>
      <p:ext uri="{BB962C8B-B14F-4D97-AF65-F5344CB8AC3E}">
        <p14:creationId xmlns:p14="http://schemas.microsoft.com/office/powerpoint/2010/main" val="1661255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EAB41-1586-AFDA-50BF-D857A2DEF16B}"/>
              </a:ext>
            </a:extLst>
          </p:cNvPr>
          <p:cNvSpPr>
            <a:spLocks noGrp="1"/>
          </p:cNvSpPr>
          <p:nvPr>
            <p:ph type="title"/>
          </p:nvPr>
        </p:nvSpPr>
        <p:spPr/>
        <p:txBody>
          <a:bodyPr/>
          <a:lstStyle/>
          <a:p>
            <a:r>
              <a:rPr lang="en-US" dirty="0"/>
              <a:t>Geographic Preferences and Settings</a:t>
            </a:r>
          </a:p>
        </p:txBody>
      </p:sp>
      <p:sp>
        <p:nvSpPr>
          <p:cNvPr id="3" name="Text Placeholder 2">
            <a:extLst>
              <a:ext uri="{FF2B5EF4-FFF2-40B4-BE49-F238E27FC236}">
                <a16:creationId xmlns:a16="http://schemas.microsoft.com/office/drawing/2014/main" id="{538F9A77-02B8-60FD-C3AB-D24D5CD0B76D}"/>
              </a:ext>
            </a:extLst>
          </p:cNvPr>
          <p:cNvSpPr>
            <a:spLocks noGrp="1"/>
          </p:cNvSpPr>
          <p:nvPr>
            <p:ph type="body" idx="1"/>
          </p:nvPr>
        </p:nvSpPr>
        <p:spPr/>
        <p:txBody>
          <a:bodyPr/>
          <a:lstStyle/>
          <a:p>
            <a:r>
              <a:rPr lang="en-US" dirty="0"/>
              <a:t>ERAS 2024</a:t>
            </a:r>
          </a:p>
        </p:txBody>
      </p:sp>
    </p:spTree>
    <p:extLst>
      <p:ext uri="{BB962C8B-B14F-4D97-AF65-F5344CB8AC3E}">
        <p14:creationId xmlns:p14="http://schemas.microsoft.com/office/powerpoint/2010/main" val="2715235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98216EBC-C235-902A-DBC9-A15EAB2C2E40}"/>
              </a:ext>
            </a:extLst>
          </p:cNvPr>
          <p:cNvGraphicFramePr>
            <a:graphicFrameLocks noGrp="1"/>
          </p:cNvGraphicFramePr>
          <p:nvPr>
            <p:ph idx="1"/>
          </p:nvPr>
        </p:nvGraphicFramePr>
        <p:xfrm>
          <a:off x="3639732" y="1446385"/>
          <a:ext cx="7689078" cy="4767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D64A032-BB25-E08E-0AA1-944189E604AD}"/>
              </a:ext>
            </a:extLst>
          </p:cNvPr>
          <p:cNvSpPr>
            <a:spLocks noGrp="1"/>
          </p:cNvSpPr>
          <p:nvPr>
            <p:ph type="title"/>
          </p:nvPr>
        </p:nvSpPr>
        <p:spPr/>
        <p:txBody>
          <a:bodyPr>
            <a:normAutofit fontScale="90000"/>
          </a:bodyPr>
          <a:lstStyle/>
          <a:p>
            <a:r>
              <a:rPr lang="en-US" sz="4000"/>
              <a:t>Geographic Preferences: Overview</a:t>
            </a:r>
          </a:p>
        </p:txBody>
      </p:sp>
      <p:grpSp>
        <p:nvGrpSpPr>
          <p:cNvPr id="5" name="Group 3">
            <a:extLst>
              <a:ext uri="{FF2B5EF4-FFF2-40B4-BE49-F238E27FC236}">
                <a16:creationId xmlns:a16="http://schemas.microsoft.com/office/drawing/2014/main" id="{2695ACA7-64BA-AE7D-E7EE-671BF69CDB30}"/>
              </a:ext>
            </a:extLst>
          </p:cNvPr>
          <p:cNvGrpSpPr>
            <a:grpSpLocks/>
          </p:cNvGrpSpPr>
          <p:nvPr/>
        </p:nvGrpSpPr>
        <p:grpSpPr bwMode="auto">
          <a:xfrm>
            <a:off x="576687" y="1140378"/>
            <a:ext cx="2603500" cy="4789488"/>
            <a:chOff x="2483" y="0"/>
            <a:chExt cx="2602829" cy="4789487"/>
          </a:xfrm>
          <a:solidFill>
            <a:schemeClr val="accent3"/>
          </a:solidFill>
        </p:grpSpPr>
        <p:sp>
          <p:nvSpPr>
            <p:cNvPr id="6" name="Rectangle: Rounded Corners 5">
              <a:extLst>
                <a:ext uri="{FF2B5EF4-FFF2-40B4-BE49-F238E27FC236}">
                  <a16:creationId xmlns:a16="http://schemas.microsoft.com/office/drawing/2014/main" id="{3962DD9B-EE4D-8A61-5C2C-070C47F4291F}"/>
                </a:ext>
              </a:extLst>
            </p:cNvPr>
            <p:cNvSpPr/>
            <p:nvPr/>
          </p:nvSpPr>
          <p:spPr>
            <a:xfrm>
              <a:off x="2483" y="0"/>
              <a:ext cx="2602829" cy="4789487"/>
            </a:xfrm>
            <a:prstGeom prst="roundRect">
              <a:avLst>
                <a:gd name="adj" fmla="val 10000"/>
              </a:avLst>
            </a:prstGeom>
            <a:grpFill/>
          </p:spPr>
          <p:style>
            <a:lnRef idx="2">
              <a:schemeClr val="accent4">
                <a:shade val="50000"/>
              </a:schemeClr>
            </a:lnRef>
            <a:fillRef idx="1">
              <a:schemeClr val="accent4"/>
            </a:fillRef>
            <a:effectRef idx="0">
              <a:schemeClr val="accent4"/>
            </a:effectRef>
            <a:fontRef idx="minor">
              <a:schemeClr val="lt1"/>
            </a:fontRef>
          </p:style>
        </p:sp>
        <p:sp>
          <p:nvSpPr>
            <p:cNvPr id="7" name="Rectangle: Rounded Corners 4">
              <a:extLst>
                <a:ext uri="{FF2B5EF4-FFF2-40B4-BE49-F238E27FC236}">
                  <a16:creationId xmlns:a16="http://schemas.microsoft.com/office/drawing/2014/main" id="{4C32D888-2615-DC5B-477D-F3B1F96E571A}"/>
                </a:ext>
              </a:extLst>
            </p:cNvPr>
            <p:cNvSpPr txBox="1"/>
            <p:nvPr/>
          </p:nvSpPr>
          <p:spPr>
            <a:xfrm>
              <a:off x="2483" y="1916113"/>
              <a:ext cx="2602829" cy="1916112"/>
            </a:xfrm>
            <a:prstGeom prst="rect">
              <a:avLst/>
            </a:prstGeom>
            <a:noFill/>
          </p:spPr>
          <p:style>
            <a:lnRef idx="0">
              <a:scrgbClr r="0" g="0" b="0"/>
            </a:lnRef>
            <a:fillRef idx="0">
              <a:scrgbClr r="0" g="0" b="0"/>
            </a:fillRef>
            <a:effectRef idx="0">
              <a:scrgbClr r="0" g="0" b="0"/>
            </a:effectRef>
            <a:fontRef idx="minor">
              <a:schemeClr val="lt1"/>
            </a:fontRef>
          </p:style>
          <p:txBody>
            <a:bodyPr lIns="199136" tIns="199136" rIns="199136" bIns="199136" spcCol="1270" anchor="ctr"/>
            <a:lstStyle/>
            <a:p>
              <a:pPr marL="0" marR="0" lvl="0" indent="0" algn="ctr" defTabSz="1244600" rtl="0" eaLnBrk="0" fontAlgn="base" latinLnBrk="0" hangingPunct="0">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a:ea typeface="+mn-ea"/>
                  <a:cs typeface="+mn-cs"/>
                </a:rPr>
                <a:t>Geographic Preferences</a:t>
              </a:r>
            </a:p>
          </p:txBody>
        </p:sp>
      </p:grpSp>
      <p:sp>
        <p:nvSpPr>
          <p:cNvPr id="3" name="Oval 2" descr="Globe outline">
            <a:extLst>
              <a:ext uri="{FF2B5EF4-FFF2-40B4-BE49-F238E27FC236}">
                <a16:creationId xmlns:a16="http://schemas.microsoft.com/office/drawing/2014/main" id="{C14C4771-26A3-537B-DFD2-1B2422EA366F}"/>
              </a:ext>
            </a:extLst>
          </p:cNvPr>
          <p:cNvSpPr/>
          <p:nvPr/>
        </p:nvSpPr>
        <p:spPr>
          <a:xfrm>
            <a:off x="1067764" y="1507768"/>
            <a:ext cx="1621346" cy="1497538"/>
          </a:xfrm>
          <a:prstGeom prst="ellipse">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4676770"/>
              <a:satOff val="7496"/>
              <a:lumOff val="3366"/>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4639851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482B27-5D73-F240-039A-6087D412E75B}"/>
              </a:ext>
            </a:extLst>
          </p:cNvPr>
          <p:cNvSpPr>
            <a:spLocks noGrp="1"/>
          </p:cNvSpPr>
          <p:nvPr>
            <p:ph type="title"/>
          </p:nvPr>
        </p:nvSpPr>
        <p:spPr>
          <a:xfrm>
            <a:off x="686834" y="1153572"/>
            <a:ext cx="3200400" cy="4461163"/>
          </a:xfrm>
        </p:spPr>
        <p:txBody>
          <a:bodyPr>
            <a:normAutofit/>
          </a:bodyPr>
          <a:lstStyle/>
          <a:p>
            <a:r>
              <a:rPr lang="en-US">
                <a:solidFill>
                  <a:srgbClr val="FFFFFF"/>
                </a:solidFill>
              </a:rPr>
              <a:t>What we’ll talk about today</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916D542-CD76-3569-3D90-D64B6D9C20A3}"/>
              </a:ext>
            </a:extLst>
          </p:cNvPr>
          <p:cNvSpPr>
            <a:spLocks noGrp="1"/>
          </p:cNvSpPr>
          <p:nvPr>
            <p:ph idx="1"/>
          </p:nvPr>
        </p:nvSpPr>
        <p:spPr>
          <a:xfrm>
            <a:off x="4447308" y="591344"/>
            <a:ext cx="6906491" cy="5585619"/>
          </a:xfrm>
        </p:spPr>
        <p:txBody>
          <a:bodyPr anchor="ctr">
            <a:normAutofit/>
          </a:bodyPr>
          <a:lstStyle/>
          <a:p>
            <a:pPr marL="0" marR="0" indent="0">
              <a:spcBef>
                <a:spcPts val="0"/>
              </a:spcBef>
              <a:spcAft>
                <a:spcPts val="0"/>
              </a:spcAft>
              <a:buNone/>
            </a:pPr>
            <a:endParaRPr lang="en-US">
              <a:effectLst/>
              <a:latin typeface="Calibri" panose="020F0502020204030204" pitchFamily="34" charset="0"/>
              <a:ea typeface="Calibri" panose="020F0502020204030204" pitchFamily="34" charset="0"/>
            </a:endParaRPr>
          </a:p>
          <a:p>
            <a:pPr marL="514350" marR="0" lvl="0" indent="-514350">
              <a:spcBef>
                <a:spcPts val="0"/>
              </a:spcBef>
              <a:spcAft>
                <a:spcPts val="0"/>
              </a:spcAft>
              <a:buFont typeface="+mj-lt"/>
              <a:buAutoNum type="arabicPeriod"/>
            </a:pPr>
            <a:r>
              <a:rPr lang="en-US">
                <a:effectLst/>
                <a:latin typeface="Calibri" panose="020F0502020204030204" pitchFamily="34" charset="0"/>
                <a:ea typeface="Times New Roman" panose="02020603050405020304" pitchFamily="18" charset="0"/>
              </a:rPr>
              <a:t>Explain the three new elements of </a:t>
            </a:r>
            <a:r>
              <a:rPr lang="en-US" err="1">
                <a:effectLst/>
                <a:latin typeface="Calibri" panose="020F0502020204030204" pitchFamily="34" charset="0"/>
                <a:ea typeface="Times New Roman" panose="02020603050405020304" pitchFamily="18" charset="0"/>
              </a:rPr>
              <a:t>MyERAS</a:t>
            </a:r>
            <a:r>
              <a:rPr lang="en-US">
                <a:effectLst/>
                <a:latin typeface="Calibri" panose="020F0502020204030204" pitchFamily="34" charset="0"/>
                <a:ea typeface="Times New Roman" panose="02020603050405020304" pitchFamily="18" charset="0"/>
              </a:rPr>
              <a:t>: Experiences, geographic preferences, and program signaling</a:t>
            </a:r>
            <a:endParaRPr lang="en-US">
              <a:latin typeface="Calibri" panose="020F0502020204030204" pitchFamily="34" charset="0"/>
              <a:ea typeface="Times New Roman" panose="02020603050405020304" pitchFamily="18" charset="0"/>
            </a:endParaRPr>
          </a:p>
          <a:p>
            <a:pPr marL="514350" marR="0" lvl="0" indent="-514350">
              <a:spcBef>
                <a:spcPts val="0"/>
              </a:spcBef>
              <a:spcAft>
                <a:spcPts val="0"/>
              </a:spcAft>
              <a:buFont typeface="+mj-lt"/>
              <a:buAutoNum type="arabicPeriod"/>
            </a:pPr>
            <a:r>
              <a:rPr lang="en-US">
                <a:effectLst/>
                <a:latin typeface="Calibri" panose="020F0502020204030204" pitchFamily="34" charset="0"/>
                <a:ea typeface="Times New Roman" panose="02020603050405020304" pitchFamily="18" charset="0"/>
              </a:rPr>
              <a:t>Describe how applicants can share information with programs about their medical education journey</a:t>
            </a:r>
            <a:endParaRPr lang="en-US">
              <a:latin typeface="Calibri" panose="020F0502020204030204" pitchFamily="34" charset="0"/>
              <a:ea typeface="Times New Roman" panose="02020603050405020304" pitchFamily="18" charset="0"/>
            </a:endParaRPr>
          </a:p>
          <a:p>
            <a:pPr marL="514350" marR="0" lvl="0" indent="-514350">
              <a:spcBef>
                <a:spcPts val="0"/>
              </a:spcBef>
              <a:spcAft>
                <a:spcPts val="0"/>
              </a:spcAft>
              <a:buFont typeface="+mj-lt"/>
              <a:buAutoNum type="arabicPeriod"/>
            </a:pPr>
            <a:r>
              <a:rPr lang="en-US">
                <a:effectLst/>
                <a:latin typeface="Calibri" panose="020F0502020204030204" pitchFamily="34" charset="0"/>
                <a:ea typeface="Times New Roman" panose="02020603050405020304" pitchFamily="18" charset="0"/>
              </a:rPr>
              <a:t>Optimize the use of geographic preferences and program signaling</a:t>
            </a:r>
            <a:endParaRPr lang="en-US">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9A696C5C-2733-4418-3063-ABEA111E5F8A}"/>
              </a:ext>
            </a:extLst>
          </p:cNvPr>
          <p:cNvSpPr>
            <a:spLocks noGrp="1"/>
          </p:cNvSpPr>
          <p:nvPr>
            <p:ph type="sldNum" sz="quarter" idx="12"/>
          </p:nvPr>
        </p:nvSpPr>
        <p:spPr>
          <a:xfrm>
            <a:off x="9541564" y="6356350"/>
            <a:ext cx="1812235" cy="365125"/>
          </a:xfrm>
        </p:spPr>
        <p:txBody>
          <a:bodyPr>
            <a:normAutofit/>
          </a:bodyPr>
          <a:lstStyle/>
          <a:p>
            <a:pPr>
              <a:spcAft>
                <a:spcPts val="600"/>
              </a:spcAft>
            </a:pPr>
            <a:fld id="{AC38F574-C4C0-48B1-B81D-85833E98F04F}" type="slidenum">
              <a:rPr lang="en-US" smtClean="0"/>
              <a:pPr>
                <a:spcAft>
                  <a:spcPts val="600"/>
                </a:spcAft>
              </a:pPr>
              <a:t>2</a:t>
            </a:fld>
            <a:endParaRPr lang="en-US"/>
          </a:p>
        </p:txBody>
      </p:sp>
    </p:spTree>
    <p:extLst>
      <p:ext uri="{BB962C8B-B14F-4D97-AF65-F5344CB8AC3E}">
        <p14:creationId xmlns:p14="http://schemas.microsoft.com/office/powerpoint/2010/main" val="2374937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ED0C35-A59E-3BBD-DF44-A446FF3D7B6E}"/>
              </a:ext>
            </a:extLst>
          </p:cNvPr>
          <p:cNvSpPr>
            <a:spLocks noGrp="1"/>
          </p:cNvSpPr>
          <p:nvPr>
            <p:ph type="title"/>
          </p:nvPr>
        </p:nvSpPr>
        <p:spPr>
          <a:xfrm>
            <a:off x="768622" y="896117"/>
            <a:ext cx="11182349" cy="620712"/>
          </a:xfrm>
        </p:spPr>
        <p:txBody>
          <a:bodyPr>
            <a:normAutofit fontScale="90000"/>
          </a:bodyPr>
          <a:lstStyle/>
          <a:p>
            <a:pPr>
              <a:spcAft>
                <a:spcPts val="600"/>
              </a:spcAft>
            </a:pPr>
            <a:r>
              <a:rPr lang="en-US" dirty="0"/>
              <a:t>Geographic Preferences and Settings</a:t>
            </a:r>
            <a:br>
              <a:rPr lang="en-US" dirty="0"/>
            </a:br>
            <a:r>
              <a:rPr lang="en-US" sz="2800" b="0" i="1" dirty="0">
                <a:solidFill>
                  <a:schemeClr val="accent1">
                    <a:lumMod val="50000"/>
                  </a:schemeClr>
                </a:solidFill>
              </a:rPr>
              <a:t>Location: Biographic Information Section of the </a:t>
            </a:r>
            <a:r>
              <a:rPr lang="en-US" sz="2800" b="0" i="1" dirty="0" err="1">
                <a:solidFill>
                  <a:schemeClr val="accent1">
                    <a:lumMod val="50000"/>
                  </a:schemeClr>
                </a:solidFill>
              </a:rPr>
              <a:t>MyERAS</a:t>
            </a:r>
            <a:r>
              <a:rPr lang="en-US" sz="2800" b="0" i="1" dirty="0">
                <a:solidFill>
                  <a:schemeClr val="accent1">
                    <a:lumMod val="50000"/>
                  </a:schemeClr>
                </a:solidFill>
              </a:rPr>
              <a:t> application</a:t>
            </a:r>
            <a:endParaRPr lang="en-US" b="0" i="1" dirty="0">
              <a:solidFill>
                <a:schemeClr val="accent1">
                  <a:lumMod val="50000"/>
                </a:schemeClr>
              </a:solidFill>
            </a:endParaRPr>
          </a:p>
        </p:txBody>
      </p:sp>
      <p:sp>
        <p:nvSpPr>
          <p:cNvPr id="4" name="Content Placeholder 2">
            <a:extLst>
              <a:ext uri="{FF2B5EF4-FFF2-40B4-BE49-F238E27FC236}">
                <a16:creationId xmlns:a16="http://schemas.microsoft.com/office/drawing/2014/main" id="{2D799AE4-1E43-9246-A740-F61618F5E488}"/>
              </a:ext>
            </a:extLst>
          </p:cNvPr>
          <p:cNvSpPr>
            <a:spLocks noGrp="1"/>
          </p:cNvSpPr>
          <p:nvPr>
            <p:ph idx="1"/>
          </p:nvPr>
        </p:nvSpPr>
        <p:spPr>
          <a:xfrm>
            <a:off x="768622" y="1872429"/>
            <a:ext cx="10651067" cy="47672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A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A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A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A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A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Arial"/>
                <a:cs typeface="Arial"/>
              </a:rPr>
              <a:t>Geographic division preference</a:t>
            </a:r>
          </a:p>
          <a:p>
            <a:pPr lvl="1"/>
            <a:r>
              <a:rPr lang="en-US" dirty="0">
                <a:latin typeface="Arial"/>
                <a:cs typeface="Arial"/>
              </a:rPr>
              <a:t>Select up to three geographic divisions </a:t>
            </a:r>
            <a:endParaRPr lang="en-US" dirty="0"/>
          </a:p>
          <a:p>
            <a:pPr lvl="1"/>
            <a:r>
              <a:rPr lang="en-US" dirty="0">
                <a:latin typeface="Arial"/>
                <a:cs typeface="Arial"/>
              </a:rPr>
              <a:t>Indicate no preference</a:t>
            </a:r>
          </a:p>
          <a:p>
            <a:pPr lvl="1"/>
            <a:r>
              <a:rPr lang="en-US" dirty="0">
                <a:latin typeface="Arial"/>
                <a:cs typeface="Arial"/>
              </a:rPr>
              <a:t>Opportunity to explain</a:t>
            </a:r>
          </a:p>
          <a:p>
            <a:r>
              <a:rPr lang="en-US" b="1" dirty="0">
                <a:latin typeface="Arial"/>
                <a:cs typeface="Arial"/>
              </a:rPr>
              <a:t>Setting preference</a:t>
            </a:r>
          </a:p>
          <a:p>
            <a:pPr lvl="1"/>
            <a:r>
              <a:rPr lang="en-US" dirty="0">
                <a:latin typeface="Arial"/>
                <a:cs typeface="Arial"/>
              </a:rPr>
              <a:t>Indicate a degree of preferences for an urban or rural setting</a:t>
            </a:r>
          </a:p>
          <a:p>
            <a:pPr lvl="2"/>
            <a:r>
              <a:rPr lang="en-US" dirty="0">
                <a:latin typeface="Arial"/>
                <a:cs typeface="Arial"/>
              </a:rPr>
              <a:t>Urban, urban/suburban, suburban, suburban/rural, rural</a:t>
            </a:r>
          </a:p>
          <a:p>
            <a:pPr lvl="1"/>
            <a:r>
              <a:rPr lang="en-US" dirty="0">
                <a:latin typeface="Arial"/>
                <a:cs typeface="Arial"/>
              </a:rPr>
              <a:t>Indication no preference</a:t>
            </a:r>
          </a:p>
          <a:p>
            <a:pPr lvl="1"/>
            <a:r>
              <a:rPr lang="en-US" dirty="0">
                <a:latin typeface="Arial"/>
                <a:cs typeface="Arial"/>
              </a:rPr>
              <a:t>Opportunity to explain</a:t>
            </a:r>
          </a:p>
        </p:txBody>
      </p:sp>
    </p:spTree>
    <p:extLst>
      <p:ext uri="{BB962C8B-B14F-4D97-AF65-F5344CB8AC3E}">
        <p14:creationId xmlns:p14="http://schemas.microsoft.com/office/powerpoint/2010/main" val="4115391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C509276-A4ED-2453-4CB2-A052A0A2D5E4}"/>
              </a:ext>
            </a:extLst>
          </p:cNvPr>
          <p:cNvSpPr txBox="1">
            <a:spLocks/>
          </p:cNvSpPr>
          <p:nvPr/>
        </p:nvSpPr>
        <p:spPr>
          <a:xfrm>
            <a:off x="138952" y="190313"/>
            <a:ext cx="4957483" cy="70153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rgbClr val="003A7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3A70"/>
                </a:solidFill>
                <a:effectLst/>
                <a:uLnTx/>
                <a:uFillTx/>
                <a:latin typeface="Arial"/>
                <a:ea typeface="+mj-ea"/>
                <a:cs typeface="Arial"/>
              </a:rPr>
              <a:t>Geographic Preferences</a:t>
            </a:r>
            <a:endParaRPr kumimoji="0" lang="en-US" sz="4400" b="0" i="0" u="none" strike="noStrike" kern="1200" cap="none" spc="0" normalizeH="0" baseline="0" noProof="0">
              <a:ln>
                <a:noFill/>
              </a:ln>
              <a:solidFill>
                <a:srgbClr val="003A70"/>
              </a:solidFill>
              <a:effectLst/>
              <a:uLnTx/>
              <a:uFillTx/>
              <a:latin typeface="Arial" panose="020B0604020202020204"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2BEFFF14-E289-15FC-2089-7DF7CE389440}"/>
              </a:ext>
            </a:extLst>
          </p:cNvPr>
          <p:cNvSpPr txBox="1"/>
          <p:nvPr/>
        </p:nvSpPr>
        <p:spPr>
          <a:xfrm>
            <a:off x="152401" y="2414413"/>
            <a:ext cx="1774054"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72B4D"/>
                </a:solidFill>
                <a:effectLst/>
                <a:uLnTx/>
                <a:uFillTx/>
                <a:latin typeface="-apple-system"/>
                <a:ea typeface="+mn-ea"/>
                <a:cs typeface="+mn-cs"/>
              </a:rPr>
              <a:t>Geo Preferences will contain Division and Setting sub-sections along with a map detailing the various US divisions. </a:t>
            </a:r>
          </a:p>
        </p:txBody>
      </p:sp>
      <p:cxnSp>
        <p:nvCxnSpPr>
          <p:cNvPr id="11" name="Straight Arrow Connector 10">
            <a:extLst>
              <a:ext uri="{FF2B5EF4-FFF2-40B4-BE49-F238E27FC236}">
                <a16:creationId xmlns:a16="http://schemas.microsoft.com/office/drawing/2014/main" id="{53B58B67-89B9-A131-2D9C-74127B666937}"/>
              </a:ext>
            </a:extLst>
          </p:cNvPr>
          <p:cNvCxnSpPr/>
          <p:nvPr/>
        </p:nvCxnSpPr>
        <p:spPr>
          <a:xfrm flipV="1">
            <a:off x="10394577" y="5569220"/>
            <a:ext cx="0" cy="455063"/>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4EA74F4-0D0E-A82B-8141-70545567F5AC}"/>
              </a:ext>
            </a:extLst>
          </p:cNvPr>
          <p:cNvPicPr>
            <a:picLocks noChangeAspect="1"/>
          </p:cNvPicPr>
          <p:nvPr/>
        </p:nvPicPr>
        <p:blipFill>
          <a:blip r:embed="rId3"/>
          <a:stretch>
            <a:fillRect/>
          </a:stretch>
        </p:blipFill>
        <p:spPr>
          <a:xfrm>
            <a:off x="1926455" y="1082547"/>
            <a:ext cx="9211071" cy="4941736"/>
          </a:xfrm>
          <a:prstGeom prst="rect">
            <a:avLst/>
          </a:prstGeom>
        </p:spPr>
      </p:pic>
    </p:spTree>
    <p:extLst>
      <p:ext uri="{BB962C8B-B14F-4D97-AF65-F5344CB8AC3E}">
        <p14:creationId xmlns:p14="http://schemas.microsoft.com/office/powerpoint/2010/main" val="1764293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A4D88-C645-8948-E443-3A80E45C61F1}"/>
              </a:ext>
            </a:extLst>
          </p:cNvPr>
          <p:cNvSpPr>
            <a:spLocks noGrp="1"/>
          </p:cNvSpPr>
          <p:nvPr>
            <p:ph type="title"/>
          </p:nvPr>
        </p:nvSpPr>
        <p:spPr/>
        <p:txBody>
          <a:bodyPr/>
          <a:lstStyle/>
          <a:p>
            <a:r>
              <a:rPr lang="en-US" dirty="0"/>
              <a:t>2022-2023 ERAS geographic preferences</a:t>
            </a:r>
          </a:p>
        </p:txBody>
      </p:sp>
      <p:sp>
        <p:nvSpPr>
          <p:cNvPr id="3" name="Content Placeholder 2">
            <a:extLst>
              <a:ext uri="{FF2B5EF4-FFF2-40B4-BE49-F238E27FC236}">
                <a16:creationId xmlns:a16="http://schemas.microsoft.com/office/drawing/2014/main" id="{3EBCA3E1-C769-6B16-6C55-AD33EB6B0C42}"/>
              </a:ext>
            </a:extLst>
          </p:cNvPr>
          <p:cNvSpPr>
            <a:spLocks noGrp="1"/>
          </p:cNvSpPr>
          <p:nvPr>
            <p:ph idx="1"/>
          </p:nvPr>
        </p:nvSpPr>
        <p:spPr/>
        <p:txBody>
          <a:bodyPr/>
          <a:lstStyle/>
          <a:p>
            <a:r>
              <a:rPr lang="en-US" dirty="0"/>
              <a:t>Internal Medicine (Categorical)</a:t>
            </a:r>
          </a:p>
          <a:p>
            <a:pPr lvl="1"/>
            <a:r>
              <a:rPr lang="en-US" dirty="0"/>
              <a:t>66% of applicants indicated a geographic preference</a:t>
            </a:r>
          </a:p>
          <a:p>
            <a:pPr lvl="1"/>
            <a:r>
              <a:rPr lang="en-US" dirty="0"/>
              <a:t>33% indicated no preference</a:t>
            </a:r>
          </a:p>
          <a:p>
            <a:r>
              <a:rPr lang="en-US" dirty="0"/>
              <a:t>Pediatrics</a:t>
            </a:r>
          </a:p>
          <a:p>
            <a:pPr lvl="1"/>
            <a:r>
              <a:rPr lang="en-US" dirty="0"/>
              <a:t>73% of applicants indicated a geographic preference</a:t>
            </a:r>
          </a:p>
          <a:p>
            <a:pPr lvl="1"/>
            <a:r>
              <a:rPr lang="en-US" dirty="0"/>
              <a:t>26% indicated no preference</a:t>
            </a:r>
          </a:p>
          <a:p>
            <a:endParaRPr lang="en-US" dirty="0"/>
          </a:p>
        </p:txBody>
      </p:sp>
      <p:sp>
        <p:nvSpPr>
          <p:cNvPr id="4" name="Slide Number Placeholder 3">
            <a:extLst>
              <a:ext uri="{FF2B5EF4-FFF2-40B4-BE49-F238E27FC236}">
                <a16:creationId xmlns:a16="http://schemas.microsoft.com/office/drawing/2014/main" id="{6EA557B2-6059-5BEE-4792-C0FC44525D89}"/>
              </a:ext>
            </a:extLst>
          </p:cNvPr>
          <p:cNvSpPr>
            <a:spLocks noGrp="1"/>
          </p:cNvSpPr>
          <p:nvPr>
            <p:ph type="sldNum" sz="quarter" idx="12"/>
          </p:nvPr>
        </p:nvSpPr>
        <p:spPr/>
        <p:txBody>
          <a:bodyPr/>
          <a:lstStyle/>
          <a:p>
            <a:fld id="{AC38F574-C4C0-48B1-B81D-85833E98F04F}" type="slidenum">
              <a:rPr lang="en-US" smtClean="0"/>
              <a:pPr/>
              <a:t>22</a:t>
            </a:fld>
            <a:endParaRPr lang="en-US" dirty="0"/>
          </a:p>
        </p:txBody>
      </p:sp>
    </p:spTree>
    <p:extLst>
      <p:ext uri="{BB962C8B-B14F-4D97-AF65-F5344CB8AC3E}">
        <p14:creationId xmlns:p14="http://schemas.microsoft.com/office/powerpoint/2010/main" val="725169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A4D88-C645-8948-E443-3A80E45C61F1}"/>
              </a:ext>
            </a:extLst>
          </p:cNvPr>
          <p:cNvSpPr>
            <a:spLocks noGrp="1"/>
          </p:cNvSpPr>
          <p:nvPr>
            <p:ph type="title"/>
          </p:nvPr>
        </p:nvSpPr>
        <p:spPr/>
        <p:txBody>
          <a:bodyPr/>
          <a:lstStyle/>
          <a:p>
            <a:r>
              <a:rPr lang="en-US" dirty="0"/>
              <a:t>2022-2023 ERAS rural/urban preference</a:t>
            </a:r>
          </a:p>
        </p:txBody>
      </p:sp>
      <p:sp>
        <p:nvSpPr>
          <p:cNvPr id="3" name="Content Placeholder 2">
            <a:extLst>
              <a:ext uri="{FF2B5EF4-FFF2-40B4-BE49-F238E27FC236}">
                <a16:creationId xmlns:a16="http://schemas.microsoft.com/office/drawing/2014/main" id="{3EBCA3E1-C769-6B16-6C55-AD33EB6B0C42}"/>
              </a:ext>
            </a:extLst>
          </p:cNvPr>
          <p:cNvSpPr>
            <a:spLocks noGrp="1"/>
          </p:cNvSpPr>
          <p:nvPr>
            <p:ph idx="1"/>
          </p:nvPr>
        </p:nvSpPr>
        <p:spPr/>
        <p:txBody>
          <a:bodyPr/>
          <a:lstStyle/>
          <a:p>
            <a:r>
              <a:rPr lang="en-US" dirty="0"/>
              <a:t>Internal Medicine (Categorical)</a:t>
            </a:r>
          </a:p>
          <a:p>
            <a:pPr lvl="1"/>
            <a:r>
              <a:rPr lang="en-US" dirty="0"/>
              <a:t>60% indicated no preference</a:t>
            </a:r>
          </a:p>
          <a:p>
            <a:pPr lvl="1"/>
            <a:r>
              <a:rPr lang="en-US" dirty="0"/>
              <a:t>36% slight or strong preference for urban</a:t>
            </a:r>
          </a:p>
          <a:p>
            <a:r>
              <a:rPr lang="en-US" dirty="0"/>
              <a:t>Pediatrics</a:t>
            </a:r>
          </a:p>
          <a:p>
            <a:pPr lvl="1"/>
            <a:r>
              <a:rPr lang="en-US" dirty="0"/>
              <a:t>50% of indicated no preference</a:t>
            </a:r>
          </a:p>
          <a:p>
            <a:pPr lvl="1"/>
            <a:r>
              <a:rPr lang="en-US" dirty="0"/>
              <a:t>47% slight or strong preference for urban</a:t>
            </a:r>
          </a:p>
          <a:p>
            <a:endParaRPr lang="en-US" dirty="0"/>
          </a:p>
        </p:txBody>
      </p:sp>
      <p:sp>
        <p:nvSpPr>
          <p:cNvPr id="4" name="Slide Number Placeholder 3">
            <a:extLst>
              <a:ext uri="{FF2B5EF4-FFF2-40B4-BE49-F238E27FC236}">
                <a16:creationId xmlns:a16="http://schemas.microsoft.com/office/drawing/2014/main" id="{6EA557B2-6059-5BEE-4792-C0FC44525D89}"/>
              </a:ext>
            </a:extLst>
          </p:cNvPr>
          <p:cNvSpPr>
            <a:spLocks noGrp="1"/>
          </p:cNvSpPr>
          <p:nvPr>
            <p:ph type="sldNum" sz="quarter" idx="12"/>
          </p:nvPr>
        </p:nvSpPr>
        <p:spPr/>
        <p:txBody>
          <a:bodyPr/>
          <a:lstStyle/>
          <a:p>
            <a:fld id="{AC38F574-C4C0-48B1-B81D-85833E98F04F}" type="slidenum">
              <a:rPr lang="en-US" smtClean="0"/>
              <a:pPr/>
              <a:t>23</a:t>
            </a:fld>
            <a:endParaRPr lang="en-US" dirty="0"/>
          </a:p>
        </p:txBody>
      </p:sp>
    </p:spTree>
    <p:extLst>
      <p:ext uri="{BB962C8B-B14F-4D97-AF65-F5344CB8AC3E}">
        <p14:creationId xmlns:p14="http://schemas.microsoft.com/office/powerpoint/2010/main" val="4172719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FCA53-6C0C-FE51-9286-E196A30872D7}"/>
              </a:ext>
            </a:extLst>
          </p:cNvPr>
          <p:cNvSpPr>
            <a:spLocks noGrp="1"/>
          </p:cNvSpPr>
          <p:nvPr>
            <p:ph type="title"/>
          </p:nvPr>
        </p:nvSpPr>
        <p:spPr/>
        <p:txBody>
          <a:bodyPr>
            <a:normAutofit/>
          </a:bodyPr>
          <a:lstStyle/>
          <a:p>
            <a:r>
              <a:rPr lang="en-US" dirty="0"/>
              <a:t>Program Director survey 2023:</a:t>
            </a:r>
            <a:br>
              <a:rPr lang="en-US" dirty="0"/>
            </a:br>
            <a:r>
              <a:rPr lang="en-US" dirty="0"/>
              <a:t>How are </a:t>
            </a:r>
            <a:r>
              <a:rPr lang="en-US" u="sng" dirty="0"/>
              <a:t>geographic preferences </a:t>
            </a:r>
            <a:r>
              <a:rPr lang="en-US" dirty="0"/>
              <a:t>used?</a:t>
            </a:r>
          </a:p>
        </p:txBody>
      </p:sp>
      <p:sp>
        <p:nvSpPr>
          <p:cNvPr id="4" name="Content Placeholder 3">
            <a:extLst>
              <a:ext uri="{FF2B5EF4-FFF2-40B4-BE49-F238E27FC236}">
                <a16:creationId xmlns:a16="http://schemas.microsoft.com/office/drawing/2014/main" id="{B662AB50-1EBA-F1B9-6752-CAC98937D2ED}"/>
              </a:ext>
            </a:extLst>
          </p:cNvPr>
          <p:cNvSpPr>
            <a:spLocks noGrp="1"/>
          </p:cNvSpPr>
          <p:nvPr>
            <p:ph idx="1"/>
          </p:nvPr>
        </p:nvSpPr>
        <p:spPr/>
        <p:txBody>
          <a:bodyPr/>
          <a:lstStyle/>
          <a:p>
            <a:r>
              <a:rPr lang="en-US" dirty="0"/>
              <a:t>As a </a:t>
            </a:r>
            <a:r>
              <a:rPr lang="en-US" b="1" dirty="0"/>
              <a:t>screening tool</a:t>
            </a:r>
            <a:r>
              <a:rPr lang="en-US" dirty="0"/>
              <a:t>, before a more thorough application review (54% important or very important)</a:t>
            </a:r>
          </a:p>
          <a:p>
            <a:r>
              <a:rPr lang="en-US" dirty="0"/>
              <a:t>As part of a </a:t>
            </a:r>
            <a:r>
              <a:rPr lang="en-US" b="1" dirty="0"/>
              <a:t>holistic application review </a:t>
            </a:r>
            <a:r>
              <a:rPr lang="en-US" dirty="0"/>
              <a:t>to decide whom to interview (53% important or very important)</a:t>
            </a:r>
          </a:p>
          <a:p>
            <a:r>
              <a:rPr lang="en-US" dirty="0"/>
              <a:t>As a </a:t>
            </a:r>
            <a:r>
              <a:rPr lang="en-US" b="1" dirty="0"/>
              <a:t>tie breaker </a:t>
            </a:r>
            <a:r>
              <a:rPr lang="en-US" dirty="0"/>
              <a:t>for deciding whom to interview (51% important or very important)</a:t>
            </a:r>
          </a:p>
        </p:txBody>
      </p:sp>
      <p:sp>
        <p:nvSpPr>
          <p:cNvPr id="2" name="Slide Number Placeholder 1">
            <a:extLst>
              <a:ext uri="{FF2B5EF4-FFF2-40B4-BE49-F238E27FC236}">
                <a16:creationId xmlns:a16="http://schemas.microsoft.com/office/drawing/2014/main" id="{CDB4A832-CF85-5B55-43DF-848A42752A7C}"/>
              </a:ext>
            </a:extLst>
          </p:cNvPr>
          <p:cNvSpPr>
            <a:spLocks noGrp="1"/>
          </p:cNvSpPr>
          <p:nvPr>
            <p:ph type="sldNum" sz="quarter" idx="12"/>
          </p:nvPr>
        </p:nvSpPr>
        <p:spPr/>
        <p:txBody>
          <a:bodyPr/>
          <a:lstStyle/>
          <a:p>
            <a:fld id="{AC38F574-C4C0-48B1-B81D-85833E98F04F}" type="slidenum">
              <a:rPr lang="en-US" smtClean="0"/>
              <a:pPr/>
              <a:t>24</a:t>
            </a:fld>
            <a:endParaRPr lang="en-US" dirty="0"/>
          </a:p>
        </p:txBody>
      </p:sp>
    </p:spTree>
    <p:extLst>
      <p:ext uri="{BB962C8B-B14F-4D97-AF65-F5344CB8AC3E}">
        <p14:creationId xmlns:p14="http://schemas.microsoft.com/office/powerpoint/2010/main" val="465825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31B6-E64D-880E-10BF-A2524FBDDD85}"/>
              </a:ext>
            </a:extLst>
          </p:cNvPr>
          <p:cNvSpPr>
            <a:spLocks noGrp="1"/>
          </p:cNvSpPr>
          <p:nvPr>
            <p:ph type="title"/>
          </p:nvPr>
        </p:nvSpPr>
        <p:spPr/>
        <p:txBody>
          <a:bodyPr/>
          <a:lstStyle/>
          <a:p>
            <a:r>
              <a:rPr lang="en-US" dirty="0"/>
              <a:t>Medical school advisor survey 2023 </a:t>
            </a:r>
          </a:p>
        </p:txBody>
      </p:sp>
      <p:sp>
        <p:nvSpPr>
          <p:cNvPr id="3" name="Content Placeholder 2">
            <a:extLst>
              <a:ext uri="{FF2B5EF4-FFF2-40B4-BE49-F238E27FC236}">
                <a16:creationId xmlns:a16="http://schemas.microsoft.com/office/drawing/2014/main" id="{80E115D7-EE91-FD3F-3456-61A07BD795E0}"/>
              </a:ext>
            </a:extLst>
          </p:cNvPr>
          <p:cNvSpPr>
            <a:spLocks noGrp="1"/>
          </p:cNvSpPr>
          <p:nvPr>
            <p:ph idx="1"/>
          </p:nvPr>
        </p:nvSpPr>
        <p:spPr/>
        <p:txBody>
          <a:bodyPr/>
          <a:lstStyle/>
          <a:p>
            <a:r>
              <a:rPr lang="en-US" dirty="0"/>
              <a:t>I advised applicants to select geographic divisions that </a:t>
            </a:r>
            <a:r>
              <a:rPr lang="en-US" b="1" dirty="0"/>
              <a:t>accurately reflect their true preferences</a:t>
            </a:r>
            <a:r>
              <a:rPr lang="en-US" dirty="0"/>
              <a:t>, regardless of their competitiveness (78% agreed or strongly agreed)</a:t>
            </a:r>
          </a:p>
        </p:txBody>
      </p:sp>
      <p:sp>
        <p:nvSpPr>
          <p:cNvPr id="4" name="Slide Number Placeholder 3">
            <a:extLst>
              <a:ext uri="{FF2B5EF4-FFF2-40B4-BE49-F238E27FC236}">
                <a16:creationId xmlns:a16="http://schemas.microsoft.com/office/drawing/2014/main" id="{56F0EDF5-8C50-3B97-5886-85503F765D1B}"/>
              </a:ext>
            </a:extLst>
          </p:cNvPr>
          <p:cNvSpPr>
            <a:spLocks noGrp="1"/>
          </p:cNvSpPr>
          <p:nvPr>
            <p:ph type="sldNum" sz="quarter" idx="12"/>
          </p:nvPr>
        </p:nvSpPr>
        <p:spPr/>
        <p:txBody>
          <a:bodyPr/>
          <a:lstStyle/>
          <a:p>
            <a:fld id="{AC38F574-C4C0-48B1-B81D-85833E98F04F}" type="slidenum">
              <a:rPr lang="en-US" smtClean="0"/>
              <a:pPr/>
              <a:t>25</a:t>
            </a:fld>
            <a:endParaRPr lang="en-US" dirty="0"/>
          </a:p>
        </p:txBody>
      </p:sp>
    </p:spTree>
    <p:extLst>
      <p:ext uri="{BB962C8B-B14F-4D97-AF65-F5344CB8AC3E}">
        <p14:creationId xmlns:p14="http://schemas.microsoft.com/office/powerpoint/2010/main" val="4069002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EAB41-1586-AFDA-50BF-D857A2DEF16B}"/>
              </a:ext>
            </a:extLst>
          </p:cNvPr>
          <p:cNvSpPr>
            <a:spLocks noGrp="1"/>
          </p:cNvSpPr>
          <p:nvPr>
            <p:ph type="title"/>
          </p:nvPr>
        </p:nvSpPr>
        <p:spPr/>
        <p:txBody>
          <a:bodyPr/>
          <a:lstStyle/>
          <a:p>
            <a:r>
              <a:rPr lang="en-US" dirty="0"/>
              <a:t>Program Signals</a:t>
            </a:r>
          </a:p>
        </p:txBody>
      </p:sp>
      <p:sp>
        <p:nvSpPr>
          <p:cNvPr id="3" name="Text Placeholder 2">
            <a:extLst>
              <a:ext uri="{FF2B5EF4-FFF2-40B4-BE49-F238E27FC236}">
                <a16:creationId xmlns:a16="http://schemas.microsoft.com/office/drawing/2014/main" id="{538F9A77-02B8-60FD-C3AB-D24D5CD0B76D}"/>
              </a:ext>
            </a:extLst>
          </p:cNvPr>
          <p:cNvSpPr>
            <a:spLocks noGrp="1"/>
          </p:cNvSpPr>
          <p:nvPr>
            <p:ph type="body" idx="1"/>
          </p:nvPr>
        </p:nvSpPr>
        <p:spPr/>
        <p:txBody>
          <a:bodyPr/>
          <a:lstStyle/>
          <a:p>
            <a:r>
              <a:rPr lang="en-US" dirty="0"/>
              <a:t>ERAS 2024</a:t>
            </a:r>
          </a:p>
        </p:txBody>
      </p:sp>
    </p:spTree>
    <p:extLst>
      <p:ext uri="{BB962C8B-B14F-4D97-AF65-F5344CB8AC3E}">
        <p14:creationId xmlns:p14="http://schemas.microsoft.com/office/powerpoint/2010/main" val="43442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210B3F4-88C9-E9A1-5441-4F6DDCC34707}"/>
              </a:ext>
            </a:extLst>
          </p:cNvPr>
          <p:cNvSpPr>
            <a:spLocks noGrp="1"/>
          </p:cNvSpPr>
          <p:nvPr>
            <p:ph idx="4294967295"/>
          </p:nvPr>
        </p:nvSpPr>
        <p:spPr>
          <a:xfrm>
            <a:off x="4503738" y="1446213"/>
            <a:ext cx="7688262" cy="4767262"/>
          </a:xfrm>
          <a:ln>
            <a:miter lim="800000"/>
            <a:headEnd/>
            <a:tailEnd/>
          </a:ln>
        </p:spPr>
        <p:txBody>
          <a:bodyPr>
            <a:normAutofit/>
          </a:bodyPr>
          <a:lstStyle/>
          <a:p>
            <a:pPr>
              <a:defRPr/>
            </a:pPr>
            <a:r>
              <a:rPr lang="en-US" b="1" dirty="0"/>
              <a:t>What is a program signal?</a:t>
            </a:r>
            <a:endParaRPr lang="en-US" dirty="0"/>
          </a:p>
          <a:p>
            <a:pPr marL="457200" indent="-457200">
              <a:buFont typeface="Arial" panose="020B0604020202020204" pitchFamily="34" charset="0"/>
              <a:buChar char="•"/>
              <a:defRPr/>
            </a:pPr>
            <a:r>
              <a:rPr lang="en-US" dirty="0">
                <a:ea typeface="+mn-lt"/>
                <a:cs typeface="+mn-lt"/>
              </a:rPr>
              <a:t>Program signals </a:t>
            </a:r>
            <a:r>
              <a:rPr lang="en-US" b="1" i="1" dirty="0">
                <a:ea typeface="+mn-lt"/>
                <a:cs typeface="+mn-lt"/>
              </a:rPr>
              <a:t>offer applicants the opportunity to express interest</a:t>
            </a:r>
            <a:r>
              <a:rPr lang="en-US" dirty="0">
                <a:ea typeface="+mn-lt"/>
                <a:cs typeface="+mn-lt"/>
              </a:rPr>
              <a:t> in a residency program </a:t>
            </a:r>
            <a:r>
              <a:rPr lang="en-US" dirty="0">
                <a:highlight>
                  <a:srgbClr val="FFFF00"/>
                </a:highlight>
                <a:ea typeface="+mn-lt"/>
                <a:cs typeface="+mn-lt"/>
              </a:rPr>
              <a:t>at the time of application</a:t>
            </a:r>
          </a:p>
          <a:p>
            <a:pPr marL="457200" indent="-457200">
              <a:buFont typeface="Arial" panose="020B0604020202020204" pitchFamily="34" charset="0"/>
              <a:buChar char="•"/>
              <a:defRPr/>
            </a:pPr>
            <a:endParaRPr lang="en-US" dirty="0">
              <a:cs typeface="Arial"/>
            </a:endParaRPr>
          </a:p>
          <a:p>
            <a:pPr marL="457200" indent="-457200">
              <a:buFont typeface="Arial" panose="020B0604020202020204" pitchFamily="34" charset="0"/>
              <a:buChar char="•"/>
              <a:defRPr/>
            </a:pPr>
            <a:r>
              <a:rPr lang="en-US" dirty="0">
                <a:cs typeface="Arial"/>
              </a:rPr>
              <a:t>Program signals are </a:t>
            </a:r>
            <a:r>
              <a:rPr lang="en-US" b="1" i="1" dirty="0">
                <a:cs typeface="Arial"/>
              </a:rPr>
              <a:t>intended to be used by programs as one of many data points</a:t>
            </a:r>
            <a:r>
              <a:rPr lang="en-US" dirty="0">
                <a:cs typeface="Arial"/>
              </a:rPr>
              <a:t> in deciding whom to invite to interview. </a:t>
            </a:r>
          </a:p>
          <a:p>
            <a:pPr marL="457200" indent="-457200">
              <a:buFont typeface="Arial" panose="020B0604020202020204" pitchFamily="34" charset="0"/>
              <a:buChar char="•"/>
              <a:defRPr/>
            </a:pPr>
            <a:endParaRPr lang="en-US" dirty="0">
              <a:solidFill>
                <a:schemeClr val="bg1"/>
              </a:solidFill>
              <a:cs typeface="Arial"/>
            </a:endParaRPr>
          </a:p>
          <a:p>
            <a:pPr>
              <a:defRPr/>
            </a:pPr>
            <a:endParaRPr lang="en-US" dirty="0">
              <a:solidFill>
                <a:schemeClr val="bg1"/>
              </a:solidFill>
              <a:cs typeface="Arial"/>
            </a:endParaRPr>
          </a:p>
        </p:txBody>
      </p:sp>
      <p:sp>
        <p:nvSpPr>
          <p:cNvPr id="2" name="Title 1">
            <a:extLst>
              <a:ext uri="{FF2B5EF4-FFF2-40B4-BE49-F238E27FC236}">
                <a16:creationId xmlns:a16="http://schemas.microsoft.com/office/drawing/2014/main" id="{CD64A032-BB25-E08E-0AA1-944189E604AD}"/>
              </a:ext>
            </a:extLst>
          </p:cNvPr>
          <p:cNvSpPr>
            <a:spLocks noGrp="1"/>
          </p:cNvSpPr>
          <p:nvPr>
            <p:ph type="title" idx="4294967295"/>
          </p:nvPr>
        </p:nvSpPr>
        <p:spPr>
          <a:xfrm>
            <a:off x="4746625" y="365125"/>
            <a:ext cx="7445375" cy="1325563"/>
          </a:xfrm>
        </p:spPr>
        <p:txBody>
          <a:bodyPr>
            <a:normAutofit/>
          </a:bodyPr>
          <a:lstStyle/>
          <a:p>
            <a:r>
              <a:rPr lang="en-US" sz="4000"/>
              <a:t>Program Signals: Overview</a:t>
            </a:r>
            <a:endParaRPr lang="en-US" sz="4000">
              <a:cs typeface="Arial"/>
            </a:endParaRPr>
          </a:p>
        </p:txBody>
      </p:sp>
      <p:grpSp>
        <p:nvGrpSpPr>
          <p:cNvPr id="5" name="Group 3">
            <a:extLst>
              <a:ext uri="{FF2B5EF4-FFF2-40B4-BE49-F238E27FC236}">
                <a16:creationId xmlns:a16="http://schemas.microsoft.com/office/drawing/2014/main" id="{2695ACA7-64BA-AE7D-E7EE-671BF69CDB30}"/>
              </a:ext>
            </a:extLst>
          </p:cNvPr>
          <p:cNvGrpSpPr>
            <a:grpSpLocks/>
          </p:cNvGrpSpPr>
          <p:nvPr/>
        </p:nvGrpSpPr>
        <p:grpSpPr bwMode="auto">
          <a:xfrm>
            <a:off x="576687" y="1140378"/>
            <a:ext cx="2603500" cy="4789488"/>
            <a:chOff x="2483" y="0"/>
            <a:chExt cx="2602829" cy="4789487"/>
          </a:xfrm>
          <a:solidFill>
            <a:schemeClr val="accent3"/>
          </a:solidFill>
        </p:grpSpPr>
        <p:sp>
          <p:nvSpPr>
            <p:cNvPr id="6" name="Rectangle: Rounded Corners 5">
              <a:extLst>
                <a:ext uri="{FF2B5EF4-FFF2-40B4-BE49-F238E27FC236}">
                  <a16:creationId xmlns:a16="http://schemas.microsoft.com/office/drawing/2014/main" id="{3962DD9B-EE4D-8A61-5C2C-070C47F4291F}"/>
                </a:ext>
              </a:extLst>
            </p:cNvPr>
            <p:cNvSpPr/>
            <p:nvPr/>
          </p:nvSpPr>
          <p:spPr>
            <a:xfrm>
              <a:off x="2483" y="0"/>
              <a:ext cx="2602829" cy="4789487"/>
            </a:xfrm>
            <a:prstGeom prst="roundRect">
              <a:avLst>
                <a:gd name="adj" fmla="val 10000"/>
              </a:avLst>
            </a:prstGeom>
            <a:grpFill/>
          </p:spPr>
          <p:style>
            <a:lnRef idx="2">
              <a:schemeClr val="accent4">
                <a:shade val="50000"/>
              </a:schemeClr>
            </a:lnRef>
            <a:fillRef idx="1">
              <a:schemeClr val="accent4"/>
            </a:fillRef>
            <a:effectRef idx="0">
              <a:schemeClr val="accent4"/>
            </a:effectRef>
            <a:fontRef idx="minor">
              <a:schemeClr val="lt1"/>
            </a:fontRef>
          </p:style>
        </p:sp>
        <p:sp>
          <p:nvSpPr>
            <p:cNvPr id="7" name="Rectangle: Rounded Corners 4">
              <a:extLst>
                <a:ext uri="{FF2B5EF4-FFF2-40B4-BE49-F238E27FC236}">
                  <a16:creationId xmlns:a16="http://schemas.microsoft.com/office/drawing/2014/main" id="{4C32D888-2615-DC5B-477D-F3B1F96E571A}"/>
                </a:ext>
              </a:extLst>
            </p:cNvPr>
            <p:cNvSpPr txBox="1"/>
            <p:nvPr/>
          </p:nvSpPr>
          <p:spPr>
            <a:xfrm>
              <a:off x="2483" y="1916113"/>
              <a:ext cx="2602829" cy="1916112"/>
            </a:xfrm>
            <a:prstGeom prst="rect">
              <a:avLst/>
            </a:prstGeom>
            <a:noFill/>
          </p:spPr>
          <p:style>
            <a:lnRef idx="0">
              <a:scrgbClr r="0" g="0" b="0"/>
            </a:lnRef>
            <a:fillRef idx="0">
              <a:scrgbClr r="0" g="0" b="0"/>
            </a:fillRef>
            <a:effectRef idx="0">
              <a:scrgbClr r="0" g="0" b="0"/>
            </a:effectRef>
            <a:fontRef idx="minor">
              <a:schemeClr val="lt1"/>
            </a:fontRef>
          </p:style>
          <p:txBody>
            <a:bodyPr lIns="199136" tIns="199136" rIns="199136" bIns="199136" spcCol="1270" anchor="ct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a:ea typeface="+mn-ea"/>
                  <a:cs typeface="+mn-cs"/>
                </a:rPr>
                <a:t>Program Signals</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3" name="Picture 8" descr="Icon&#10;&#10;Description automatically generated">
            <a:extLst>
              <a:ext uri="{FF2B5EF4-FFF2-40B4-BE49-F238E27FC236}">
                <a16:creationId xmlns:a16="http://schemas.microsoft.com/office/drawing/2014/main" id="{F0602DCD-93E9-5DC8-4247-5D2E3ACDE6C9}"/>
              </a:ext>
            </a:extLst>
          </p:cNvPr>
          <p:cNvPicPr>
            <a:picLocks noChangeAspect="1"/>
          </p:cNvPicPr>
          <p:nvPr/>
        </p:nvPicPr>
        <p:blipFill>
          <a:blip r:embed="rId3"/>
          <a:stretch>
            <a:fillRect/>
          </a:stretch>
        </p:blipFill>
        <p:spPr>
          <a:xfrm>
            <a:off x="946150" y="1449009"/>
            <a:ext cx="1864784" cy="1843314"/>
          </a:xfrm>
          <a:prstGeom prst="rect">
            <a:avLst/>
          </a:prstGeom>
        </p:spPr>
      </p:pic>
    </p:spTree>
    <p:extLst>
      <p:ext uri="{BB962C8B-B14F-4D97-AF65-F5344CB8AC3E}">
        <p14:creationId xmlns:p14="http://schemas.microsoft.com/office/powerpoint/2010/main" val="3219003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EA37C4-070A-D144-4AE7-AE345B6ECDE5}"/>
              </a:ext>
            </a:extLst>
          </p:cNvPr>
          <p:cNvSpPr>
            <a:spLocks noGrp="1"/>
          </p:cNvSpPr>
          <p:nvPr>
            <p:ph type="sldNum" sz="quarter" idx="12"/>
          </p:nvPr>
        </p:nvSpPr>
        <p:spPr/>
        <p:txBody>
          <a:bodyPr/>
          <a:lstStyle/>
          <a:p>
            <a:fld id="{AC38F574-C4C0-48B1-B81D-85833E98F04F}" type="slidenum">
              <a:rPr lang="en-US" smtClean="0"/>
              <a:pPr/>
              <a:t>28</a:t>
            </a:fld>
            <a:endParaRPr lang="en-US" dirty="0"/>
          </a:p>
        </p:txBody>
      </p:sp>
      <p:sp>
        <p:nvSpPr>
          <p:cNvPr id="3" name="TextBox 2">
            <a:extLst>
              <a:ext uri="{FF2B5EF4-FFF2-40B4-BE49-F238E27FC236}">
                <a16:creationId xmlns:a16="http://schemas.microsoft.com/office/drawing/2014/main" id="{BDBE9685-0F5E-D076-F740-9DB5D889367D}"/>
              </a:ext>
            </a:extLst>
          </p:cNvPr>
          <p:cNvSpPr txBox="1"/>
          <p:nvPr/>
        </p:nvSpPr>
        <p:spPr>
          <a:xfrm>
            <a:off x="4842235" y="785358"/>
            <a:ext cx="2507530" cy="4508927"/>
          </a:xfrm>
          <a:prstGeom prst="rect">
            <a:avLst/>
          </a:prstGeom>
          <a:noFill/>
        </p:spPr>
        <p:txBody>
          <a:bodyPr wrap="square" rtlCol="0">
            <a:spAutoFit/>
          </a:bodyPr>
          <a:lstStyle/>
          <a:p>
            <a:r>
              <a:rPr lang="en-US" sz="28700" dirty="0"/>
              <a:t>5</a:t>
            </a:r>
          </a:p>
        </p:txBody>
      </p:sp>
    </p:spTree>
    <p:extLst>
      <p:ext uri="{BB962C8B-B14F-4D97-AF65-F5344CB8AC3E}">
        <p14:creationId xmlns:p14="http://schemas.microsoft.com/office/powerpoint/2010/main" val="2410744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471A-E818-2581-071F-17088851661B}"/>
              </a:ext>
            </a:extLst>
          </p:cNvPr>
          <p:cNvSpPr>
            <a:spLocks noGrp="1"/>
          </p:cNvSpPr>
          <p:nvPr>
            <p:ph type="title"/>
          </p:nvPr>
        </p:nvSpPr>
        <p:spPr/>
        <p:txBody>
          <a:bodyPr>
            <a:normAutofit/>
          </a:bodyPr>
          <a:lstStyle/>
          <a:p>
            <a:r>
              <a:rPr lang="en-US" dirty="0"/>
              <a:t>Rotating students or “home” students should signal preferred programs</a:t>
            </a:r>
          </a:p>
        </p:txBody>
      </p:sp>
      <p:sp>
        <p:nvSpPr>
          <p:cNvPr id="3" name="Content Placeholder 2">
            <a:extLst>
              <a:ext uri="{FF2B5EF4-FFF2-40B4-BE49-F238E27FC236}">
                <a16:creationId xmlns:a16="http://schemas.microsoft.com/office/drawing/2014/main" id="{74EF5C80-6966-8DF7-744C-1CD1868ECF9C}"/>
              </a:ext>
            </a:extLst>
          </p:cNvPr>
          <p:cNvSpPr>
            <a:spLocks noGrp="1"/>
          </p:cNvSpPr>
          <p:nvPr>
            <p:ph idx="1"/>
          </p:nvPr>
        </p:nvSpPr>
        <p:spPr/>
        <p:txBody>
          <a:bodyPr/>
          <a:lstStyle/>
          <a:p>
            <a:r>
              <a:rPr lang="en-US" b="0" i="0" dirty="0">
                <a:solidFill>
                  <a:srgbClr val="292929"/>
                </a:solidFill>
                <a:effectLst/>
                <a:latin typeface="robotoregular"/>
              </a:rPr>
              <a:t>The AAMC provided all participating specialties with guidance about home and away rotations. The AAMC suggests that applicants </a:t>
            </a:r>
            <a:r>
              <a:rPr lang="en-US" b="1" i="0" dirty="0">
                <a:solidFill>
                  <a:srgbClr val="292929"/>
                </a:solidFill>
                <a:effectLst/>
                <a:latin typeface="robotoregular"/>
              </a:rPr>
              <a:t>signal their most interested programs regardless of whether they are home or away rotations. </a:t>
            </a:r>
            <a:r>
              <a:rPr lang="en-US" b="0" i="0" dirty="0">
                <a:solidFill>
                  <a:srgbClr val="292929"/>
                </a:solidFill>
                <a:effectLst/>
                <a:latin typeface="robotoregular"/>
              </a:rPr>
              <a:t>This is the most fair and equitable process for all applicant types (MD, DO, and IMGs) and provides all programs that participate in receiving signals with the same information about interest level. </a:t>
            </a:r>
            <a:endParaRPr lang="en-US" dirty="0"/>
          </a:p>
        </p:txBody>
      </p:sp>
      <p:sp>
        <p:nvSpPr>
          <p:cNvPr id="4" name="Slide Number Placeholder 3">
            <a:extLst>
              <a:ext uri="{FF2B5EF4-FFF2-40B4-BE49-F238E27FC236}">
                <a16:creationId xmlns:a16="http://schemas.microsoft.com/office/drawing/2014/main" id="{8A91303C-41D6-183C-9A3C-10F33AB44E6D}"/>
              </a:ext>
            </a:extLst>
          </p:cNvPr>
          <p:cNvSpPr>
            <a:spLocks noGrp="1"/>
          </p:cNvSpPr>
          <p:nvPr>
            <p:ph type="sldNum" sz="quarter" idx="12"/>
          </p:nvPr>
        </p:nvSpPr>
        <p:spPr/>
        <p:txBody>
          <a:bodyPr/>
          <a:lstStyle/>
          <a:p>
            <a:fld id="{AC38F574-C4C0-48B1-B81D-85833E98F04F}" type="slidenum">
              <a:rPr lang="en-US" smtClean="0"/>
              <a:pPr/>
              <a:t>29</a:t>
            </a:fld>
            <a:endParaRPr lang="en-US" dirty="0"/>
          </a:p>
        </p:txBody>
      </p:sp>
    </p:spTree>
    <p:extLst>
      <p:ext uri="{BB962C8B-B14F-4D97-AF65-F5344CB8AC3E}">
        <p14:creationId xmlns:p14="http://schemas.microsoft.com/office/powerpoint/2010/main" val="328542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B299-DCC3-B02B-05BD-B31A5775AE3A}"/>
              </a:ext>
            </a:extLst>
          </p:cNvPr>
          <p:cNvSpPr>
            <a:spLocks noGrp="1"/>
          </p:cNvSpPr>
          <p:nvPr>
            <p:ph type="ctrTitle"/>
          </p:nvPr>
        </p:nvSpPr>
        <p:spPr/>
        <p:txBody>
          <a:bodyPr/>
          <a:lstStyle/>
          <a:p>
            <a:r>
              <a:rPr lang="en-US" dirty="0"/>
              <a:t>Who are you?</a:t>
            </a:r>
          </a:p>
        </p:txBody>
      </p:sp>
      <p:sp>
        <p:nvSpPr>
          <p:cNvPr id="7" name="Subtitle 6">
            <a:extLst>
              <a:ext uri="{FF2B5EF4-FFF2-40B4-BE49-F238E27FC236}">
                <a16:creationId xmlns:a16="http://schemas.microsoft.com/office/drawing/2014/main" id="{A1F5556E-8D83-C01C-D91F-29C207927071}"/>
              </a:ext>
            </a:extLst>
          </p:cNvPr>
          <p:cNvSpPr>
            <a:spLocks noGrp="1"/>
          </p:cNvSpPr>
          <p:nvPr>
            <p:ph type="subTitle" idx="1"/>
          </p:nvPr>
        </p:nvSpPr>
        <p:spPr>
          <a:xfrm>
            <a:off x="1355587" y="2311400"/>
            <a:ext cx="7518400" cy="1198562"/>
          </a:xfrm>
        </p:spPr>
        <p:txBody>
          <a:bodyPr>
            <a:normAutofit/>
          </a:bodyPr>
          <a:lstStyle/>
          <a:p>
            <a:r>
              <a:rPr lang="en-US" sz="7200" dirty="0"/>
              <a:t>Polls</a:t>
            </a:r>
          </a:p>
        </p:txBody>
      </p:sp>
      <p:sp>
        <p:nvSpPr>
          <p:cNvPr id="4" name="Slide Number Placeholder 3">
            <a:extLst>
              <a:ext uri="{FF2B5EF4-FFF2-40B4-BE49-F238E27FC236}">
                <a16:creationId xmlns:a16="http://schemas.microsoft.com/office/drawing/2014/main" id="{7FF6CF2D-E7DC-A6B7-F0C1-494D9C9AC25D}"/>
              </a:ext>
            </a:extLst>
          </p:cNvPr>
          <p:cNvSpPr>
            <a:spLocks noGrp="1"/>
          </p:cNvSpPr>
          <p:nvPr>
            <p:ph type="sldNum" sz="quarter" idx="4294967295"/>
          </p:nvPr>
        </p:nvSpPr>
        <p:spPr>
          <a:xfrm>
            <a:off x="0" y="6292850"/>
            <a:ext cx="403225" cy="412750"/>
          </a:xfrm>
        </p:spPr>
        <p:txBody>
          <a:bodyPr/>
          <a:lstStyle/>
          <a:p>
            <a:fld id="{AC38F574-C4C0-48B1-B81D-85833E98F04F}" type="slidenum">
              <a:rPr lang="en-US" smtClean="0"/>
              <a:pPr/>
              <a:t>3</a:t>
            </a:fld>
            <a:endParaRPr lang="en-US" dirty="0"/>
          </a:p>
        </p:txBody>
      </p:sp>
    </p:spTree>
    <p:extLst>
      <p:ext uri="{BB962C8B-B14F-4D97-AF65-F5344CB8AC3E}">
        <p14:creationId xmlns:p14="http://schemas.microsoft.com/office/powerpoint/2010/main" val="3861349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FCA53-6C0C-FE51-9286-E196A30872D7}"/>
              </a:ext>
            </a:extLst>
          </p:cNvPr>
          <p:cNvSpPr>
            <a:spLocks noGrp="1"/>
          </p:cNvSpPr>
          <p:nvPr>
            <p:ph type="title"/>
          </p:nvPr>
        </p:nvSpPr>
        <p:spPr/>
        <p:txBody>
          <a:bodyPr>
            <a:normAutofit/>
          </a:bodyPr>
          <a:lstStyle/>
          <a:p>
            <a:r>
              <a:rPr lang="en-US" dirty="0"/>
              <a:t>Program Director survey 2023:</a:t>
            </a:r>
            <a:br>
              <a:rPr lang="en-US" dirty="0"/>
            </a:br>
            <a:r>
              <a:rPr lang="en-US" dirty="0"/>
              <a:t>How are </a:t>
            </a:r>
            <a:r>
              <a:rPr lang="en-US" u="sng" dirty="0"/>
              <a:t>program signals </a:t>
            </a:r>
            <a:r>
              <a:rPr lang="en-US" dirty="0"/>
              <a:t>used?</a:t>
            </a:r>
          </a:p>
        </p:txBody>
      </p:sp>
      <p:sp>
        <p:nvSpPr>
          <p:cNvPr id="4" name="Content Placeholder 3">
            <a:extLst>
              <a:ext uri="{FF2B5EF4-FFF2-40B4-BE49-F238E27FC236}">
                <a16:creationId xmlns:a16="http://schemas.microsoft.com/office/drawing/2014/main" id="{B662AB50-1EBA-F1B9-6752-CAC98937D2ED}"/>
              </a:ext>
            </a:extLst>
          </p:cNvPr>
          <p:cNvSpPr>
            <a:spLocks noGrp="1"/>
          </p:cNvSpPr>
          <p:nvPr>
            <p:ph idx="1"/>
          </p:nvPr>
        </p:nvSpPr>
        <p:spPr/>
        <p:txBody>
          <a:bodyPr/>
          <a:lstStyle/>
          <a:p>
            <a:r>
              <a:rPr lang="en-US" dirty="0"/>
              <a:t>As a </a:t>
            </a:r>
            <a:r>
              <a:rPr lang="en-US" b="1" dirty="0"/>
              <a:t>screening tool</a:t>
            </a:r>
            <a:r>
              <a:rPr lang="en-US" dirty="0"/>
              <a:t>, before a more thorough application review (70% important or very important)</a:t>
            </a:r>
          </a:p>
          <a:p>
            <a:r>
              <a:rPr lang="en-US" dirty="0"/>
              <a:t>Including in a </a:t>
            </a:r>
            <a:r>
              <a:rPr lang="en-US" b="1" dirty="0"/>
              <a:t>composite filter </a:t>
            </a:r>
            <a:r>
              <a:rPr lang="en-US" dirty="0"/>
              <a:t>to conduct holistic reviews (62% important or very important)</a:t>
            </a:r>
          </a:p>
          <a:p>
            <a:r>
              <a:rPr lang="en-US" dirty="0"/>
              <a:t>As part of a </a:t>
            </a:r>
            <a:r>
              <a:rPr lang="en-US" b="1" dirty="0"/>
              <a:t>holistic application review </a:t>
            </a:r>
            <a:r>
              <a:rPr lang="en-US" dirty="0"/>
              <a:t>to decide whom to interview (67% important or very important)</a:t>
            </a:r>
          </a:p>
          <a:p>
            <a:r>
              <a:rPr lang="en-US" dirty="0"/>
              <a:t>As a </a:t>
            </a:r>
            <a:r>
              <a:rPr lang="en-US" b="1" dirty="0"/>
              <a:t>tie breaker </a:t>
            </a:r>
            <a:r>
              <a:rPr lang="en-US" dirty="0"/>
              <a:t>for deciding whom to interview (65% important or very important)</a:t>
            </a:r>
          </a:p>
        </p:txBody>
      </p:sp>
      <p:sp>
        <p:nvSpPr>
          <p:cNvPr id="2" name="Slide Number Placeholder 1">
            <a:extLst>
              <a:ext uri="{FF2B5EF4-FFF2-40B4-BE49-F238E27FC236}">
                <a16:creationId xmlns:a16="http://schemas.microsoft.com/office/drawing/2014/main" id="{CDB4A832-CF85-5B55-43DF-848A42752A7C}"/>
              </a:ext>
            </a:extLst>
          </p:cNvPr>
          <p:cNvSpPr>
            <a:spLocks noGrp="1"/>
          </p:cNvSpPr>
          <p:nvPr>
            <p:ph type="sldNum" sz="quarter" idx="12"/>
          </p:nvPr>
        </p:nvSpPr>
        <p:spPr/>
        <p:txBody>
          <a:bodyPr/>
          <a:lstStyle/>
          <a:p>
            <a:fld id="{AC38F574-C4C0-48B1-B81D-85833E98F04F}" type="slidenum">
              <a:rPr lang="en-US" smtClean="0"/>
              <a:pPr/>
              <a:t>30</a:t>
            </a:fld>
            <a:endParaRPr lang="en-US" dirty="0"/>
          </a:p>
        </p:txBody>
      </p:sp>
    </p:spTree>
    <p:extLst>
      <p:ext uri="{BB962C8B-B14F-4D97-AF65-F5344CB8AC3E}">
        <p14:creationId xmlns:p14="http://schemas.microsoft.com/office/powerpoint/2010/main" val="571115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FCA53-6C0C-FE51-9286-E196A30872D7}"/>
              </a:ext>
            </a:extLst>
          </p:cNvPr>
          <p:cNvSpPr>
            <a:spLocks noGrp="1"/>
          </p:cNvSpPr>
          <p:nvPr>
            <p:ph type="title"/>
          </p:nvPr>
        </p:nvSpPr>
        <p:spPr/>
        <p:txBody>
          <a:bodyPr>
            <a:normAutofit/>
          </a:bodyPr>
          <a:lstStyle/>
          <a:p>
            <a:r>
              <a:rPr lang="en-US" dirty="0"/>
              <a:t>Program Director survey 2023:</a:t>
            </a:r>
            <a:br>
              <a:rPr lang="en-US" dirty="0"/>
            </a:br>
            <a:r>
              <a:rPr lang="en-US" dirty="0"/>
              <a:t>Program signals</a:t>
            </a:r>
          </a:p>
        </p:txBody>
      </p:sp>
      <p:sp>
        <p:nvSpPr>
          <p:cNvPr id="4" name="Content Placeholder 3">
            <a:extLst>
              <a:ext uri="{FF2B5EF4-FFF2-40B4-BE49-F238E27FC236}">
                <a16:creationId xmlns:a16="http://schemas.microsoft.com/office/drawing/2014/main" id="{B662AB50-1EBA-F1B9-6752-CAC98937D2ED}"/>
              </a:ext>
            </a:extLst>
          </p:cNvPr>
          <p:cNvSpPr>
            <a:spLocks noGrp="1"/>
          </p:cNvSpPr>
          <p:nvPr>
            <p:ph idx="1"/>
          </p:nvPr>
        </p:nvSpPr>
        <p:spPr/>
        <p:txBody>
          <a:bodyPr/>
          <a:lstStyle/>
          <a:p>
            <a:r>
              <a:rPr lang="en-US" dirty="0"/>
              <a:t>Program signals helped me identify applicants whom I would have otherwise </a:t>
            </a:r>
            <a:r>
              <a:rPr lang="en-US" b="1" dirty="0"/>
              <a:t>overlooked</a:t>
            </a:r>
          </a:p>
          <a:p>
            <a:pPr lvl="1"/>
            <a:r>
              <a:rPr lang="en-US" dirty="0"/>
              <a:t>75% agreed or strongly agreed</a:t>
            </a:r>
          </a:p>
          <a:p>
            <a:r>
              <a:rPr lang="en-US" dirty="0"/>
              <a:t>Applicants who signaled my program were more likely to accept interview invitations</a:t>
            </a:r>
          </a:p>
          <a:p>
            <a:pPr lvl="1"/>
            <a:r>
              <a:rPr lang="en-US" dirty="0"/>
              <a:t>60% agreed or strongly agreed</a:t>
            </a:r>
          </a:p>
        </p:txBody>
      </p:sp>
      <p:sp>
        <p:nvSpPr>
          <p:cNvPr id="2" name="Slide Number Placeholder 1">
            <a:extLst>
              <a:ext uri="{FF2B5EF4-FFF2-40B4-BE49-F238E27FC236}">
                <a16:creationId xmlns:a16="http://schemas.microsoft.com/office/drawing/2014/main" id="{CDB4A832-CF85-5B55-43DF-848A42752A7C}"/>
              </a:ext>
            </a:extLst>
          </p:cNvPr>
          <p:cNvSpPr>
            <a:spLocks noGrp="1"/>
          </p:cNvSpPr>
          <p:nvPr>
            <p:ph type="sldNum" sz="quarter" idx="12"/>
          </p:nvPr>
        </p:nvSpPr>
        <p:spPr/>
        <p:txBody>
          <a:bodyPr/>
          <a:lstStyle/>
          <a:p>
            <a:fld id="{AC38F574-C4C0-48B1-B81D-85833E98F04F}" type="slidenum">
              <a:rPr lang="en-US" smtClean="0"/>
              <a:pPr/>
              <a:t>31</a:t>
            </a:fld>
            <a:endParaRPr lang="en-US" dirty="0"/>
          </a:p>
        </p:txBody>
      </p:sp>
    </p:spTree>
    <p:extLst>
      <p:ext uri="{BB962C8B-B14F-4D97-AF65-F5344CB8AC3E}">
        <p14:creationId xmlns:p14="http://schemas.microsoft.com/office/powerpoint/2010/main" val="1227986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7F7C-96AA-2C63-15E4-098A7E54B844}"/>
              </a:ext>
            </a:extLst>
          </p:cNvPr>
          <p:cNvSpPr>
            <a:spLocks noGrp="1"/>
          </p:cNvSpPr>
          <p:nvPr>
            <p:ph type="title"/>
          </p:nvPr>
        </p:nvSpPr>
        <p:spPr/>
        <p:txBody>
          <a:bodyPr/>
          <a:lstStyle/>
          <a:p>
            <a:r>
              <a:rPr lang="en-US" dirty="0"/>
              <a:t>Medical school advisor survey 2023</a:t>
            </a:r>
          </a:p>
        </p:txBody>
      </p:sp>
      <p:sp>
        <p:nvSpPr>
          <p:cNvPr id="3" name="Content Placeholder 2">
            <a:extLst>
              <a:ext uri="{FF2B5EF4-FFF2-40B4-BE49-F238E27FC236}">
                <a16:creationId xmlns:a16="http://schemas.microsoft.com/office/drawing/2014/main" id="{03DAE9C9-9150-1F31-FBEA-E964285E8C96}"/>
              </a:ext>
            </a:extLst>
          </p:cNvPr>
          <p:cNvSpPr>
            <a:spLocks noGrp="1"/>
          </p:cNvSpPr>
          <p:nvPr>
            <p:ph idx="1"/>
          </p:nvPr>
        </p:nvSpPr>
        <p:spPr>
          <a:xfrm>
            <a:off x="838200" y="1525000"/>
            <a:ext cx="10515600" cy="4351338"/>
          </a:xfrm>
        </p:spPr>
        <p:txBody>
          <a:bodyPr>
            <a:normAutofit/>
          </a:bodyPr>
          <a:lstStyle/>
          <a:p>
            <a:r>
              <a:rPr lang="en-US" dirty="0"/>
              <a:t>85% of respondents advised their students to signal programs that </a:t>
            </a:r>
            <a:r>
              <a:rPr lang="en-US" b="1" dirty="0"/>
              <a:t>accurately reflected their true preferences </a:t>
            </a:r>
          </a:p>
          <a:p>
            <a:r>
              <a:rPr lang="en-US" dirty="0"/>
              <a:t>75% of respondents tailored their advice about signaling programs </a:t>
            </a:r>
            <a:r>
              <a:rPr lang="en-US" b="1" dirty="0"/>
              <a:t>based on their students’ competitiveness</a:t>
            </a:r>
          </a:p>
          <a:p>
            <a:r>
              <a:rPr lang="en-US" dirty="0"/>
              <a:t>70% agreed or strongly agreed preference signals may help students </a:t>
            </a:r>
            <a:r>
              <a:rPr lang="en-US" b="1" dirty="0"/>
              <a:t>be noticed by programs </a:t>
            </a:r>
            <a:r>
              <a:rPr lang="en-US" dirty="0"/>
              <a:t>in which they have the most interest</a:t>
            </a:r>
          </a:p>
          <a:p>
            <a:r>
              <a:rPr lang="en-US" dirty="0"/>
              <a:t>90% of respondents suggested to students they should signal a </a:t>
            </a:r>
            <a:r>
              <a:rPr lang="en-US" b="1" dirty="0"/>
              <a:t>mix</a:t>
            </a:r>
            <a:r>
              <a:rPr lang="en-US" dirty="0"/>
              <a:t> of less and more competitive programs</a:t>
            </a:r>
          </a:p>
        </p:txBody>
      </p:sp>
      <p:sp>
        <p:nvSpPr>
          <p:cNvPr id="4" name="Slide Number Placeholder 3">
            <a:extLst>
              <a:ext uri="{FF2B5EF4-FFF2-40B4-BE49-F238E27FC236}">
                <a16:creationId xmlns:a16="http://schemas.microsoft.com/office/drawing/2014/main" id="{35059F72-9FB6-CD5D-18FF-06800113F6D4}"/>
              </a:ext>
            </a:extLst>
          </p:cNvPr>
          <p:cNvSpPr>
            <a:spLocks noGrp="1"/>
          </p:cNvSpPr>
          <p:nvPr>
            <p:ph type="sldNum" sz="quarter" idx="12"/>
          </p:nvPr>
        </p:nvSpPr>
        <p:spPr/>
        <p:txBody>
          <a:bodyPr/>
          <a:lstStyle/>
          <a:p>
            <a:fld id="{AC38F574-C4C0-48B1-B81D-85833E98F04F}" type="slidenum">
              <a:rPr lang="en-US" smtClean="0"/>
              <a:pPr/>
              <a:t>32</a:t>
            </a:fld>
            <a:endParaRPr lang="en-US" dirty="0"/>
          </a:p>
        </p:txBody>
      </p:sp>
    </p:spTree>
    <p:extLst>
      <p:ext uri="{BB962C8B-B14F-4D97-AF65-F5344CB8AC3E}">
        <p14:creationId xmlns:p14="http://schemas.microsoft.com/office/powerpoint/2010/main" val="3732593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B6F1-7FBE-CFE3-02E5-1EB600C941AA}"/>
              </a:ext>
            </a:extLst>
          </p:cNvPr>
          <p:cNvSpPr>
            <a:spLocks noGrp="1"/>
          </p:cNvSpPr>
          <p:nvPr>
            <p:ph type="title"/>
          </p:nvPr>
        </p:nvSpPr>
        <p:spPr/>
        <p:txBody>
          <a:bodyPr>
            <a:normAutofit fontScale="90000"/>
          </a:bodyPr>
          <a:lstStyle/>
          <a:p>
            <a:r>
              <a:rPr lang="en-US" dirty="0"/>
              <a:t>Applicant survey 2023 – What strategies did you use when deciding what programs to signal?</a:t>
            </a:r>
          </a:p>
        </p:txBody>
      </p:sp>
      <p:sp>
        <p:nvSpPr>
          <p:cNvPr id="3" name="Content Placeholder 2">
            <a:extLst>
              <a:ext uri="{FF2B5EF4-FFF2-40B4-BE49-F238E27FC236}">
                <a16:creationId xmlns:a16="http://schemas.microsoft.com/office/drawing/2014/main" id="{6F56C150-D007-B56E-CCDA-8C45387B0CBC}"/>
              </a:ext>
            </a:extLst>
          </p:cNvPr>
          <p:cNvSpPr>
            <a:spLocks noGrp="1"/>
          </p:cNvSpPr>
          <p:nvPr>
            <p:ph idx="1"/>
          </p:nvPr>
        </p:nvSpPr>
        <p:spPr>
          <a:xfrm>
            <a:off x="838200" y="2419350"/>
            <a:ext cx="10515600" cy="4351338"/>
          </a:xfrm>
        </p:spPr>
        <p:txBody>
          <a:bodyPr/>
          <a:lstStyle/>
          <a:p>
            <a:r>
              <a:rPr lang="en-US" dirty="0"/>
              <a:t>Signal programs you felt you would have less difficulty getting into (17%)</a:t>
            </a:r>
          </a:p>
          <a:p>
            <a:r>
              <a:rPr lang="en-US" dirty="0"/>
              <a:t>Signal a </a:t>
            </a:r>
            <a:r>
              <a:rPr lang="en-US" b="1" dirty="0"/>
              <a:t>mix</a:t>
            </a:r>
            <a:r>
              <a:rPr lang="en-US" dirty="0"/>
              <a:t> of less and more competitive programs (64%)</a:t>
            </a:r>
          </a:p>
          <a:p>
            <a:r>
              <a:rPr lang="en-US" dirty="0"/>
              <a:t>Signal programs you felt you would have more difficulty getting into (19%)</a:t>
            </a:r>
          </a:p>
        </p:txBody>
      </p:sp>
      <p:sp>
        <p:nvSpPr>
          <p:cNvPr id="4" name="Slide Number Placeholder 3">
            <a:extLst>
              <a:ext uri="{FF2B5EF4-FFF2-40B4-BE49-F238E27FC236}">
                <a16:creationId xmlns:a16="http://schemas.microsoft.com/office/drawing/2014/main" id="{1C8E417B-C257-DFD8-E064-ADD4C9E0A2EB}"/>
              </a:ext>
            </a:extLst>
          </p:cNvPr>
          <p:cNvSpPr>
            <a:spLocks noGrp="1"/>
          </p:cNvSpPr>
          <p:nvPr>
            <p:ph type="sldNum" sz="quarter" idx="12"/>
          </p:nvPr>
        </p:nvSpPr>
        <p:spPr/>
        <p:txBody>
          <a:bodyPr/>
          <a:lstStyle/>
          <a:p>
            <a:fld id="{AC38F574-C4C0-48B1-B81D-85833E98F04F}" type="slidenum">
              <a:rPr lang="en-US" smtClean="0"/>
              <a:pPr/>
              <a:t>33</a:t>
            </a:fld>
            <a:endParaRPr lang="en-US" dirty="0"/>
          </a:p>
        </p:txBody>
      </p:sp>
    </p:spTree>
    <p:extLst>
      <p:ext uri="{BB962C8B-B14F-4D97-AF65-F5344CB8AC3E}">
        <p14:creationId xmlns:p14="http://schemas.microsoft.com/office/powerpoint/2010/main" val="3797983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9165A8-112A-901E-3BE6-DF9422520328}"/>
              </a:ext>
            </a:extLst>
          </p:cNvPr>
          <p:cNvSpPr>
            <a:spLocks noGrp="1"/>
          </p:cNvSpPr>
          <p:nvPr>
            <p:ph type="sldNum" sz="quarter" idx="12"/>
          </p:nvPr>
        </p:nvSpPr>
        <p:spPr/>
        <p:txBody>
          <a:bodyPr/>
          <a:lstStyle/>
          <a:p>
            <a:fld id="{AC38F574-C4C0-48B1-B81D-85833E98F04F}" type="slidenum">
              <a:rPr lang="en-US" smtClean="0"/>
              <a:pPr/>
              <a:t>34</a:t>
            </a:fld>
            <a:endParaRPr lang="en-US" dirty="0"/>
          </a:p>
        </p:txBody>
      </p:sp>
      <p:pic>
        <p:nvPicPr>
          <p:cNvPr id="6" name="Picture 5">
            <a:extLst>
              <a:ext uri="{FF2B5EF4-FFF2-40B4-BE49-F238E27FC236}">
                <a16:creationId xmlns:a16="http://schemas.microsoft.com/office/drawing/2014/main" id="{3D83A818-467C-3B0D-B745-E648EE1892F2}"/>
              </a:ext>
            </a:extLst>
          </p:cNvPr>
          <p:cNvPicPr>
            <a:picLocks noChangeAspect="1"/>
          </p:cNvPicPr>
          <p:nvPr/>
        </p:nvPicPr>
        <p:blipFill rotWithShape="1">
          <a:blip r:embed="rId3"/>
          <a:srcRect l="29789" t="31813" r="8643" b="22807"/>
          <a:stretch/>
        </p:blipFill>
        <p:spPr>
          <a:xfrm>
            <a:off x="1652338" y="595850"/>
            <a:ext cx="8293768" cy="4890551"/>
          </a:xfrm>
          <a:prstGeom prst="rect">
            <a:avLst/>
          </a:prstGeom>
        </p:spPr>
      </p:pic>
    </p:spTree>
    <p:extLst>
      <p:ext uri="{BB962C8B-B14F-4D97-AF65-F5344CB8AC3E}">
        <p14:creationId xmlns:p14="http://schemas.microsoft.com/office/powerpoint/2010/main" val="4252851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4774D8-D03A-F65E-77EF-512F815B96D4}"/>
              </a:ext>
            </a:extLst>
          </p:cNvPr>
          <p:cNvSpPr>
            <a:spLocks noGrp="1"/>
          </p:cNvSpPr>
          <p:nvPr>
            <p:ph type="sldNum" sz="quarter" idx="12"/>
          </p:nvPr>
        </p:nvSpPr>
        <p:spPr/>
        <p:txBody>
          <a:bodyPr/>
          <a:lstStyle/>
          <a:p>
            <a:fld id="{AC38F574-C4C0-48B1-B81D-85833E98F04F}" type="slidenum">
              <a:rPr lang="en-US" smtClean="0"/>
              <a:pPr/>
              <a:t>35</a:t>
            </a:fld>
            <a:endParaRPr lang="en-US" dirty="0"/>
          </a:p>
        </p:txBody>
      </p:sp>
      <p:pic>
        <p:nvPicPr>
          <p:cNvPr id="4" name="Picture 3">
            <a:extLst>
              <a:ext uri="{FF2B5EF4-FFF2-40B4-BE49-F238E27FC236}">
                <a16:creationId xmlns:a16="http://schemas.microsoft.com/office/drawing/2014/main" id="{D129640B-AB34-0CDE-F360-974A8A7ACE4E}"/>
              </a:ext>
            </a:extLst>
          </p:cNvPr>
          <p:cNvPicPr>
            <a:picLocks noChangeAspect="1"/>
          </p:cNvPicPr>
          <p:nvPr/>
        </p:nvPicPr>
        <p:blipFill rotWithShape="1">
          <a:blip r:embed="rId3"/>
          <a:srcRect l="29041" t="28538" r="8456" b="29825"/>
          <a:stretch/>
        </p:blipFill>
        <p:spPr>
          <a:xfrm>
            <a:off x="1652337" y="599514"/>
            <a:ext cx="9561095" cy="5095436"/>
          </a:xfrm>
          <a:prstGeom prst="rect">
            <a:avLst/>
          </a:prstGeom>
        </p:spPr>
      </p:pic>
      <p:sp>
        <p:nvSpPr>
          <p:cNvPr id="3" name="TextBox 2">
            <a:extLst>
              <a:ext uri="{FF2B5EF4-FFF2-40B4-BE49-F238E27FC236}">
                <a16:creationId xmlns:a16="http://schemas.microsoft.com/office/drawing/2014/main" id="{12336F70-9292-885B-11A4-7F86D47F2EC9}"/>
              </a:ext>
            </a:extLst>
          </p:cNvPr>
          <p:cNvSpPr txBox="1"/>
          <p:nvPr/>
        </p:nvSpPr>
        <p:spPr>
          <a:xfrm>
            <a:off x="7583557" y="1182757"/>
            <a:ext cx="2852063" cy="369332"/>
          </a:xfrm>
          <a:prstGeom prst="rect">
            <a:avLst/>
          </a:prstGeom>
          <a:noFill/>
        </p:spPr>
        <p:txBody>
          <a:bodyPr wrap="none" rtlCol="0">
            <a:spAutoFit/>
          </a:bodyPr>
          <a:lstStyle/>
          <a:p>
            <a:r>
              <a:rPr lang="en-US" dirty="0"/>
              <a:t>Internal Medicine 2022-23</a:t>
            </a:r>
          </a:p>
        </p:txBody>
      </p:sp>
    </p:spTree>
    <p:extLst>
      <p:ext uri="{BB962C8B-B14F-4D97-AF65-F5344CB8AC3E}">
        <p14:creationId xmlns:p14="http://schemas.microsoft.com/office/powerpoint/2010/main" val="425546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E11D5-95AD-04FF-F80E-7B827D759D75}"/>
              </a:ext>
            </a:extLst>
          </p:cNvPr>
          <p:cNvSpPr>
            <a:spLocks noGrp="1"/>
          </p:cNvSpPr>
          <p:nvPr>
            <p:ph type="sldNum" sz="quarter" idx="12"/>
          </p:nvPr>
        </p:nvSpPr>
        <p:spPr/>
        <p:txBody>
          <a:bodyPr/>
          <a:lstStyle/>
          <a:p>
            <a:fld id="{AC38F574-C4C0-48B1-B81D-85833E98F04F}" type="slidenum">
              <a:rPr lang="en-US" smtClean="0"/>
              <a:pPr/>
              <a:t>36</a:t>
            </a:fld>
            <a:endParaRPr lang="en-US" dirty="0"/>
          </a:p>
        </p:txBody>
      </p:sp>
      <p:pic>
        <p:nvPicPr>
          <p:cNvPr id="4" name="Picture 3">
            <a:extLst>
              <a:ext uri="{FF2B5EF4-FFF2-40B4-BE49-F238E27FC236}">
                <a16:creationId xmlns:a16="http://schemas.microsoft.com/office/drawing/2014/main" id="{323313C2-9C30-70D0-9D5B-62045A697268}"/>
              </a:ext>
            </a:extLst>
          </p:cNvPr>
          <p:cNvPicPr>
            <a:picLocks noChangeAspect="1"/>
          </p:cNvPicPr>
          <p:nvPr/>
        </p:nvPicPr>
        <p:blipFill rotWithShape="1">
          <a:blip r:embed="rId3"/>
          <a:srcRect l="29228" t="32515" r="8457" b="23976"/>
          <a:stretch/>
        </p:blipFill>
        <p:spPr>
          <a:xfrm>
            <a:off x="2165686" y="890265"/>
            <a:ext cx="8630652" cy="4820725"/>
          </a:xfrm>
          <a:prstGeom prst="rect">
            <a:avLst/>
          </a:prstGeom>
        </p:spPr>
      </p:pic>
    </p:spTree>
    <p:extLst>
      <p:ext uri="{BB962C8B-B14F-4D97-AF65-F5344CB8AC3E}">
        <p14:creationId xmlns:p14="http://schemas.microsoft.com/office/powerpoint/2010/main" val="212054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669970-D10B-CDC1-AC45-60DE9E4F1024}"/>
              </a:ext>
            </a:extLst>
          </p:cNvPr>
          <p:cNvSpPr>
            <a:spLocks noGrp="1"/>
          </p:cNvSpPr>
          <p:nvPr>
            <p:ph type="sldNum" sz="quarter" idx="12"/>
          </p:nvPr>
        </p:nvSpPr>
        <p:spPr/>
        <p:txBody>
          <a:bodyPr/>
          <a:lstStyle/>
          <a:p>
            <a:fld id="{AC38F574-C4C0-48B1-B81D-85833E98F04F}" type="slidenum">
              <a:rPr lang="en-US" smtClean="0"/>
              <a:pPr/>
              <a:t>37</a:t>
            </a:fld>
            <a:endParaRPr lang="en-US" dirty="0"/>
          </a:p>
        </p:txBody>
      </p:sp>
      <p:pic>
        <p:nvPicPr>
          <p:cNvPr id="4" name="Picture 3">
            <a:extLst>
              <a:ext uri="{FF2B5EF4-FFF2-40B4-BE49-F238E27FC236}">
                <a16:creationId xmlns:a16="http://schemas.microsoft.com/office/drawing/2014/main" id="{4380F66A-064E-3153-A82C-1ADFFB1D7479}"/>
              </a:ext>
            </a:extLst>
          </p:cNvPr>
          <p:cNvPicPr>
            <a:picLocks noChangeAspect="1"/>
          </p:cNvPicPr>
          <p:nvPr/>
        </p:nvPicPr>
        <p:blipFill rotWithShape="1">
          <a:blip r:embed="rId3"/>
          <a:srcRect l="29041" t="27135" r="10327" b="27953"/>
          <a:stretch/>
        </p:blipFill>
        <p:spPr>
          <a:xfrm>
            <a:off x="1833812" y="725905"/>
            <a:ext cx="9122946" cy="5406190"/>
          </a:xfrm>
          <a:prstGeom prst="rect">
            <a:avLst/>
          </a:prstGeom>
        </p:spPr>
      </p:pic>
      <p:sp>
        <p:nvSpPr>
          <p:cNvPr id="3" name="TextBox 2">
            <a:extLst>
              <a:ext uri="{FF2B5EF4-FFF2-40B4-BE49-F238E27FC236}">
                <a16:creationId xmlns:a16="http://schemas.microsoft.com/office/drawing/2014/main" id="{1C082359-F710-3005-D12E-11BFAEE15D63}"/>
              </a:ext>
            </a:extLst>
          </p:cNvPr>
          <p:cNvSpPr txBox="1"/>
          <p:nvPr/>
        </p:nvSpPr>
        <p:spPr>
          <a:xfrm>
            <a:off x="8368748" y="844826"/>
            <a:ext cx="2108269" cy="369332"/>
          </a:xfrm>
          <a:prstGeom prst="rect">
            <a:avLst/>
          </a:prstGeom>
          <a:noFill/>
        </p:spPr>
        <p:txBody>
          <a:bodyPr wrap="none" rtlCol="0">
            <a:spAutoFit/>
          </a:bodyPr>
          <a:lstStyle/>
          <a:p>
            <a:r>
              <a:rPr lang="en-US" dirty="0"/>
              <a:t>Pediatrics 2022-23</a:t>
            </a:r>
          </a:p>
        </p:txBody>
      </p:sp>
    </p:spTree>
    <p:extLst>
      <p:ext uri="{BB962C8B-B14F-4D97-AF65-F5344CB8AC3E}">
        <p14:creationId xmlns:p14="http://schemas.microsoft.com/office/powerpoint/2010/main" val="3329860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457492-ABA7-210B-04E2-5CABCFFCA333}"/>
              </a:ext>
            </a:extLst>
          </p:cNvPr>
          <p:cNvSpPr>
            <a:spLocks noGrp="1"/>
          </p:cNvSpPr>
          <p:nvPr>
            <p:ph type="title"/>
          </p:nvPr>
        </p:nvSpPr>
        <p:spPr/>
        <p:txBody>
          <a:bodyPr/>
          <a:lstStyle/>
          <a:p>
            <a:r>
              <a:rPr lang="en-US"/>
              <a:t>Key Takeaways</a:t>
            </a:r>
          </a:p>
        </p:txBody>
      </p:sp>
      <p:pic>
        <p:nvPicPr>
          <p:cNvPr id="4" name="Picture 3" descr="Graphical user interface, application&#10;&#10;Description automatically generated">
            <a:extLst>
              <a:ext uri="{FF2B5EF4-FFF2-40B4-BE49-F238E27FC236}">
                <a16:creationId xmlns:a16="http://schemas.microsoft.com/office/drawing/2014/main" id="{602D6BD2-64FC-629B-9FA8-8398D04FCBC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46772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7F7C-96AA-2C63-15E4-098A7E54B844}"/>
              </a:ext>
            </a:extLst>
          </p:cNvPr>
          <p:cNvSpPr>
            <a:spLocks noGrp="1"/>
          </p:cNvSpPr>
          <p:nvPr>
            <p:ph type="title"/>
          </p:nvPr>
        </p:nvSpPr>
        <p:spPr/>
        <p:txBody>
          <a:bodyPr/>
          <a:lstStyle/>
          <a:p>
            <a:r>
              <a:rPr lang="en-US" dirty="0"/>
              <a:t>AAMC ERAS materials</a:t>
            </a:r>
          </a:p>
        </p:txBody>
      </p:sp>
      <p:sp>
        <p:nvSpPr>
          <p:cNvPr id="3" name="Content Placeholder 2">
            <a:extLst>
              <a:ext uri="{FF2B5EF4-FFF2-40B4-BE49-F238E27FC236}">
                <a16:creationId xmlns:a16="http://schemas.microsoft.com/office/drawing/2014/main" id="{03DAE9C9-9150-1F31-FBEA-E964285E8C96}"/>
              </a:ext>
            </a:extLst>
          </p:cNvPr>
          <p:cNvSpPr>
            <a:spLocks noGrp="1"/>
          </p:cNvSpPr>
          <p:nvPr>
            <p:ph idx="1"/>
          </p:nvPr>
        </p:nvSpPr>
        <p:spPr>
          <a:xfrm>
            <a:off x="838200" y="1525000"/>
            <a:ext cx="10515600" cy="4351338"/>
          </a:xfrm>
        </p:spPr>
        <p:txBody>
          <a:bodyPr>
            <a:normAutofit/>
          </a:bodyPr>
          <a:lstStyle/>
          <a:p>
            <a:r>
              <a:rPr lang="en-US" dirty="0"/>
              <a:t>&gt;95% of students and advisors agreed the AAMC ERAS Application Materials are helpful</a:t>
            </a:r>
          </a:p>
        </p:txBody>
      </p:sp>
      <p:sp>
        <p:nvSpPr>
          <p:cNvPr id="4" name="Slide Number Placeholder 3">
            <a:extLst>
              <a:ext uri="{FF2B5EF4-FFF2-40B4-BE49-F238E27FC236}">
                <a16:creationId xmlns:a16="http://schemas.microsoft.com/office/drawing/2014/main" id="{35059F72-9FB6-CD5D-18FF-06800113F6D4}"/>
              </a:ext>
            </a:extLst>
          </p:cNvPr>
          <p:cNvSpPr>
            <a:spLocks noGrp="1"/>
          </p:cNvSpPr>
          <p:nvPr>
            <p:ph type="sldNum" sz="quarter" idx="12"/>
          </p:nvPr>
        </p:nvSpPr>
        <p:spPr/>
        <p:txBody>
          <a:bodyPr/>
          <a:lstStyle/>
          <a:p>
            <a:fld id="{AC38F574-C4C0-48B1-B81D-85833E98F04F}" type="slidenum">
              <a:rPr lang="en-US" smtClean="0"/>
              <a:pPr/>
              <a:t>39</a:t>
            </a:fld>
            <a:endParaRPr lang="en-US" dirty="0"/>
          </a:p>
        </p:txBody>
      </p:sp>
    </p:spTree>
    <p:extLst>
      <p:ext uri="{BB962C8B-B14F-4D97-AF65-F5344CB8AC3E}">
        <p14:creationId xmlns:p14="http://schemas.microsoft.com/office/powerpoint/2010/main" val="103715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5F39-97BF-ED55-97FF-0750BE0F06D6}"/>
              </a:ext>
            </a:extLst>
          </p:cNvPr>
          <p:cNvSpPr>
            <a:spLocks noGrp="1"/>
          </p:cNvSpPr>
          <p:nvPr>
            <p:ph type="title"/>
          </p:nvPr>
        </p:nvSpPr>
        <p:spPr>
          <a:xfrm>
            <a:off x="1409700" y="2422525"/>
            <a:ext cx="10515600" cy="1325563"/>
          </a:xfrm>
        </p:spPr>
        <p:txBody>
          <a:bodyPr/>
          <a:lstStyle/>
          <a:p>
            <a:r>
              <a:rPr lang="en-US" dirty="0"/>
              <a:t>Background:</a:t>
            </a:r>
            <a:br>
              <a:rPr lang="en-US" dirty="0"/>
            </a:br>
            <a:r>
              <a:rPr lang="en-US" dirty="0"/>
              <a:t>The Family Medicine Match</a:t>
            </a:r>
          </a:p>
        </p:txBody>
      </p:sp>
      <p:sp>
        <p:nvSpPr>
          <p:cNvPr id="4" name="Slide Number Placeholder 3">
            <a:extLst>
              <a:ext uri="{FF2B5EF4-FFF2-40B4-BE49-F238E27FC236}">
                <a16:creationId xmlns:a16="http://schemas.microsoft.com/office/drawing/2014/main" id="{1FD918AE-6445-E8F6-782B-83041C09B050}"/>
              </a:ext>
            </a:extLst>
          </p:cNvPr>
          <p:cNvSpPr>
            <a:spLocks noGrp="1"/>
          </p:cNvSpPr>
          <p:nvPr>
            <p:ph type="sldNum" sz="quarter" idx="12"/>
          </p:nvPr>
        </p:nvSpPr>
        <p:spPr/>
        <p:txBody>
          <a:bodyPr/>
          <a:lstStyle/>
          <a:p>
            <a:fld id="{AC38F574-C4C0-48B1-B81D-85833E98F04F}" type="slidenum">
              <a:rPr lang="en-US" smtClean="0"/>
              <a:pPr/>
              <a:t>4</a:t>
            </a:fld>
            <a:endParaRPr lang="en-US" dirty="0"/>
          </a:p>
        </p:txBody>
      </p:sp>
    </p:spTree>
    <p:extLst>
      <p:ext uri="{BB962C8B-B14F-4D97-AF65-F5344CB8AC3E}">
        <p14:creationId xmlns:p14="http://schemas.microsoft.com/office/powerpoint/2010/main" val="1007545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D5DA-25D0-7012-92A4-21B7B7493F92}"/>
              </a:ext>
            </a:extLst>
          </p:cNvPr>
          <p:cNvSpPr>
            <a:spLocks noGrp="1"/>
          </p:cNvSpPr>
          <p:nvPr>
            <p:ph type="title"/>
          </p:nvPr>
        </p:nvSpPr>
        <p:spPr/>
        <p:txBody>
          <a:bodyPr/>
          <a:lstStyle/>
          <a:p>
            <a:r>
              <a:rPr lang="en-US" dirty="0"/>
              <a:t>For more information:</a:t>
            </a:r>
          </a:p>
        </p:txBody>
      </p:sp>
      <p:pic>
        <p:nvPicPr>
          <p:cNvPr id="5" name="Content Placeholder 4" descr="Qr code&#10;&#10;Description automatically generated">
            <a:extLst>
              <a:ext uri="{FF2B5EF4-FFF2-40B4-BE49-F238E27FC236}">
                <a16:creationId xmlns:a16="http://schemas.microsoft.com/office/drawing/2014/main" id="{EB142BEC-30D8-07F6-14CC-317757857836}"/>
              </a:ext>
            </a:extLst>
          </p:cNvPr>
          <p:cNvPicPr>
            <a:picLocks noGrp="1" noChangeAspect="1"/>
          </p:cNvPicPr>
          <p:nvPr>
            <p:ph idx="4294967295"/>
          </p:nvPr>
        </p:nvPicPr>
        <p:blipFill>
          <a:blip r:embed="rId3"/>
          <a:stretch>
            <a:fillRect/>
          </a:stretch>
        </p:blipFill>
        <p:spPr>
          <a:xfrm>
            <a:off x="599210" y="2214879"/>
            <a:ext cx="3081338" cy="3759200"/>
          </a:xfrm>
        </p:spPr>
      </p:pic>
      <p:sp>
        <p:nvSpPr>
          <p:cNvPr id="3" name="TextBox 2">
            <a:extLst>
              <a:ext uri="{FF2B5EF4-FFF2-40B4-BE49-F238E27FC236}">
                <a16:creationId xmlns:a16="http://schemas.microsoft.com/office/drawing/2014/main" id="{32190174-C3A0-BFC2-7248-80013AC89036}"/>
              </a:ext>
            </a:extLst>
          </p:cNvPr>
          <p:cNvSpPr txBox="1"/>
          <p:nvPr/>
        </p:nvSpPr>
        <p:spPr>
          <a:xfrm>
            <a:off x="599210" y="1479328"/>
            <a:ext cx="33406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DBBC6"/>
                </a:solidFill>
                <a:effectLst/>
                <a:uLnTx/>
                <a:uFillTx/>
                <a:latin typeface="Calibri" panose="020F0502020204030204"/>
                <a:ea typeface="+mn-ea"/>
                <a:cs typeface="+mn-cs"/>
              </a:rPr>
              <a:t>Supplemental ERAS Application Data and Reports:</a:t>
            </a:r>
          </a:p>
        </p:txBody>
      </p:sp>
      <p:sp>
        <p:nvSpPr>
          <p:cNvPr id="4" name="TextBox 3">
            <a:extLst>
              <a:ext uri="{FF2B5EF4-FFF2-40B4-BE49-F238E27FC236}">
                <a16:creationId xmlns:a16="http://schemas.microsoft.com/office/drawing/2014/main" id="{8AF033D1-9858-F13E-DDB3-99CF045AEA57}"/>
              </a:ext>
            </a:extLst>
          </p:cNvPr>
          <p:cNvSpPr txBox="1"/>
          <p:nvPr/>
        </p:nvSpPr>
        <p:spPr>
          <a:xfrm>
            <a:off x="4178807" y="1460206"/>
            <a:ext cx="29236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DBBC6"/>
                </a:solidFill>
                <a:effectLst/>
                <a:uLnTx/>
                <a:uFillTx/>
                <a:latin typeface="Calibri" panose="020F0502020204030204"/>
                <a:ea typeface="+mn-ea"/>
                <a:cs typeface="+mn-cs"/>
              </a:rPr>
              <a:t>What’s New in the 2024 MyERAS Application</a:t>
            </a:r>
          </a:p>
        </p:txBody>
      </p:sp>
      <p:sp>
        <p:nvSpPr>
          <p:cNvPr id="6" name="TextBox 5">
            <a:extLst>
              <a:ext uri="{FF2B5EF4-FFF2-40B4-BE49-F238E27FC236}">
                <a16:creationId xmlns:a16="http://schemas.microsoft.com/office/drawing/2014/main" id="{A412389D-B093-D078-0380-219A0A443B56}"/>
              </a:ext>
            </a:extLst>
          </p:cNvPr>
          <p:cNvSpPr txBox="1"/>
          <p:nvPr/>
        </p:nvSpPr>
        <p:spPr>
          <a:xfrm>
            <a:off x="7530084" y="1460158"/>
            <a:ext cx="33406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DBBC6"/>
                </a:solidFill>
                <a:effectLst/>
                <a:uLnTx/>
                <a:uFillTx/>
                <a:latin typeface="Calibri" panose="020F0502020204030204"/>
                <a:ea typeface="+mn-ea"/>
                <a:cs typeface="+mn-cs"/>
              </a:rPr>
              <a:t>The MyERAS Application and Program Signaling for ERAS 2024</a:t>
            </a:r>
          </a:p>
        </p:txBody>
      </p:sp>
      <p:pic>
        <p:nvPicPr>
          <p:cNvPr id="8" name="Picture 7" descr="A picture containing text, outdoor&#10;&#10;Description automatically generated">
            <a:extLst>
              <a:ext uri="{FF2B5EF4-FFF2-40B4-BE49-F238E27FC236}">
                <a16:creationId xmlns:a16="http://schemas.microsoft.com/office/drawing/2014/main" id="{CC72CB88-5EBA-5FDF-5ED5-8E06C6282192}"/>
              </a:ext>
            </a:extLst>
          </p:cNvPr>
          <p:cNvPicPr>
            <a:picLocks noChangeAspect="1"/>
          </p:cNvPicPr>
          <p:nvPr/>
        </p:nvPicPr>
        <p:blipFill>
          <a:blip r:embed="rId4"/>
          <a:stretch>
            <a:fillRect/>
          </a:stretch>
        </p:blipFill>
        <p:spPr>
          <a:xfrm>
            <a:off x="4216907" y="2215050"/>
            <a:ext cx="3081261" cy="3759029"/>
          </a:xfrm>
          <a:prstGeom prst="rect">
            <a:avLst/>
          </a:prstGeom>
        </p:spPr>
      </p:pic>
      <p:pic>
        <p:nvPicPr>
          <p:cNvPr id="10" name="Picture 9" descr="Qr code&#10;&#10;Description automatically generated">
            <a:extLst>
              <a:ext uri="{FF2B5EF4-FFF2-40B4-BE49-F238E27FC236}">
                <a16:creationId xmlns:a16="http://schemas.microsoft.com/office/drawing/2014/main" id="{9C2F11D3-21BE-68B6-3402-DA263A9AE737}"/>
              </a:ext>
            </a:extLst>
          </p:cNvPr>
          <p:cNvPicPr>
            <a:picLocks noChangeAspect="1"/>
          </p:cNvPicPr>
          <p:nvPr/>
        </p:nvPicPr>
        <p:blipFill>
          <a:blip r:embed="rId5"/>
          <a:stretch>
            <a:fillRect/>
          </a:stretch>
        </p:blipFill>
        <p:spPr>
          <a:xfrm>
            <a:off x="7628731" y="2215052"/>
            <a:ext cx="3081261" cy="3759028"/>
          </a:xfrm>
          <a:prstGeom prst="rect">
            <a:avLst/>
          </a:prstGeom>
        </p:spPr>
      </p:pic>
    </p:spTree>
    <p:extLst>
      <p:ext uri="{BB962C8B-B14F-4D97-AF65-F5344CB8AC3E}">
        <p14:creationId xmlns:p14="http://schemas.microsoft.com/office/powerpoint/2010/main" val="608503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F7BF-92BC-18BB-DC6E-CCD1663ED751}"/>
              </a:ext>
            </a:extLst>
          </p:cNvPr>
          <p:cNvSpPr>
            <a:spLocks noGrp="1"/>
          </p:cNvSpPr>
          <p:nvPr>
            <p:ph type="title"/>
          </p:nvPr>
        </p:nvSpPr>
        <p:spPr/>
        <p:txBody>
          <a:bodyPr/>
          <a:lstStyle/>
          <a:p>
            <a:r>
              <a:rPr lang="en-US" dirty="0"/>
              <a:t>Family Medicine Specific Takeaways</a:t>
            </a:r>
          </a:p>
        </p:txBody>
      </p:sp>
      <p:sp>
        <p:nvSpPr>
          <p:cNvPr id="3" name="Content Placeholder 2">
            <a:extLst>
              <a:ext uri="{FF2B5EF4-FFF2-40B4-BE49-F238E27FC236}">
                <a16:creationId xmlns:a16="http://schemas.microsoft.com/office/drawing/2014/main" id="{A42F421A-A8AB-D667-6525-C9DAC12616A0}"/>
              </a:ext>
            </a:extLst>
          </p:cNvPr>
          <p:cNvSpPr>
            <a:spLocks noGrp="1"/>
          </p:cNvSpPr>
          <p:nvPr>
            <p:ph idx="1"/>
          </p:nvPr>
        </p:nvSpPr>
        <p:spPr/>
        <p:txBody>
          <a:bodyPr>
            <a:normAutofit fontScale="92500" lnSpcReduction="10000"/>
          </a:bodyPr>
          <a:lstStyle/>
          <a:p>
            <a:r>
              <a:rPr lang="en-US" dirty="0"/>
              <a:t>5 program signals</a:t>
            </a:r>
          </a:p>
          <a:p>
            <a:pPr lvl="1"/>
            <a:r>
              <a:rPr lang="en-US" dirty="0"/>
              <a:t>To be used at time of application, not rank list</a:t>
            </a:r>
          </a:p>
          <a:p>
            <a:r>
              <a:rPr lang="en-US" dirty="0"/>
              <a:t>Support AAMC statement: signal top choices, regardless of “home” program or away rotations</a:t>
            </a:r>
          </a:p>
          <a:p>
            <a:r>
              <a:rPr lang="en-US" dirty="0"/>
              <a:t>Programs should provide info about:</a:t>
            </a:r>
          </a:p>
          <a:p>
            <a:pPr lvl="1"/>
            <a:r>
              <a:rPr lang="en-US" dirty="0"/>
              <a:t>If/how they will use signals</a:t>
            </a:r>
          </a:p>
          <a:p>
            <a:pPr lvl="1"/>
            <a:r>
              <a:rPr lang="en-US" dirty="0"/>
              <a:t>The holistic review criteria used to select applicants for interview</a:t>
            </a:r>
          </a:p>
          <a:p>
            <a:pPr lvl="1"/>
            <a:r>
              <a:rPr lang="en-US" dirty="0"/>
              <a:t>Interview methods (virtual, in-person)</a:t>
            </a:r>
          </a:p>
          <a:p>
            <a:r>
              <a:rPr lang="en-US" dirty="0"/>
              <a:t>Supported by AAFP, CAFM organizations (STFM, AFMRD, ADFM, NAPCRG) </a:t>
            </a:r>
            <a:r>
              <a:rPr lang="en-US" dirty="0">
                <a:hlinkClick r:id="rId3"/>
              </a:rPr>
              <a:t>https://www.afmrd.org/p/cm/ld/fid=1</a:t>
            </a:r>
            <a:r>
              <a:rPr lang="en-US" dirty="0"/>
              <a:t> </a:t>
            </a:r>
          </a:p>
          <a:p>
            <a:r>
              <a:rPr lang="en-US" dirty="0"/>
              <a:t>AAFP Commission on Education will take on the analysis of FM data</a:t>
            </a:r>
          </a:p>
        </p:txBody>
      </p:sp>
      <p:sp>
        <p:nvSpPr>
          <p:cNvPr id="4" name="Slide Number Placeholder 3">
            <a:extLst>
              <a:ext uri="{FF2B5EF4-FFF2-40B4-BE49-F238E27FC236}">
                <a16:creationId xmlns:a16="http://schemas.microsoft.com/office/drawing/2014/main" id="{CBC16E74-3980-B4ED-72BC-7EC445151465}"/>
              </a:ext>
            </a:extLst>
          </p:cNvPr>
          <p:cNvSpPr>
            <a:spLocks noGrp="1"/>
          </p:cNvSpPr>
          <p:nvPr>
            <p:ph type="sldNum" sz="quarter" idx="12"/>
          </p:nvPr>
        </p:nvSpPr>
        <p:spPr/>
        <p:txBody>
          <a:bodyPr/>
          <a:lstStyle/>
          <a:p>
            <a:fld id="{AC38F574-C4C0-48B1-B81D-85833E98F04F}" type="slidenum">
              <a:rPr lang="en-US" smtClean="0"/>
              <a:pPr/>
              <a:t>41</a:t>
            </a:fld>
            <a:endParaRPr lang="en-US" dirty="0"/>
          </a:p>
        </p:txBody>
      </p:sp>
    </p:spTree>
    <p:extLst>
      <p:ext uri="{BB962C8B-B14F-4D97-AF65-F5344CB8AC3E}">
        <p14:creationId xmlns:p14="http://schemas.microsoft.com/office/powerpoint/2010/main" val="395136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6254-3733-92CC-5416-CFF2D50DD08F}"/>
              </a:ext>
            </a:extLst>
          </p:cNvPr>
          <p:cNvSpPr>
            <a:spLocks noGrp="1"/>
          </p:cNvSpPr>
          <p:nvPr>
            <p:ph type="title"/>
          </p:nvPr>
        </p:nvSpPr>
        <p:spPr/>
        <p:txBody>
          <a:bodyPr>
            <a:normAutofit/>
          </a:bodyPr>
          <a:lstStyle/>
          <a:p>
            <a:pPr algn="ctr"/>
            <a:r>
              <a:rPr lang="en-US" dirty="0"/>
              <a:t>AAFP Resources for ERAS Updates</a:t>
            </a:r>
          </a:p>
        </p:txBody>
      </p:sp>
      <p:pic>
        <p:nvPicPr>
          <p:cNvPr id="4" name="Picture 3">
            <a:extLst>
              <a:ext uri="{FF2B5EF4-FFF2-40B4-BE49-F238E27FC236}">
                <a16:creationId xmlns:a16="http://schemas.microsoft.com/office/drawing/2014/main" id="{45D43891-FB70-4F69-5611-EA3F638DD55E}"/>
              </a:ext>
            </a:extLst>
          </p:cNvPr>
          <p:cNvPicPr>
            <a:picLocks noChangeAspect="1"/>
          </p:cNvPicPr>
          <p:nvPr/>
        </p:nvPicPr>
        <p:blipFill>
          <a:blip r:embed="rId3"/>
          <a:stretch>
            <a:fillRect/>
          </a:stretch>
        </p:blipFill>
        <p:spPr>
          <a:xfrm>
            <a:off x="3589078" y="1268192"/>
            <a:ext cx="5013843" cy="5013843"/>
          </a:xfrm>
          <a:prstGeom prst="rect">
            <a:avLst/>
          </a:prstGeom>
        </p:spPr>
      </p:pic>
    </p:spTree>
    <p:extLst>
      <p:ext uri="{BB962C8B-B14F-4D97-AF65-F5344CB8AC3E}">
        <p14:creationId xmlns:p14="http://schemas.microsoft.com/office/powerpoint/2010/main" val="3927998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4319-D11A-4F13-AFA1-19A175ED7EDF}"/>
              </a:ext>
            </a:extLst>
          </p:cNvPr>
          <p:cNvSpPr>
            <a:spLocks noGrp="1"/>
          </p:cNvSpPr>
          <p:nvPr>
            <p:ph type="title"/>
          </p:nvPr>
        </p:nvSpPr>
        <p:spPr>
          <a:xfrm>
            <a:off x="838200" y="365125"/>
            <a:ext cx="10515600" cy="5676901"/>
          </a:xfrm>
        </p:spPr>
        <p:txBody>
          <a:bodyPr>
            <a:normAutofit/>
          </a:bodyPr>
          <a:lstStyle/>
          <a:p>
            <a:pPr algn="ctr"/>
            <a:r>
              <a:rPr lang="en-US" sz="15000" dirty="0"/>
              <a:t>Q&amp;A</a:t>
            </a:r>
          </a:p>
        </p:txBody>
      </p:sp>
      <p:sp>
        <p:nvSpPr>
          <p:cNvPr id="5" name="Content Placeholder 2">
            <a:extLst>
              <a:ext uri="{FF2B5EF4-FFF2-40B4-BE49-F238E27FC236}">
                <a16:creationId xmlns:a16="http://schemas.microsoft.com/office/drawing/2014/main" id="{6089E2B6-87FC-4CD2-A243-C831D0DCCD2B}"/>
              </a:ext>
            </a:extLst>
          </p:cNvPr>
          <p:cNvSpPr txBox="1">
            <a:spLocks/>
          </p:cNvSpPr>
          <p:nvPr/>
        </p:nvSpPr>
        <p:spPr>
          <a:xfrm>
            <a:off x="1441314"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a:latin typeface="Arial Nova" panose="020B0504020202020204" pitchFamily="34" charset="0"/>
                <a:cs typeface="Arial" panose="020B0604020202020204" pitchFamily="34" charset="0"/>
              </a:rPr>
              <a:t>        </a:t>
            </a:r>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3547068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D918AE-6445-E8F6-782B-83041C09B050}"/>
              </a:ext>
            </a:extLst>
          </p:cNvPr>
          <p:cNvSpPr>
            <a:spLocks noGrp="1"/>
          </p:cNvSpPr>
          <p:nvPr>
            <p:ph type="sldNum" sz="quarter" idx="12"/>
          </p:nvPr>
        </p:nvSpPr>
        <p:spPr/>
        <p:txBody>
          <a:bodyPr/>
          <a:lstStyle/>
          <a:p>
            <a:fld id="{AC38F574-C4C0-48B1-B81D-85833E98F04F}" type="slidenum">
              <a:rPr lang="en-US" smtClean="0"/>
              <a:pPr/>
              <a:t>5</a:t>
            </a:fld>
            <a:endParaRPr lang="en-US" dirty="0"/>
          </a:p>
        </p:txBody>
      </p:sp>
      <p:pic>
        <p:nvPicPr>
          <p:cNvPr id="1026" name="Picture 2">
            <a:extLst>
              <a:ext uri="{FF2B5EF4-FFF2-40B4-BE49-F238E27FC236}">
                <a16:creationId xmlns:a16="http://schemas.microsoft.com/office/drawing/2014/main" id="{6CAB6461-4AB4-88A5-6756-410B5641C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027" y="252113"/>
            <a:ext cx="7765946" cy="6104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826829A-8D17-1059-762A-56F005D8F057}"/>
              </a:ext>
            </a:extLst>
          </p:cNvPr>
          <p:cNvSpPr txBox="1"/>
          <p:nvPr/>
        </p:nvSpPr>
        <p:spPr>
          <a:xfrm>
            <a:off x="10356574" y="4462670"/>
            <a:ext cx="1550504" cy="923330"/>
          </a:xfrm>
          <a:prstGeom prst="rect">
            <a:avLst/>
          </a:prstGeom>
          <a:noFill/>
        </p:spPr>
        <p:txBody>
          <a:bodyPr wrap="square" rtlCol="0">
            <a:spAutoFit/>
          </a:bodyPr>
          <a:lstStyle/>
          <a:p>
            <a:r>
              <a:rPr lang="en-US" dirty="0"/>
              <a:t>Does not include SOAP</a:t>
            </a:r>
          </a:p>
        </p:txBody>
      </p:sp>
    </p:spTree>
    <p:extLst>
      <p:ext uri="{BB962C8B-B14F-4D97-AF65-F5344CB8AC3E}">
        <p14:creationId xmlns:p14="http://schemas.microsoft.com/office/powerpoint/2010/main" val="49931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5F39-97BF-ED55-97FF-0750BE0F06D6}"/>
              </a:ext>
            </a:extLst>
          </p:cNvPr>
          <p:cNvSpPr>
            <a:spLocks noGrp="1"/>
          </p:cNvSpPr>
          <p:nvPr>
            <p:ph type="title"/>
          </p:nvPr>
        </p:nvSpPr>
        <p:spPr/>
        <p:txBody>
          <a:bodyPr/>
          <a:lstStyle/>
          <a:p>
            <a:r>
              <a:rPr lang="en-US" dirty="0"/>
              <a:t>Background: </a:t>
            </a:r>
            <a:br>
              <a:rPr lang="en-US" dirty="0"/>
            </a:br>
            <a:r>
              <a:rPr lang="en-US" dirty="0"/>
              <a:t>The Family Medicine Match</a:t>
            </a:r>
          </a:p>
        </p:txBody>
      </p:sp>
      <p:sp>
        <p:nvSpPr>
          <p:cNvPr id="3" name="Content Placeholder 2">
            <a:extLst>
              <a:ext uri="{FF2B5EF4-FFF2-40B4-BE49-F238E27FC236}">
                <a16:creationId xmlns:a16="http://schemas.microsoft.com/office/drawing/2014/main" id="{65E420BE-1715-9BA1-A593-CDD22A6F625D}"/>
              </a:ext>
            </a:extLst>
          </p:cNvPr>
          <p:cNvSpPr>
            <a:spLocks noGrp="1"/>
          </p:cNvSpPr>
          <p:nvPr>
            <p:ph idx="1"/>
          </p:nvPr>
        </p:nvSpPr>
        <p:spPr/>
        <p:txBody>
          <a:bodyPr/>
          <a:lstStyle/>
          <a:p>
            <a:r>
              <a:rPr lang="en-US" dirty="0"/>
              <a:t>In </a:t>
            </a:r>
            <a:r>
              <a:rPr lang="en-US" u="sng" dirty="0"/>
              <a:t>2023</a:t>
            </a:r>
            <a:r>
              <a:rPr lang="en-US" dirty="0"/>
              <a:t> how many applications did applicants submit, on average, to family medicine residencies (includes SOAP)</a:t>
            </a:r>
          </a:p>
          <a:p>
            <a:pPr lvl="1"/>
            <a:r>
              <a:rPr lang="en-US" sz="2000" dirty="0"/>
              <a:t>US DO – 49</a:t>
            </a:r>
          </a:p>
          <a:p>
            <a:pPr lvl="1"/>
            <a:r>
              <a:rPr lang="en-US" sz="2000" dirty="0"/>
              <a:t>IMG – 58</a:t>
            </a:r>
          </a:p>
          <a:p>
            <a:pPr lvl="1"/>
            <a:r>
              <a:rPr lang="en-US" sz="2000" dirty="0"/>
              <a:t>US MD – 32</a:t>
            </a:r>
          </a:p>
          <a:p>
            <a:r>
              <a:rPr lang="en-US" dirty="0"/>
              <a:t>In </a:t>
            </a:r>
            <a:r>
              <a:rPr lang="en-US" u="sng" dirty="0"/>
              <a:t>2023</a:t>
            </a:r>
            <a:r>
              <a:rPr lang="en-US" dirty="0"/>
              <a:t> how many applications did family medicine programs receive, on average (includes SOAP)</a:t>
            </a:r>
          </a:p>
          <a:p>
            <a:pPr lvl="1"/>
            <a:r>
              <a:rPr lang="en-US" dirty="0"/>
              <a:t>Total - 918</a:t>
            </a:r>
          </a:p>
          <a:p>
            <a:pPr lvl="2"/>
            <a:r>
              <a:rPr lang="en-US" dirty="0"/>
              <a:t>US DO – 179</a:t>
            </a:r>
          </a:p>
          <a:p>
            <a:pPr lvl="2"/>
            <a:r>
              <a:rPr lang="en-US" dirty="0"/>
              <a:t>IMG – 629</a:t>
            </a:r>
          </a:p>
          <a:p>
            <a:pPr lvl="2"/>
            <a:r>
              <a:rPr lang="en-US" dirty="0"/>
              <a:t>US MD - 111</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1FD918AE-6445-E8F6-782B-83041C09B050}"/>
              </a:ext>
            </a:extLst>
          </p:cNvPr>
          <p:cNvSpPr>
            <a:spLocks noGrp="1"/>
          </p:cNvSpPr>
          <p:nvPr>
            <p:ph type="sldNum" sz="quarter" idx="12"/>
          </p:nvPr>
        </p:nvSpPr>
        <p:spPr/>
        <p:txBody>
          <a:bodyPr/>
          <a:lstStyle/>
          <a:p>
            <a:fld id="{AC38F574-C4C0-48B1-B81D-85833E98F04F}" type="slidenum">
              <a:rPr lang="en-US" smtClean="0"/>
              <a:pPr/>
              <a:t>6</a:t>
            </a:fld>
            <a:endParaRPr lang="en-US" dirty="0"/>
          </a:p>
        </p:txBody>
      </p:sp>
    </p:spTree>
    <p:extLst>
      <p:ext uri="{BB962C8B-B14F-4D97-AF65-F5344CB8AC3E}">
        <p14:creationId xmlns:p14="http://schemas.microsoft.com/office/powerpoint/2010/main" val="528240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3A8A36-8CCF-FCF0-EF14-760690D70C9B}"/>
              </a:ext>
            </a:extLst>
          </p:cNvPr>
          <p:cNvSpPr>
            <a:spLocks noGrp="1"/>
          </p:cNvSpPr>
          <p:nvPr>
            <p:ph type="title"/>
          </p:nvPr>
        </p:nvSpPr>
        <p:spPr/>
        <p:txBody>
          <a:bodyPr>
            <a:normAutofit/>
          </a:bodyPr>
          <a:lstStyle/>
          <a:p>
            <a:r>
              <a:rPr lang="en-US" dirty="0"/>
              <a:t>Background: </a:t>
            </a:r>
            <a:br>
              <a:rPr lang="en-US" dirty="0"/>
            </a:br>
            <a:r>
              <a:rPr lang="en-US" dirty="0"/>
              <a:t>The Family Medicine Match</a:t>
            </a:r>
          </a:p>
        </p:txBody>
      </p:sp>
      <p:sp>
        <p:nvSpPr>
          <p:cNvPr id="4" name="Content Placeholder 3">
            <a:extLst>
              <a:ext uri="{FF2B5EF4-FFF2-40B4-BE49-F238E27FC236}">
                <a16:creationId xmlns:a16="http://schemas.microsoft.com/office/drawing/2014/main" id="{52EA4B1F-B4F8-8E0D-EC1D-24A4024C092C}"/>
              </a:ext>
            </a:extLst>
          </p:cNvPr>
          <p:cNvSpPr>
            <a:spLocks noGrp="1"/>
          </p:cNvSpPr>
          <p:nvPr>
            <p:ph idx="1"/>
          </p:nvPr>
        </p:nvSpPr>
        <p:spPr/>
        <p:txBody>
          <a:bodyPr/>
          <a:lstStyle/>
          <a:p>
            <a:r>
              <a:rPr lang="en-US" dirty="0"/>
              <a:t>12,934 applicants in 2022-23</a:t>
            </a:r>
          </a:p>
          <a:p>
            <a:r>
              <a:rPr lang="en-US" dirty="0"/>
              <a:t>773 programs in 2022-23</a:t>
            </a:r>
          </a:p>
          <a:p>
            <a:r>
              <a:rPr lang="en-US" dirty="0"/>
              <a:t>SOAP 2023</a:t>
            </a:r>
          </a:p>
          <a:p>
            <a:pPr lvl="1"/>
            <a:r>
              <a:rPr lang="en-US" dirty="0"/>
              <a:t>217 programs unfilled in main match (28%)</a:t>
            </a:r>
          </a:p>
          <a:p>
            <a:pPr lvl="1"/>
            <a:endParaRPr lang="en-US" dirty="0"/>
          </a:p>
        </p:txBody>
      </p:sp>
      <p:sp>
        <p:nvSpPr>
          <p:cNvPr id="2" name="Slide Number Placeholder 1">
            <a:extLst>
              <a:ext uri="{FF2B5EF4-FFF2-40B4-BE49-F238E27FC236}">
                <a16:creationId xmlns:a16="http://schemas.microsoft.com/office/drawing/2014/main" id="{7BFD1D17-878A-7344-74EB-E7B424E8BB37}"/>
              </a:ext>
            </a:extLst>
          </p:cNvPr>
          <p:cNvSpPr>
            <a:spLocks noGrp="1"/>
          </p:cNvSpPr>
          <p:nvPr>
            <p:ph type="sldNum" sz="quarter" idx="12"/>
          </p:nvPr>
        </p:nvSpPr>
        <p:spPr/>
        <p:txBody>
          <a:bodyPr/>
          <a:lstStyle/>
          <a:p>
            <a:fld id="{AC38F574-C4C0-48B1-B81D-85833E98F04F}" type="slidenum">
              <a:rPr lang="en-US" smtClean="0"/>
              <a:pPr/>
              <a:t>7</a:t>
            </a:fld>
            <a:endParaRPr lang="en-US" dirty="0"/>
          </a:p>
        </p:txBody>
      </p:sp>
    </p:spTree>
    <p:extLst>
      <p:ext uri="{BB962C8B-B14F-4D97-AF65-F5344CB8AC3E}">
        <p14:creationId xmlns:p14="http://schemas.microsoft.com/office/powerpoint/2010/main" val="2934911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5463-7677-E140-E1DE-E38465FE0A8E}"/>
              </a:ext>
            </a:extLst>
          </p:cNvPr>
          <p:cNvSpPr>
            <a:spLocks noGrp="1"/>
          </p:cNvSpPr>
          <p:nvPr>
            <p:ph type="title"/>
          </p:nvPr>
        </p:nvSpPr>
        <p:spPr/>
        <p:txBody>
          <a:bodyPr>
            <a:normAutofit/>
          </a:bodyPr>
          <a:lstStyle/>
          <a:p>
            <a:pPr algn="ctr"/>
            <a:r>
              <a:rPr lang="en-US" dirty="0"/>
              <a:t>How do students decide where to apply? </a:t>
            </a:r>
            <a:r>
              <a:rPr lang="en-US" sz="4000" dirty="0"/>
              <a:t>(from applicant ERAS survey 2023)</a:t>
            </a:r>
            <a:endParaRPr lang="en-US" dirty="0"/>
          </a:p>
        </p:txBody>
      </p:sp>
      <p:sp>
        <p:nvSpPr>
          <p:cNvPr id="3" name="Content Placeholder 2">
            <a:extLst>
              <a:ext uri="{FF2B5EF4-FFF2-40B4-BE49-F238E27FC236}">
                <a16:creationId xmlns:a16="http://schemas.microsoft.com/office/drawing/2014/main" id="{9B02F35E-B774-73E4-F4A3-04DDE15A866B}"/>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t>Geographic location of program </a:t>
            </a:r>
          </a:p>
          <a:p>
            <a:pPr marL="514350" indent="-514350">
              <a:buFont typeface="+mj-lt"/>
              <a:buAutoNum type="arabicPeriod"/>
            </a:pPr>
            <a:r>
              <a:rPr lang="en-US" dirty="0"/>
              <a:t>Close to family/friends </a:t>
            </a:r>
          </a:p>
          <a:p>
            <a:pPr marL="514350" indent="-514350">
              <a:buFont typeface="+mj-lt"/>
              <a:buAutoNum type="arabicPeriod"/>
            </a:pPr>
            <a:r>
              <a:rPr lang="en-US" dirty="0"/>
              <a:t>Alignment of program strengths with career interests</a:t>
            </a:r>
          </a:p>
          <a:p>
            <a:pPr marL="514350" indent="-514350">
              <a:buFont typeface="+mj-lt"/>
              <a:buAutoNum type="arabicPeriod"/>
            </a:pPr>
            <a:r>
              <a:rPr lang="en-US" dirty="0"/>
              <a:t>Perceived good fit</a:t>
            </a:r>
          </a:p>
          <a:p>
            <a:pPr marL="514350" indent="-514350">
              <a:buFont typeface="+mj-lt"/>
              <a:buAutoNum type="arabicPeriod"/>
            </a:pPr>
            <a:r>
              <a:rPr lang="en-US" dirty="0"/>
              <a:t>Perceived chance of interview offer</a:t>
            </a:r>
          </a:p>
          <a:p>
            <a:pPr marL="514350" indent="-514350">
              <a:buFont typeface="+mj-lt"/>
              <a:buAutoNum type="arabicPeriod"/>
            </a:pPr>
            <a:r>
              <a:rPr lang="en-US" dirty="0"/>
              <a:t>Strength of program’s clinical training</a:t>
            </a:r>
          </a:p>
          <a:p>
            <a:pPr marL="514350" indent="-514350">
              <a:buFont typeface="+mj-lt"/>
              <a:buAutoNum type="arabicPeriod"/>
            </a:pPr>
            <a:r>
              <a:rPr lang="en-US" dirty="0"/>
              <a:t>Future fellowship training opportunities</a:t>
            </a:r>
          </a:p>
          <a:p>
            <a:pPr marL="514350" indent="-514350">
              <a:buFont typeface="+mj-lt"/>
              <a:buAutoNum type="arabicPeriod"/>
            </a:pPr>
            <a:r>
              <a:rPr lang="en-US" dirty="0"/>
              <a:t>Program culture/resident camaraderie</a:t>
            </a:r>
          </a:p>
          <a:p>
            <a:pPr marL="514350" indent="-514350">
              <a:buFont typeface="+mj-lt"/>
              <a:buAutoNum type="arabicPeriod"/>
            </a:pPr>
            <a:r>
              <a:rPr lang="en-US" dirty="0"/>
              <a:t>Diversity of faculty and/or residents</a:t>
            </a:r>
          </a:p>
          <a:p>
            <a:pPr marL="514350" indent="-514350">
              <a:buFont typeface="+mj-lt"/>
              <a:buAutoNum type="arabicPeriod"/>
            </a:pPr>
            <a:r>
              <a:rPr lang="en-US" dirty="0"/>
              <a:t>Diversity of patient population</a:t>
            </a:r>
          </a:p>
        </p:txBody>
      </p:sp>
      <p:sp>
        <p:nvSpPr>
          <p:cNvPr id="4" name="Slide Number Placeholder 3">
            <a:extLst>
              <a:ext uri="{FF2B5EF4-FFF2-40B4-BE49-F238E27FC236}">
                <a16:creationId xmlns:a16="http://schemas.microsoft.com/office/drawing/2014/main" id="{1598819B-9D5A-9A92-93BF-B6953808AB2B}"/>
              </a:ext>
            </a:extLst>
          </p:cNvPr>
          <p:cNvSpPr>
            <a:spLocks noGrp="1"/>
          </p:cNvSpPr>
          <p:nvPr>
            <p:ph type="sldNum" sz="quarter" idx="12"/>
          </p:nvPr>
        </p:nvSpPr>
        <p:spPr/>
        <p:txBody>
          <a:bodyPr/>
          <a:lstStyle/>
          <a:p>
            <a:fld id="{AC38F574-C4C0-48B1-B81D-85833E98F04F}" type="slidenum">
              <a:rPr lang="en-US" smtClean="0"/>
              <a:pPr/>
              <a:t>8</a:t>
            </a:fld>
            <a:endParaRPr lang="en-US" dirty="0"/>
          </a:p>
        </p:txBody>
      </p:sp>
    </p:spTree>
    <p:extLst>
      <p:ext uri="{BB962C8B-B14F-4D97-AF65-F5344CB8AC3E}">
        <p14:creationId xmlns:p14="http://schemas.microsoft.com/office/powerpoint/2010/main" val="3905671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84BF-8E70-BF4B-86CE-83527CF818D3}"/>
              </a:ext>
            </a:extLst>
          </p:cNvPr>
          <p:cNvSpPr>
            <a:spLocks noGrp="1"/>
          </p:cNvSpPr>
          <p:nvPr>
            <p:ph type="title"/>
          </p:nvPr>
        </p:nvSpPr>
        <p:spPr/>
        <p:txBody>
          <a:bodyPr/>
          <a:lstStyle/>
          <a:p>
            <a:r>
              <a:rPr lang="en-US" dirty="0"/>
              <a:t>Organizations</a:t>
            </a:r>
          </a:p>
        </p:txBody>
      </p:sp>
      <p:sp>
        <p:nvSpPr>
          <p:cNvPr id="3" name="Content Placeholder 2">
            <a:extLst>
              <a:ext uri="{FF2B5EF4-FFF2-40B4-BE49-F238E27FC236}">
                <a16:creationId xmlns:a16="http://schemas.microsoft.com/office/drawing/2014/main" id="{C9BE2343-753E-E548-A953-C32520FFB3A3}"/>
              </a:ext>
            </a:extLst>
          </p:cNvPr>
          <p:cNvSpPr>
            <a:spLocks noGrp="1"/>
          </p:cNvSpPr>
          <p:nvPr>
            <p:ph idx="1"/>
          </p:nvPr>
        </p:nvSpPr>
        <p:spPr/>
        <p:txBody>
          <a:bodyPr/>
          <a:lstStyle/>
          <a:p>
            <a:r>
              <a:rPr lang="en-US" dirty="0"/>
              <a:t>National Residency Matching Program (NRMP) - private, non-profit organization established in 1952</a:t>
            </a:r>
          </a:p>
          <a:p>
            <a:r>
              <a:rPr lang="en-US" dirty="0"/>
              <a:t>Electronic Residency Application Service (ERAS) – Run by the American Association of Medical Colleges (AAMC)</a:t>
            </a:r>
          </a:p>
        </p:txBody>
      </p:sp>
    </p:spTree>
    <p:extLst>
      <p:ext uri="{BB962C8B-B14F-4D97-AF65-F5344CB8AC3E}">
        <p14:creationId xmlns:p14="http://schemas.microsoft.com/office/powerpoint/2010/main" val="3967227776"/>
      </p:ext>
    </p:extLst>
  </p:cSld>
  <p:clrMapOvr>
    <a:masterClrMapping/>
  </p:clrMapOvr>
</p:sld>
</file>

<file path=ppt/theme/theme1.xml><?xml version="1.0" encoding="utf-8"?>
<a:theme xmlns:a="http://schemas.openxmlformats.org/drawingml/2006/main" name="2_Office Theme">
  <a:themeElements>
    <a:clrScheme name="Custom 1">
      <a:dk1>
        <a:sysClr val="windowText" lastClr="000000"/>
      </a:dk1>
      <a:lt1>
        <a:sysClr val="window" lastClr="FFFFFF"/>
      </a:lt1>
      <a:dk2>
        <a:srgbClr val="44546A"/>
      </a:dk2>
      <a:lt2>
        <a:srgbClr val="E7E6E6"/>
      </a:lt2>
      <a:accent1>
        <a:srgbClr val="F7901E"/>
      </a:accent1>
      <a:accent2>
        <a:srgbClr val="474C55"/>
      </a:accent2>
      <a:accent3>
        <a:srgbClr val="008FB4"/>
      </a:accent3>
      <a:accent4>
        <a:srgbClr val="F2BA7F"/>
      </a:accent4>
      <a:accent5>
        <a:srgbClr val="82858C"/>
      </a:accent5>
      <a:accent6>
        <a:srgbClr val="65B0CA"/>
      </a:accent6>
      <a:hlink>
        <a:srgbClr val="F6CFA4"/>
      </a:hlink>
      <a:folHlink>
        <a:srgbClr val="A4A6A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BFA92760FA1F409B6EAFB471211F2E" ma:contentTypeVersion="10" ma:contentTypeDescription="Create a new document." ma:contentTypeScope="" ma:versionID="27cbbdc4f9773a5d18070a5f23210eb9">
  <xsd:schema xmlns:xsd="http://www.w3.org/2001/XMLSchema" xmlns:xs="http://www.w3.org/2001/XMLSchema" xmlns:p="http://schemas.microsoft.com/office/2006/metadata/properties" xmlns:ns2="ceb32a7c-1825-4a35-999c-79af2080e80f" xmlns:ns3="9dae5e9a-ba4f-4003-ab19-b99c65e47124" targetNamespace="http://schemas.microsoft.com/office/2006/metadata/properties" ma:root="true" ma:fieldsID="3387342a0260660861efa66817fcee2c" ns2:_="" ns3:_="">
    <xsd:import namespace="ceb32a7c-1825-4a35-999c-79af2080e80f"/>
    <xsd:import namespace="9dae5e9a-ba4f-4003-ab19-b99c65e4712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32a7c-1825-4a35-999c-79af2080e8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157a136-43c5-4c94-a19c-50cb202ee49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ae5e9a-ba4f-4003-ab19-b99c65e4712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48e4996-613e-42fd-b6b0-386107054349}" ma:internalName="TaxCatchAll" ma:showField="CatchAllData" ma:web="9dae5e9a-ba4f-4003-ab19-b99c65e471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b32a7c-1825-4a35-999c-79af2080e80f">
      <Terms xmlns="http://schemas.microsoft.com/office/infopath/2007/PartnerControls"/>
    </lcf76f155ced4ddcb4097134ff3c332f>
    <TaxCatchAll xmlns="9dae5e9a-ba4f-4003-ab19-b99c65e47124" xsi:nil="true"/>
  </documentManagement>
</p:properties>
</file>

<file path=customXml/itemProps1.xml><?xml version="1.0" encoding="utf-8"?>
<ds:datastoreItem xmlns:ds="http://schemas.openxmlformats.org/officeDocument/2006/customXml" ds:itemID="{6549AD9E-E280-4EE5-986D-C9E23094B6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b32a7c-1825-4a35-999c-79af2080e80f"/>
    <ds:schemaRef ds:uri="9dae5e9a-ba4f-4003-ab19-b99c65e471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9FB271-BBE5-4104-A29C-0E87D38EFBEE}">
  <ds:schemaRefs>
    <ds:schemaRef ds:uri="http://schemas.microsoft.com/sharepoint/v3/contenttype/forms"/>
  </ds:schemaRefs>
</ds:datastoreItem>
</file>

<file path=customXml/itemProps3.xml><?xml version="1.0" encoding="utf-8"?>
<ds:datastoreItem xmlns:ds="http://schemas.openxmlformats.org/officeDocument/2006/customXml" ds:itemID="{A216A401-5582-4BBE-9431-ED2BB8A192A9}">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schemas.openxmlformats.org/package/2006/metadata/core-properties"/>
    <ds:schemaRef ds:uri="9dae5e9a-ba4f-4003-ab19-b99c65e47124"/>
    <ds:schemaRef ds:uri="ceb32a7c-1825-4a35-999c-79af2080e80f"/>
    <ds:schemaRef ds:uri="http://www.w3.org/XML/1998/namespace"/>
  </ds:schemaRefs>
</ds:datastoreItem>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app.xml><?xml version="1.0" encoding="utf-8"?>
<Properties xmlns="http://schemas.openxmlformats.org/officeDocument/2006/extended-properties" xmlns:vt="http://schemas.openxmlformats.org/officeDocument/2006/docPropsVTypes">
  <Template/>
  <TotalTime>4730</TotalTime>
  <Words>2761</Words>
  <Application>Microsoft Office PowerPoint</Application>
  <PresentationFormat>Widescreen</PresentationFormat>
  <Paragraphs>296</Paragraphs>
  <Slides>43</Slides>
  <Notes>43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-apple-system</vt:lpstr>
      <vt:lpstr>Arial</vt:lpstr>
      <vt:lpstr>Arial Nova</vt:lpstr>
      <vt:lpstr>Calibri</vt:lpstr>
      <vt:lpstr>Calibri Light</vt:lpstr>
      <vt:lpstr>robotoregular</vt:lpstr>
      <vt:lpstr>Wingdings</vt:lpstr>
      <vt:lpstr>2_Office Theme</vt:lpstr>
      <vt:lpstr>Office Theme</vt:lpstr>
      <vt:lpstr>ERAS is changing.  Are you ready?</vt:lpstr>
      <vt:lpstr>What we’ll talk about today</vt:lpstr>
      <vt:lpstr>Who are you?</vt:lpstr>
      <vt:lpstr>Background: The Family Medicine Match</vt:lpstr>
      <vt:lpstr>PowerPoint Presentation</vt:lpstr>
      <vt:lpstr>Background:  The Family Medicine Match</vt:lpstr>
      <vt:lpstr>Background:  The Family Medicine Match</vt:lpstr>
      <vt:lpstr>How do students decide where to apply? (from applicant ERAS survey 2023)</vt:lpstr>
      <vt:lpstr>Organizations</vt:lpstr>
      <vt:lpstr>PowerPoint Presentation</vt:lpstr>
      <vt:lpstr>Supplemental ERAS Application Goals</vt:lpstr>
      <vt:lpstr>For more information:</vt:lpstr>
      <vt:lpstr>MyERAS Experience Updates</vt:lpstr>
      <vt:lpstr>PowerPoint Presentation</vt:lpstr>
      <vt:lpstr>Experience Types</vt:lpstr>
      <vt:lpstr>Program Director survey 2023: How are meaningful experiences used?</vt:lpstr>
      <vt:lpstr>Medical school advisor survey - Experiences</vt:lpstr>
      <vt:lpstr>Geographic Preferences and Settings</vt:lpstr>
      <vt:lpstr>Geographic Preferences: Overview</vt:lpstr>
      <vt:lpstr>Geographic Preferences and Settings Location: Biographic Information Section of the MyERAS application</vt:lpstr>
      <vt:lpstr>PowerPoint Presentation</vt:lpstr>
      <vt:lpstr>2022-2023 ERAS geographic preferences</vt:lpstr>
      <vt:lpstr>2022-2023 ERAS rural/urban preference</vt:lpstr>
      <vt:lpstr>Program Director survey 2023: How are geographic preferences used?</vt:lpstr>
      <vt:lpstr>Medical school advisor survey 2023 </vt:lpstr>
      <vt:lpstr>Program Signals</vt:lpstr>
      <vt:lpstr>Program Signals: Overview</vt:lpstr>
      <vt:lpstr>PowerPoint Presentation</vt:lpstr>
      <vt:lpstr>Rotating students or “home” students should signal preferred programs</vt:lpstr>
      <vt:lpstr>Program Director survey 2023: How are program signals used?</vt:lpstr>
      <vt:lpstr>Program Director survey 2023: Program signals</vt:lpstr>
      <vt:lpstr>Medical school advisor survey 2023</vt:lpstr>
      <vt:lpstr>Applicant survey 2023 – What strategies did you use when deciding what programs to signal?</vt:lpstr>
      <vt:lpstr>PowerPoint Presentation</vt:lpstr>
      <vt:lpstr>PowerPoint Presentation</vt:lpstr>
      <vt:lpstr>PowerPoint Presentation</vt:lpstr>
      <vt:lpstr>PowerPoint Presentation</vt:lpstr>
      <vt:lpstr>Key Takeaways</vt:lpstr>
      <vt:lpstr>AAMC ERAS materials</vt:lpstr>
      <vt:lpstr>For more information:</vt:lpstr>
      <vt:lpstr>Family Medicine Specific Takeaways</vt:lpstr>
      <vt:lpstr>AAFP Resources for ERAS Updates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Heins</dc:creator>
  <cp:lastModifiedBy>STFM_Staff2</cp:lastModifiedBy>
  <cp:revision>86</cp:revision>
  <dcterms:created xsi:type="dcterms:W3CDTF">2020-08-24T02:25:21Z</dcterms:created>
  <dcterms:modified xsi:type="dcterms:W3CDTF">2023-07-12T14:16:02Z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0x01010073BFA92760FA1F409B6EAFB471211F2E</vt:lpwstr>
  </property>
  <property fmtid="{D5CDD505-2E9C-101B-9397-08002B2CF9AE}" pid="3" name="MediaServiceImageTags">
    <vt:lpwstr/>
  </property>
</Properties>
</file>