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20"/>
    <p:sldMasterId id="2147483648" r:id="rId21"/>
  </p:sldMasterIdLst>
  <p:notesMasterIdLst>
    <p:notesMasterId r:id="rId36"/>
  </p:notesMasterIdLst>
  <p:sldIdLst>
    <p:sldId id="257" r:id="rId22"/>
    <p:sldId id="259" r:id="rId23"/>
    <p:sldId id="258" r:id="rId24"/>
    <p:sldId id="2147469069" r:id="rId25"/>
    <p:sldId id="2147469073" r:id="rId26"/>
    <p:sldId id="2147469070" r:id="rId27"/>
    <p:sldId id="2147469071" r:id="rId28"/>
    <p:sldId id="2147469075" r:id="rId29"/>
    <p:sldId id="2147469078" r:id="rId30"/>
    <p:sldId id="2147469077" r:id="rId31"/>
    <p:sldId id="629" r:id="rId32"/>
    <p:sldId id="609" r:id="rId33"/>
    <p:sldId id="2147469076" r:id="rId34"/>
    <p:sldId id="21474690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CCBB5-36CD-462B-B453-4D34528882BF}" v="21" dt="2024-08-10T19:43:08.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93" d="100"/>
          <a:sy n="93" d="100"/>
        </p:scale>
        <p:origin x="11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theme" Target="theme/theme1.xml"/><Relationship Id="rId21" Type="http://schemas.openxmlformats.org/officeDocument/2006/relationships/slideMaster" Target="slideMasters/slideMaster2.xml"/><Relationship Id="rId34" Type="http://schemas.openxmlformats.org/officeDocument/2006/relationships/slide" Target="slides/slide13.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504B1-21DB-42CA-A1A8-02FAC0427BEA}" type="datetimeFigureOut">
              <a:rPr lang="en-US" smtClean="0"/>
              <a:t>8/10/2024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55D84-05E1-4B80-BA6E-CA757B9BFAEC}" type="slidenum">
              <a:rPr lang="en-US" smtClean="0"/>
              <a:t>‹#›</a:t>
            </a:fld>
            <a:endParaRPr lang="en-US" dirty="0"/>
          </a:p>
        </p:txBody>
      </p:sp>
    </p:spTree>
    <p:extLst>
      <p:ext uri="{BB962C8B-B14F-4D97-AF65-F5344CB8AC3E}">
        <p14:creationId xmlns:p14="http://schemas.microsoft.com/office/powerpoint/2010/main" val="230380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076D2-C4D6-4F47-BE0A-B8682F3AE1D4}" type="slidenum">
              <a:rPr lang="en-US" smtClean="0"/>
              <a:t>1</a:t>
            </a:fld>
            <a:endParaRPr lang="en-US" dirty="0"/>
          </a:p>
        </p:txBody>
      </p:sp>
    </p:spTree>
    <p:extLst>
      <p:ext uri="{BB962C8B-B14F-4D97-AF65-F5344CB8AC3E}">
        <p14:creationId xmlns:p14="http://schemas.microsoft.com/office/powerpoint/2010/main" val="11916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55D84-05E1-4B80-BA6E-CA757B9BFAEC}" type="slidenum">
              <a:rPr lang="en-US" smtClean="0"/>
              <a:t>4</a:t>
            </a:fld>
            <a:endParaRPr lang="en-US" dirty="0"/>
          </a:p>
        </p:txBody>
      </p:sp>
    </p:spTree>
    <p:extLst>
      <p:ext uri="{BB962C8B-B14F-4D97-AF65-F5344CB8AC3E}">
        <p14:creationId xmlns:p14="http://schemas.microsoft.com/office/powerpoint/2010/main" val="114469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SlicerDicer Family Medicine PCP Continuity of Care</a:t>
            </a:r>
          </a:p>
          <a:p>
            <a:r>
              <a:rPr lang="en-US" dirty="0"/>
              <a:t>Excludes Same Day/PST appts</a:t>
            </a:r>
          </a:p>
        </p:txBody>
      </p:sp>
      <p:sp>
        <p:nvSpPr>
          <p:cNvPr id="4" name="Slide Number Placeholder 3"/>
          <p:cNvSpPr>
            <a:spLocks noGrp="1"/>
          </p:cNvSpPr>
          <p:nvPr>
            <p:ph type="sldNum" sz="quarter" idx="5"/>
          </p:nvPr>
        </p:nvSpPr>
        <p:spPr/>
        <p:txBody>
          <a:bodyPr/>
          <a:lstStyle/>
          <a:p>
            <a:fld id="{58E076D2-C4D6-4F47-BE0A-B8682F3AE1D4}" type="slidenum">
              <a:rPr lang="en-US" smtClean="0"/>
              <a:t>11</a:t>
            </a:fld>
            <a:endParaRPr lang="en-US" dirty="0"/>
          </a:p>
        </p:txBody>
      </p:sp>
    </p:spTree>
    <p:extLst>
      <p:ext uri="{BB962C8B-B14F-4D97-AF65-F5344CB8AC3E}">
        <p14:creationId xmlns:p14="http://schemas.microsoft.com/office/powerpoint/2010/main" val="426757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dirty="0"/>
              <a:t>https://vprod.mayo.edu/#/site/oam/views/AccessGateway/Capacity/b799e27f-9831-4eba-83be-6e58d7d1a2c3/PrimaryCareFAMWeekly?:iid=1</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b="0" dirty="0"/>
          </a:p>
          <a:p>
            <a:r>
              <a:rPr lang="en-US" dirty="0"/>
              <a:t>Capacity tab</a:t>
            </a:r>
          </a:p>
          <a:p>
            <a:r>
              <a:rPr lang="en-US" dirty="0"/>
              <a:t>Available Duration and Fill Rate % graph</a:t>
            </a:r>
          </a:p>
          <a:p>
            <a:endParaRPr lang="en-US" dirty="0"/>
          </a:p>
          <a:p>
            <a:r>
              <a:rPr lang="en-US" dirty="0"/>
              <a:t>Off-Template Time includes appts booked into time outside of available time.  This include appt overbooks (booked on a slot that is greater than the number of regular openings, e.g. seeing more than one patient when you are only templated for one), appts booked during unavailable time, or appts booked onto templates without a pattern.  Excludes appts over Clinical Outpatient and Supervising/Precepting.</a:t>
            </a:r>
          </a:p>
        </p:txBody>
      </p:sp>
      <p:sp>
        <p:nvSpPr>
          <p:cNvPr id="4" name="Slide Number Placeholder 3"/>
          <p:cNvSpPr>
            <a:spLocks noGrp="1"/>
          </p:cNvSpPr>
          <p:nvPr>
            <p:ph type="sldNum" sz="quarter" idx="5"/>
          </p:nvPr>
        </p:nvSpPr>
        <p:spPr/>
        <p:txBody>
          <a:bodyPr/>
          <a:lstStyle/>
          <a:p>
            <a:fld id="{58E076D2-C4D6-4F47-BE0A-B8682F3AE1D4}" type="slidenum">
              <a:rPr lang="en-US" smtClean="0"/>
              <a:t>12</a:t>
            </a:fld>
            <a:endParaRPr lang="en-US" dirty="0"/>
          </a:p>
        </p:txBody>
      </p:sp>
    </p:spTree>
    <p:extLst>
      <p:ext uri="{BB962C8B-B14F-4D97-AF65-F5344CB8AC3E}">
        <p14:creationId xmlns:p14="http://schemas.microsoft.com/office/powerpoint/2010/main" val="67911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11A9-EC81-3CAC-A31E-4BCCD36F4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81A6D5-EF15-7602-18B1-0339DAB053A0}"/>
              </a:ext>
            </a:extLst>
          </p:cNvPr>
          <p:cNvSpPr>
            <a:spLocks noGrp="1"/>
          </p:cNvSpPr>
          <p:nvPr>
            <p:ph type="dt" sz="half" idx="10"/>
          </p:nvPr>
        </p:nvSpPr>
        <p:spPr/>
        <p:txBody>
          <a:bodyPr/>
          <a:lstStyle/>
          <a:p>
            <a:fld id="{3465F197-B1B8-4584-8B75-5D45B647D250}" type="datetimeFigureOut">
              <a:rPr lang="en-US" smtClean="0"/>
              <a:pPr/>
              <a:t>8/10/2024</a:t>
            </a:fld>
            <a:endParaRPr lang="en-US" dirty="0"/>
          </a:p>
        </p:txBody>
      </p:sp>
      <p:sp>
        <p:nvSpPr>
          <p:cNvPr id="4" name="Footer Placeholder 3">
            <a:extLst>
              <a:ext uri="{FF2B5EF4-FFF2-40B4-BE49-F238E27FC236}">
                <a16:creationId xmlns:a16="http://schemas.microsoft.com/office/drawing/2014/main" id="{4B0D469B-7F79-4300-F97D-4A9F8ABED1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E56315-E297-3CB3-6C94-BDDD629D774C}"/>
              </a:ext>
            </a:extLst>
          </p:cNvPr>
          <p:cNvSpPr>
            <a:spLocks noGrp="1"/>
          </p:cNvSpPr>
          <p:nvPr>
            <p:ph type="sldNum" sz="quarter" idx="12"/>
          </p:nvPr>
        </p:nvSpPr>
        <p:spPr/>
        <p:txBody>
          <a:bodyPr/>
          <a:lstStyle/>
          <a:p>
            <a:fld id="{28D02DD1-4234-4BD6-9FF9-05DC4F928EE7}" type="slidenum">
              <a:rPr lang="en-US" smtClean="0"/>
              <a:t>‹#›</a:t>
            </a:fld>
            <a:endParaRPr lang="en-US" dirty="0"/>
          </a:p>
        </p:txBody>
      </p:sp>
    </p:spTree>
    <p:extLst>
      <p:ext uri="{BB962C8B-B14F-4D97-AF65-F5344CB8AC3E}">
        <p14:creationId xmlns:p14="http://schemas.microsoft.com/office/powerpoint/2010/main" val="96118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391" y="1984376"/>
            <a:ext cx="10002267"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392" y="4689970"/>
            <a:ext cx="2286595"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392" y="4407495"/>
            <a:ext cx="2286595"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p:txBody>
      </p:sp>
      <p:sp>
        <p:nvSpPr>
          <p:cNvPr id="32" name="Text Placeholder 14"/>
          <p:cNvSpPr>
            <a:spLocks noGrp="1"/>
          </p:cNvSpPr>
          <p:nvPr>
            <p:ph type="body" sz="quarter" idx="18"/>
          </p:nvPr>
        </p:nvSpPr>
        <p:spPr>
          <a:xfrm>
            <a:off x="3547929" y="4407495"/>
            <a:ext cx="2286595"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p:txBody>
      </p:sp>
      <p:sp>
        <p:nvSpPr>
          <p:cNvPr id="33" name="Text Placeholder 14"/>
          <p:cNvSpPr>
            <a:spLocks noGrp="1"/>
          </p:cNvSpPr>
          <p:nvPr>
            <p:ph type="body" sz="quarter" idx="19"/>
          </p:nvPr>
        </p:nvSpPr>
        <p:spPr>
          <a:xfrm>
            <a:off x="6122467" y="4407495"/>
            <a:ext cx="2286595"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p:txBody>
      </p:sp>
      <p:sp>
        <p:nvSpPr>
          <p:cNvPr id="34" name="Text Placeholder 14"/>
          <p:cNvSpPr>
            <a:spLocks noGrp="1"/>
          </p:cNvSpPr>
          <p:nvPr>
            <p:ph type="body" sz="quarter" idx="20"/>
          </p:nvPr>
        </p:nvSpPr>
        <p:spPr>
          <a:xfrm>
            <a:off x="8697003" y="4407495"/>
            <a:ext cx="2286595"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p:txBody>
      </p:sp>
      <p:sp>
        <p:nvSpPr>
          <p:cNvPr id="35" name="Text Placeholder 9"/>
          <p:cNvSpPr>
            <a:spLocks noGrp="1"/>
          </p:cNvSpPr>
          <p:nvPr>
            <p:ph type="body" sz="quarter" idx="21"/>
          </p:nvPr>
        </p:nvSpPr>
        <p:spPr>
          <a:xfrm>
            <a:off x="3547929" y="4689970"/>
            <a:ext cx="2286595"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2467" y="4689970"/>
            <a:ext cx="2286595"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7003" y="4689970"/>
            <a:ext cx="2286595"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392" y="0"/>
            <a:ext cx="3384161"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5779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C209-08EB-AE82-0399-D841B0BFC0B9}"/>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9FD6914B-B5AA-C1FA-7644-03D0173180C6}"/>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F1AF0-CDD6-2877-8A6A-87CA90C9EB47}"/>
              </a:ext>
            </a:extLst>
          </p:cNvPr>
          <p:cNvSpPr>
            <a:spLocks noGrp="1"/>
          </p:cNvSpPr>
          <p:nvPr>
            <p:ph type="dt" sz="half" idx="10"/>
          </p:nvPr>
        </p:nvSpPr>
        <p:spPr/>
        <p:txBody>
          <a:bodyPr/>
          <a:lstStyle/>
          <a:p>
            <a:fld id="{3465F197-B1B8-4584-8B75-5D45B647D250}" type="datetimeFigureOut">
              <a:rPr lang="en-US" smtClean="0"/>
              <a:pPr/>
              <a:t>8/10/2024</a:t>
            </a:fld>
            <a:endParaRPr lang="en-US" dirty="0"/>
          </a:p>
        </p:txBody>
      </p:sp>
      <p:sp>
        <p:nvSpPr>
          <p:cNvPr id="5" name="Footer Placeholder 4">
            <a:extLst>
              <a:ext uri="{FF2B5EF4-FFF2-40B4-BE49-F238E27FC236}">
                <a16:creationId xmlns:a16="http://schemas.microsoft.com/office/drawing/2014/main" id="{FC17C0C2-E8C2-0C31-B824-9F2867648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CDF92-49DA-17C6-E1E0-ED41D7CBC229}"/>
              </a:ext>
            </a:extLst>
          </p:cNvPr>
          <p:cNvSpPr>
            <a:spLocks noGrp="1"/>
          </p:cNvSpPr>
          <p:nvPr>
            <p:ph type="sldNum" sz="quarter" idx="12"/>
          </p:nvPr>
        </p:nvSpPr>
        <p:spPr/>
        <p:txBody>
          <a:bodyPr/>
          <a:lstStyle/>
          <a:p>
            <a:fld id="{28D02DD1-4234-4BD6-9FF9-05DC4F928EE7}" type="slidenum">
              <a:rPr lang="en-US" smtClean="0"/>
              <a:t>‹#›</a:t>
            </a:fld>
            <a:endParaRPr lang="en-US" dirty="0"/>
          </a:p>
        </p:txBody>
      </p:sp>
    </p:spTree>
    <p:extLst>
      <p:ext uri="{BB962C8B-B14F-4D97-AF65-F5344CB8AC3E}">
        <p14:creationId xmlns:p14="http://schemas.microsoft.com/office/powerpoint/2010/main" val="183020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392" y="1984374"/>
            <a:ext cx="10001526" cy="3995420"/>
          </a:xfrm>
        </p:spPr>
        <p:txBody>
          <a:bodyPr/>
          <a:lstStyle>
            <a:lvl1pP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392" y="0"/>
            <a:ext cx="3384161"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6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White 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EDIT TITLE STYLE</a:t>
            </a:r>
          </a:p>
        </p:txBody>
      </p:sp>
      <p:sp>
        <p:nvSpPr>
          <p:cNvPr id="3" name="Content Placeholder 2"/>
          <p:cNvSpPr>
            <a:spLocks noGrp="1"/>
          </p:cNvSpPr>
          <p:nvPr>
            <p:ph idx="1"/>
          </p:nvPr>
        </p:nvSpPr>
        <p:spPr>
          <a:xfrm>
            <a:off x="973392" y="1984375"/>
            <a:ext cx="10001526" cy="3995419"/>
          </a:xfrm>
        </p:spPr>
        <p:txBody>
          <a:bodyPr/>
          <a:lstStyle>
            <a:lvl1pPr>
              <a:buClr>
                <a:schemeClr val="accent1"/>
              </a:buClr>
              <a:defRPr>
                <a:solidFill>
                  <a:schemeClr val="bg1"/>
                </a:solidFill>
              </a:defRPr>
            </a:lvl1pPr>
            <a:lvl2pPr>
              <a:buClr>
                <a:schemeClr val="bg1">
                  <a:lumMod val="50000"/>
                  <a:lumOff val="50000"/>
                </a:schemeClr>
              </a:buClr>
              <a:defRPr>
                <a:solidFill>
                  <a:schemeClr val="bg1"/>
                </a:solidFill>
              </a:defRPr>
            </a:lvl2pPr>
            <a:lvl3pPr>
              <a:buClr>
                <a:schemeClr val="bg1">
                  <a:lumMod val="50000"/>
                  <a:lumOff val="50000"/>
                </a:schemeClr>
              </a:buClr>
              <a:defRPr>
                <a:solidFill>
                  <a:schemeClr val="bg1"/>
                </a:solidFill>
              </a:defRPr>
            </a:lvl3pPr>
            <a:lvl4pPr>
              <a:buClr>
                <a:schemeClr val="bg1">
                  <a:lumMod val="50000"/>
                  <a:lumOff val="50000"/>
                </a:schemeClr>
              </a:buClr>
              <a:defRPr>
                <a:solidFill>
                  <a:schemeClr val="bg1"/>
                </a:solidFill>
              </a:defRPr>
            </a:lvl4pPr>
            <a:lvl5pPr>
              <a:buClr>
                <a:schemeClr val="bg1">
                  <a:lumMod val="50000"/>
                  <a:lumOff val="50000"/>
                </a:schemeClr>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8/10/2024</a:t>
            </a:fld>
            <a:endParaRPr lang="en-US" dirty="0"/>
          </a:p>
        </p:txBody>
      </p:sp>
      <p:sp>
        <p:nvSpPr>
          <p:cNvPr id="5" name="Footer Placeholder 4"/>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8" name="Rectangle 7"/>
          <p:cNvSpPr/>
          <p:nvPr userDrawn="1"/>
        </p:nvSpPr>
        <p:spPr>
          <a:xfrm>
            <a:off x="973392" y="0"/>
            <a:ext cx="3384161"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a:extLst>
              <a:ext uri="{FF2B5EF4-FFF2-40B4-BE49-F238E27FC236}">
                <a16:creationId xmlns:a16="http://schemas.microsoft.com/office/drawing/2014/main" id="{E73D88A9-4C41-9613-A075-C7F251655E9F}"/>
              </a:ext>
            </a:extLst>
          </p:cNvPr>
          <p:cNvSpPr txBox="1"/>
          <p:nvPr userDrawn="1"/>
        </p:nvSpPr>
        <p:spPr>
          <a:xfrm>
            <a:off x="6704171" y="6657948"/>
            <a:ext cx="5487829"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lumMod val="50000"/>
                    <a:lumOff val="50000"/>
                  </a:schemeClr>
                </a:solidFill>
              </a:rPr>
              <a:t>©</a:t>
            </a:r>
            <a:fld id="{D9A83689-69FC-49C3-AE01-B63256ED092A}" type="datetimeyyyy">
              <a:rPr lang="en-US" sz="700" smtClean="0">
                <a:solidFill>
                  <a:schemeClr val="bg1">
                    <a:lumMod val="50000"/>
                    <a:lumOff val="50000"/>
                  </a:schemeClr>
                </a:solidFill>
              </a:rPr>
              <a:t>2024</a:t>
            </a:fld>
            <a:r>
              <a:rPr lang="en-US" sz="700" dirty="0">
                <a:solidFill>
                  <a:schemeClr val="bg1">
                    <a:lumMod val="50000"/>
                    <a:lumOff val="50000"/>
                  </a:schemeClr>
                </a:solidFill>
              </a:rPr>
              <a:t> Mayo Foundation for Medical Education and Research  |  slide-</a:t>
            </a:r>
            <a:fld id="{D445C29B-035B-48ED-941F-A66A11A8A322}" type="slidenum">
              <a:rPr lang="en-US" sz="700" smtClean="0">
                <a:solidFill>
                  <a:schemeClr val="bg1">
                    <a:lumMod val="50000"/>
                    <a:lumOff val="50000"/>
                  </a:schemeClr>
                </a:solidFill>
              </a:rPr>
              <a:pPr lvl="0"/>
              <a:t>‹#›</a:t>
            </a:fld>
            <a:endParaRPr lang="en-US" sz="700" dirty="0">
              <a:solidFill>
                <a:schemeClr val="bg1">
                  <a:lumMod val="50000"/>
                  <a:lumOff val="50000"/>
                </a:schemeClr>
              </a:solidFill>
            </a:endParaRPr>
          </a:p>
        </p:txBody>
      </p:sp>
    </p:spTree>
    <p:extLst>
      <p:ext uri="{BB962C8B-B14F-4D97-AF65-F5344CB8AC3E}">
        <p14:creationId xmlns:p14="http://schemas.microsoft.com/office/powerpoint/2010/main" val="251589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0/60 Blue Text_ White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ED3CCD-2D58-4F00-8070-0431BC9E4330}"/>
              </a:ext>
            </a:extLst>
          </p:cNvPr>
          <p:cNvSpPr/>
          <p:nvPr userDrawn="1"/>
        </p:nvSpPr>
        <p:spPr>
          <a:xfrm>
            <a:off x="4992401" y="0"/>
            <a:ext cx="719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lumMod val="90000"/>
                </a:schemeClr>
              </a:solidFill>
            </a:endParaRPr>
          </a:p>
        </p:txBody>
      </p:sp>
      <p:sp>
        <p:nvSpPr>
          <p:cNvPr id="8" name="Content Placeholder 7"/>
          <p:cNvSpPr>
            <a:spLocks noGrp="1"/>
          </p:cNvSpPr>
          <p:nvPr>
            <p:ph sz="quarter" idx="12"/>
          </p:nvPr>
        </p:nvSpPr>
        <p:spPr>
          <a:xfrm>
            <a:off x="4992401" y="0"/>
            <a:ext cx="7199600" cy="6858000"/>
          </a:xfrm>
        </p:spPr>
        <p:txBody>
          <a:bodyPr/>
          <a:lstStyle>
            <a:lvl1pPr marL="0" indent="0">
              <a:buNone/>
              <a:defRPr>
                <a:solidFill>
                  <a:schemeClr val="bg1">
                    <a:lumMod val="50000"/>
                    <a:lumOff val="50000"/>
                  </a:schemeClr>
                </a:solidFill>
              </a:defRPr>
            </a:lvl1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lumMod val="50000"/>
                    <a:lumOff val="50000"/>
                  </a:schemeClr>
                </a:solidFill>
              </a:defRPr>
            </a:lvl1pPr>
          </a:lstStyle>
          <a:p>
            <a:fld id="{3465F197-B1B8-4584-8B75-5D45B647D250}" type="datetimeFigureOut">
              <a:rPr lang="en-US" smtClean="0"/>
              <a:pPr/>
              <a:t>8/10/2024</a:t>
            </a:fld>
            <a:endParaRPr lang="en-US" dirty="0"/>
          </a:p>
        </p:txBody>
      </p:sp>
      <p:sp>
        <p:nvSpPr>
          <p:cNvPr id="6" name="Footer Placeholder 5"/>
          <p:cNvSpPr>
            <a:spLocks noGrp="1"/>
          </p:cNvSpPr>
          <p:nvPr>
            <p:ph type="ftr" sz="quarter" idx="11"/>
          </p:nvPr>
        </p:nvSpPr>
        <p:spPr/>
        <p:txBody>
          <a:bodyPr/>
          <a:lstStyle>
            <a:lvl1pPr>
              <a:defRPr>
                <a:solidFill>
                  <a:schemeClr val="bg1">
                    <a:lumMod val="50000"/>
                    <a:lumOff val="50000"/>
                  </a:schemeClr>
                </a:solidFill>
              </a:defRPr>
            </a:lvl1pPr>
          </a:lstStyle>
          <a:p>
            <a:endParaRPr lang="en-US" dirty="0"/>
          </a:p>
        </p:txBody>
      </p:sp>
      <p:sp>
        <p:nvSpPr>
          <p:cNvPr id="9" name="Content Placeholder 2"/>
          <p:cNvSpPr>
            <a:spLocks noGrp="1"/>
          </p:cNvSpPr>
          <p:nvPr>
            <p:ph sz="half" idx="1"/>
          </p:nvPr>
        </p:nvSpPr>
        <p:spPr>
          <a:xfrm>
            <a:off x="973391" y="1984375"/>
            <a:ext cx="3666493"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391" y="536575"/>
            <a:ext cx="3666493" cy="1060450"/>
          </a:xfrm>
        </p:spPr>
        <p:txBody>
          <a:bodyPr/>
          <a:lstStyle>
            <a:lvl1pPr>
              <a:defRPr baseline="0"/>
            </a:lvl1pPr>
          </a:lstStyle>
          <a:p>
            <a:r>
              <a:rPr lang="en-US" dirty="0"/>
              <a:t>CLICK TO EDIT TITLE STYLE</a:t>
            </a:r>
          </a:p>
        </p:txBody>
      </p:sp>
      <p:sp>
        <p:nvSpPr>
          <p:cNvPr id="11" name="Rectangle 10"/>
          <p:cNvSpPr/>
          <p:nvPr userDrawn="1"/>
        </p:nvSpPr>
        <p:spPr>
          <a:xfrm>
            <a:off x="973392" y="0"/>
            <a:ext cx="3384161"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38758548-9A1A-F7E3-7F52-3218D4C3F266}"/>
              </a:ext>
            </a:extLst>
          </p:cNvPr>
          <p:cNvSpPr txBox="1"/>
          <p:nvPr userDrawn="1"/>
        </p:nvSpPr>
        <p:spPr>
          <a:xfrm>
            <a:off x="6704171" y="6657948"/>
            <a:ext cx="5487829"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lumMod val="50000"/>
                    <a:lumOff val="50000"/>
                  </a:schemeClr>
                </a:solidFill>
              </a:rPr>
              <a:t>©</a:t>
            </a:r>
            <a:fld id="{D9A83689-69FC-49C3-AE01-B63256ED092A}" type="datetimeyyyy">
              <a:rPr lang="en-US" sz="700" smtClean="0">
                <a:solidFill>
                  <a:schemeClr val="bg1">
                    <a:lumMod val="50000"/>
                    <a:lumOff val="50000"/>
                  </a:schemeClr>
                </a:solidFill>
              </a:rPr>
              <a:t>2024</a:t>
            </a:fld>
            <a:r>
              <a:rPr lang="en-US" sz="700" dirty="0">
                <a:solidFill>
                  <a:schemeClr val="bg1">
                    <a:lumMod val="50000"/>
                    <a:lumOff val="50000"/>
                  </a:schemeClr>
                </a:solidFill>
              </a:rPr>
              <a:t> Mayo Foundation for Medical Education and Research  |  slide-</a:t>
            </a:r>
            <a:fld id="{D445C29B-035B-48ED-941F-A66A11A8A322}" type="slidenum">
              <a:rPr lang="en-US" sz="700" smtClean="0">
                <a:solidFill>
                  <a:schemeClr val="bg1">
                    <a:lumMod val="50000"/>
                    <a:lumOff val="50000"/>
                  </a:schemeClr>
                </a:solidFill>
              </a:rPr>
              <a:pPr lvl="0"/>
              <a:t>‹#›</a:t>
            </a:fld>
            <a:endParaRPr lang="en-US" sz="700" dirty="0">
              <a:solidFill>
                <a:schemeClr val="bg1">
                  <a:lumMod val="50000"/>
                  <a:lumOff val="50000"/>
                </a:schemeClr>
              </a:solidFill>
            </a:endParaRPr>
          </a:p>
        </p:txBody>
      </p:sp>
    </p:spTree>
    <p:extLst>
      <p:ext uri="{BB962C8B-B14F-4D97-AF65-F5344CB8AC3E}">
        <p14:creationId xmlns:p14="http://schemas.microsoft.com/office/powerpoint/2010/main" val="424710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am member circles">
    <p:spTree>
      <p:nvGrpSpPr>
        <p:cNvPr id="1" name=""/>
        <p:cNvGrpSpPr/>
        <p:nvPr/>
      </p:nvGrpSpPr>
      <p:grpSpPr>
        <a:xfrm>
          <a:off x="0" y="0"/>
          <a:ext cx="0" cy="0"/>
          <a:chOff x="0" y="0"/>
          <a:chExt cx="0" cy="0"/>
        </a:xfrm>
      </p:grpSpPr>
      <p:sp>
        <p:nvSpPr>
          <p:cNvPr id="15" name="Picture Placeholder 14"/>
          <p:cNvSpPr>
            <a:spLocks noGrp="1"/>
          </p:cNvSpPr>
          <p:nvPr>
            <p:ph type="pic" sz="quarter" idx="23"/>
          </p:nvPr>
        </p:nvSpPr>
        <p:spPr>
          <a:xfrm>
            <a:off x="4599218" y="1597026"/>
            <a:ext cx="1829276" cy="1831975"/>
          </a:xfrm>
          <a:prstGeom prst="rect">
            <a:avLst/>
          </a:prstGeom>
          <a:ln w="19050">
            <a:noFill/>
          </a:ln>
        </p:spPr>
        <p:txBody>
          <a:bodyPr/>
          <a:lstStyle>
            <a:lvl1pPr marL="0" indent="0">
              <a:buNone/>
              <a:defRPr/>
            </a:lvl1pPr>
          </a:lstStyle>
          <a:p>
            <a:r>
              <a:rPr lang="en-US" dirty="0"/>
              <a:t>Click icon to add picture</a:t>
            </a:r>
          </a:p>
        </p:txBody>
      </p:sp>
      <p:sp>
        <p:nvSpPr>
          <p:cNvPr id="22" name="Rectangle 21"/>
          <p:cNvSpPr/>
          <p:nvPr userDrawn="1"/>
        </p:nvSpPr>
        <p:spPr>
          <a:xfrm>
            <a:off x="-2" y="0"/>
            <a:ext cx="4080939" cy="6867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2" dirty="0"/>
          </a:p>
        </p:txBody>
      </p:sp>
      <p:sp>
        <p:nvSpPr>
          <p:cNvPr id="4" name="Date Placeholder 3"/>
          <p:cNvSpPr>
            <a:spLocks noGrp="1"/>
          </p:cNvSpPr>
          <p:nvPr>
            <p:ph type="dt" sz="half" idx="10"/>
          </p:nvPr>
        </p:nvSpPr>
        <p:spPr/>
        <p:txBody>
          <a:bodyPr/>
          <a:lstStyle/>
          <a:p>
            <a:fld id="{3465F197-B1B8-4584-8B75-5D45B647D250}" type="datetimeFigureOut">
              <a:rPr lang="en-US" smtClean="0"/>
              <a:t>8/10/2024</a:t>
            </a:fld>
            <a:endParaRPr lang="en-US" dirty="0"/>
          </a:p>
        </p:txBody>
      </p:sp>
      <p:sp>
        <p:nvSpPr>
          <p:cNvPr id="16" name="Text Placeholder 20"/>
          <p:cNvSpPr>
            <a:spLocks noGrp="1"/>
          </p:cNvSpPr>
          <p:nvPr>
            <p:ph type="body" sz="quarter" idx="16" hasCustomPrompt="1"/>
          </p:nvPr>
        </p:nvSpPr>
        <p:spPr>
          <a:xfrm>
            <a:off x="4599218" y="3787245"/>
            <a:ext cx="1829276" cy="254000"/>
          </a:xfrm>
        </p:spPr>
        <p:txBody>
          <a:bodyPr lIns="0" tIns="0" bIns="0" anchor="b" anchorCtr="0"/>
          <a:lstStyle>
            <a:lvl1pPr marL="0" indent="0" algn="ctr">
              <a:buFont typeface="Arial" panose="020B0604020202020204" pitchFamily="34" charset="0"/>
              <a:buNone/>
              <a:defRPr sz="1600" b="1" cap="all" baseline="0">
                <a:solidFill>
                  <a:schemeClr val="tx1"/>
                </a:solidFill>
              </a:defRPr>
            </a:lvl1pPr>
          </a:lstStyle>
          <a:p>
            <a:pPr lvl="0"/>
            <a:r>
              <a:rPr lang="en-US"/>
              <a:t>CLICK TO EDIT</a:t>
            </a:r>
          </a:p>
        </p:txBody>
      </p:sp>
      <p:sp>
        <p:nvSpPr>
          <p:cNvPr id="23" name="Footer Placeholder 4"/>
          <p:cNvSpPr>
            <a:spLocks noGrp="1"/>
          </p:cNvSpPr>
          <p:nvPr>
            <p:ph type="ftr" sz="quarter" idx="11"/>
          </p:nvPr>
        </p:nvSpPr>
        <p:spPr>
          <a:xfrm>
            <a:off x="973390" y="6135688"/>
            <a:ext cx="10689835" cy="365760"/>
          </a:xfrm>
        </p:spPr>
        <p:txBody>
          <a:bodyPr/>
          <a:lstStyle/>
          <a:p>
            <a:endParaRPr lang="en-US" dirty="0"/>
          </a:p>
        </p:txBody>
      </p:sp>
      <p:sp>
        <p:nvSpPr>
          <p:cNvPr id="24" name="Title 1"/>
          <p:cNvSpPr>
            <a:spLocks noGrp="1"/>
          </p:cNvSpPr>
          <p:nvPr>
            <p:ph type="title" hasCustomPrompt="1"/>
          </p:nvPr>
        </p:nvSpPr>
        <p:spPr>
          <a:xfrm>
            <a:off x="971803" y="1589404"/>
            <a:ext cx="2551543" cy="1831976"/>
          </a:xfrm>
        </p:spPr>
        <p:txBody>
          <a:bodyPr bIns="0" anchor="b" anchorCtr="0"/>
          <a:lstStyle>
            <a:lvl1pPr algn="l">
              <a:defRPr sz="3200" b="1" cap="all" baseline="0">
                <a:solidFill>
                  <a:schemeClr val="bg1"/>
                </a:solidFill>
              </a:defRPr>
            </a:lvl1pPr>
          </a:lstStyle>
          <a:p>
            <a:r>
              <a:rPr lang="en-US"/>
              <a:t>CLICK TO EDIT TITLE STYLE</a:t>
            </a:r>
          </a:p>
        </p:txBody>
      </p:sp>
      <p:sp>
        <p:nvSpPr>
          <p:cNvPr id="29" name="Text Placeholder 20"/>
          <p:cNvSpPr>
            <a:spLocks noGrp="1"/>
          </p:cNvSpPr>
          <p:nvPr>
            <p:ph type="body" sz="quarter" idx="19" hasCustomPrompt="1"/>
          </p:nvPr>
        </p:nvSpPr>
        <p:spPr>
          <a:xfrm>
            <a:off x="7001718" y="3787245"/>
            <a:ext cx="1829276" cy="254000"/>
          </a:xfrm>
        </p:spPr>
        <p:txBody>
          <a:bodyPr lIns="0" tIns="0" bIns="0" anchor="b" anchorCtr="0"/>
          <a:lstStyle>
            <a:lvl1pPr marL="0" indent="0" algn="ctr">
              <a:buFont typeface="Arial" panose="020B0604020202020204" pitchFamily="34" charset="0"/>
              <a:buNone/>
              <a:defRPr sz="1600" b="1" cap="all" baseline="0">
                <a:solidFill>
                  <a:schemeClr val="tx1"/>
                </a:solidFill>
              </a:defRPr>
            </a:lvl1pPr>
          </a:lstStyle>
          <a:p>
            <a:pPr lvl="0"/>
            <a:r>
              <a:rPr lang="en-US"/>
              <a:t>CLICK TO EDIT</a:t>
            </a:r>
          </a:p>
        </p:txBody>
      </p:sp>
      <p:sp>
        <p:nvSpPr>
          <p:cNvPr id="32" name="Text Placeholder 20"/>
          <p:cNvSpPr>
            <a:spLocks noGrp="1"/>
          </p:cNvSpPr>
          <p:nvPr>
            <p:ph type="body" sz="quarter" idx="21" hasCustomPrompt="1"/>
          </p:nvPr>
        </p:nvSpPr>
        <p:spPr>
          <a:xfrm>
            <a:off x="9386158" y="3787245"/>
            <a:ext cx="1829276" cy="254000"/>
          </a:xfrm>
        </p:spPr>
        <p:txBody>
          <a:bodyPr lIns="0" tIns="0" bIns="0" anchor="b" anchorCtr="0"/>
          <a:lstStyle>
            <a:lvl1pPr marL="0" indent="0" algn="ctr">
              <a:buFont typeface="Arial" panose="020B0604020202020204" pitchFamily="34" charset="0"/>
              <a:buNone/>
              <a:defRPr sz="1600" b="1" cap="all" baseline="0">
                <a:solidFill>
                  <a:schemeClr val="tx1"/>
                </a:solidFill>
              </a:defRPr>
            </a:lvl1pPr>
          </a:lstStyle>
          <a:p>
            <a:pPr lvl="0"/>
            <a:r>
              <a:rPr lang="en-US"/>
              <a:t>CLICK TO EDIT</a:t>
            </a:r>
          </a:p>
        </p:txBody>
      </p:sp>
      <p:sp>
        <p:nvSpPr>
          <p:cNvPr id="37" name="Picture Placeholder 14"/>
          <p:cNvSpPr>
            <a:spLocks noGrp="1"/>
          </p:cNvSpPr>
          <p:nvPr>
            <p:ph type="pic" sz="quarter" idx="26"/>
          </p:nvPr>
        </p:nvSpPr>
        <p:spPr>
          <a:xfrm>
            <a:off x="7001718" y="1597026"/>
            <a:ext cx="1829276" cy="1831975"/>
          </a:xfrm>
          <a:prstGeom prst="rect">
            <a:avLst/>
          </a:prstGeom>
          <a:ln w="19050">
            <a:noFill/>
          </a:ln>
        </p:spPr>
        <p:txBody>
          <a:bodyPr/>
          <a:lstStyle>
            <a:lvl1pPr marL="0" indent="0">
              <a:buNone/>
              <a:defRPr/>
            </a:lvl1pPr>
          </a:lstStyle>
          <a:p>
            <a:r>
              <a:rPr lang="en-US" dirty="0"/>
              <a:t>Click icon to add picture</a:t>
            </a:r>
          </a:p>
        </p:txBody>
      </p:sp>
      <p:sp>
        <p:nvSpPr>
          <p:cNvPr id="38" name="Picture Placeholder 14"/>
          <p:cNvSpPr>
            <a:spLocks noGrp="1"/>
          </p:cNvSpPr>
          <p:nvPr>
            <p:ph type="pic" sz="quarter" idx="25"/>
          </p:nvPr>
        </p:nvSpPr>
        <p:spPr>
          <a:xfrm>
            <a:off x="9386158" y="1597026"/>
            <a:ext cx="1829276" cy="1831975"/>
          </a:xfrm>
          <a:prstGeom prst="rect">
            <a:avLst/>
          </a:prstGeom>
          <a:ln w="19050">
            <a:noFill/>
          </a:ln>
        </p:spPr>
        <p:txBody>
          <a:bodyPr/>
          <a:lstStyle>
            <a:lvl1pPr marL="0" indent="0">
              <a:buNone/>
              <a:defRPr/>
            </a:lvl1pPr>
          </a:lstStyle>
          <a:p>
            <a:r>
              <a:rPr lang="en-US" dirty="0"/>
              <a:t>Click icon to add picture</a:t>
            </a:r>
          </a:p>
        </p:txBody>
      </p:sp>
      <p:sp>
        <p:nvSpPr>
          <p:cNvPr id="20" name="Text Placeholder 4"/>
          <p:cNvSpPr>
            <a:spLocks noGrp="1"/>
          </p:cNvSpPr>
          <p:nvPr>
            <p:ph type="body" sz="quarter" idx="27"/>
          </p:nvPr>
        </p:nvSpPr>
        <p:spPr>
          <a:xfrm>
            <a:off x="4599218" y="4288433"/>
            <a:ext cx="1829276" cy="1106424"/>
          </a:xfrm>
        </p:spPr>
        <p:txBody>
          <a:bodyPr tIns="0" bIns="0" anchor="t" anchorCtr="0"/>
          <a:lstStyle>
            <a:lvl1pPr marL="0" indent="0" algn="ctr">
              <a:lnSpc>
                <a:spcPct val="100000"/>
              </a:lnSpc>
              <a:buNone/>
              <a:defRPr sz="1600">
                <a:solidFill>
                  <a:schemeClr val="tx1"/>
                </a:solidFill>
              </a:defRPr>
            </a:lvl1pPr>
          </a:lstStyle>
          <a:p>
            <a:pPr lvl="0"/>
            <a:r>
              <a:rPr lang="en-US"/>
              <a:t>Click to edit Master text styles</a:t>
            </a:r>
          </a:p>
        </p:txBody>
      </p:sp>
      <p:sp>
        <p:nvSpPr>
          <p:cNvPr id="27" name="Text Placeholder 4"/>
          <p:cNvSpPr>
            <a:spLocks noGrp="1"/>
          </p:cNvSpPr>
          <p:nvPr>
            <p:ph type="body" sz="quarter" idx="28"/>
          </p:nvPr>
        </p:nvSpPr>
        <p:spPr>
          <a:xfrm>
            <a:off x="7001718" y="4288433"/>
            <a:ext cx="1829276" cy="1106424"/>
          </a:xfrm>
        </p:spPr>
        <p:txBody>
          <a:bodyPr tIns="0" bIns="0" anchor="t" anchorCtr="0"/>
          <a:lstStyle>
            <a:lvl1pPr marL="0" indent="0" algn="ctr">
              <a:lnSpc>
                <a:spcPct val="100000"/>
              </a:lnSpc>
              <a:buNone/>
              <a:defRPr sz="1600">
                <a:solidFill>
                  <a:schemeClr val="tx1"/>
                </a:solidFill>
              </a:defRPr>
            </a:lvl1pPr>
          </a:lstStyle>
          <a:p>
            <a:pPr lvl="0"/>
            <a:r>
              <a:rPr lang="en-US"/>
              <a:t>Click to edit Master text styles</a:t>
            </a:r>
          </a:p>
        </p:txBody>
      </p:sp>
      <p:sp>
        <p:nvSpPr>
          <p:cNvPr id="28" name="Text Placeholder 4"/>
          <p:cNvSpPr>
            <a:spLocks noGrp="1"/>
          </p:cNvSpPr>
          <p:nvPr>
            <p:ph type="body" sz="quarter" idx="29"/>
          </p:nvPr>
        </p:nvSpPr>
        <p:spPr>
          <a:xfrm>
            <a:off x="9386158" y="4288433"/>
            <a:ext cx="1829276" cy="1106424"/>
          </a:xfrm>
        </p:spPr>
        <p:txBody>
          <a:bodyPr tIns="0" bIns="0" anchor="t" anchorCtr="0"/>
          <a:lstStyle>
            <a:lvl1pPr marL="0" indent="0" algn="ctr">
              <a:lnSpc>
                <a:spcPct val="100000"/>
              </a:lnSpc>
              <a:buNone/>
              <a:defRPr sz="1600">
                <a:solidFill>
                  <a:schemeClr val="tx1"/>
                </a:solidFill>
              </a:defRPr>
            </a:lvl1pPr>
          </a:lstStyle>
          <a:p>
            <a:pPr lvl="0"/>
            <a:r>
              <a:rPr lang="en-US"/>
              <a:t>Click to edit Master text styles</a:t>
            </a:r>
          </a:p>
        </p:txBody>
      </p:sp>
      <p:sp>
        <p:nvSpPr>
          <p:cNvPr id="19" name="Text Placeholder 3"/>
          <p:cNvSpPr>
            <a:spLocks noGrp="1"/>
          </p:cNvSpPr>
          <p:nvPr>
            <p:ph type="body" sz="quarter" idx="31"/>
          </p:nvPr>
        </p:nvSpPr>
        <p:spPr>
          <a:xfrm>
            <a:off x="960471" y="3795268"/>
            <a:ext cx="2551840" cy="2542032"/>
          </a:xfrm>
        </p:spPr>
        <p:txBody>
          <a:bodyPr/>
          <a:lstStyle>
            <a:lvl1pPr>
              <a:lnSpc>
                <a:spcPct val="113000"/>
              </a:lnSpc>
              <a:spcBef>
                <a:spcPts val="600"/>
              </a:spcBef>
              <a:buClr>
                <a:schemeClr val="bg1"/>
              </a:buClr>
              <a:defRPr sz="1600">
                <a:solidFill>
                  <a:schemeClr val="bg1"/>
                </a:solidFill>
              </a:defRPr>
            </a:lvl1pPr>
            <a:lvl2pPr marL="514338" indent="-171446">
              <a:lnSpc>
                <a:spcPct val="113000"/>
              </a:lnSpc>
              <a:spcBef>
                <a:spcPts val="600"/>
              </a:spcBef>
              <a:buClr>
                <a:schemeClr val="bg1"/>
              </a:buClr>
              <a:defRPr sz="1600">
                <a:solidFill>
                  <a:schemeClr val="bg1"/>
                </a:solidFill>
              </a:defRPr>
            </a:lvl2pPr>
            <a:lvl3pPr marL="857229" indent="-171446">
              <a:lnSpc>
                <a:spcPct val="113000"/>
              </a:lnSpc>
              <a:spcBef>
                <a:spcPts val="600"/>
              </a:spcBef>
              <a:buClr>
                <a:schemeClr val="bg1"/>
              </a:buClr>
              <a:defRPr sz="1600">
                <a:solidFill>
                  <a:schemeClr val="bg1"/>
                </a:solidFill>
              </a:defRPr>
            </a:lvl3pPr>
            <a:lvl4pPr marL="1314418" indent="-171446">
              <a:lnSpc>
                <a:spcPct val="113000"/>
              </a:lnSpc>
              <a:spcBef>
                <a:spcPts val="600"/>
              </a:spcBef>
              <a:buClr>
                <a:schemeClr val="bg1"/>
              </a:buClr>
              <a:defRPr sz="1600">
                <a:solidFill>
                  <a:schemeClr val="bg1"/>
                </a:solidFill>
              </a:defRPr>
            </a:lvl4pPr>
            <a:lvl5pPr marL="1657309" indent="-171446">
              <a:lnSpc>
                <a:spcPct val="113000"/>
              </a:lnSpc>
              <a:spcBef>
                <a:spcPts val="600"/>
              </a:spcBef>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361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25D65-CE6B-B5F2-E34D-FFC81BDE6912}"/>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B52BB-814D-B638-511D-D05F12F8ABE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8E4E7-7C6A-609D-64C9-BB072548EF0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5F197-B1B8-4584-8B75-5D45B647D250}" type="datetimeFigureOut">
              <a:rPr lang="en-US" smtClean="0"/>
              <a:pPr/>
              <a:t>8/10/2024</a:t>
            </a:fld>
            <a:endParaRPr lang="en-US" dirty="0"/>
          </a:p>
        </p:txBody>
      </p:sp>
      <p:sp>
        <p:nvSpPr>
          <p:cNvPr id="5" name="Footer Placeholder 4">
            <a:extLst>
              <a:ext uri="{FF2B5EF4-FFF2-40B4-BE49-F238E27FC236}">
                <a16:creationId xmlns:a16="http://schemas.microsoft.com/office/drawing/2014/main" id="{1FB12077-5F40-D251-83A0-FEDC49B3F76E}"/>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EB7618-491E-99FA-ED6C-503BE284DF4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02DD1-4234-4BD6-9FF9-05DC4F928EE7}" type="slidenum">
              <a:rPr lang="en-US" smtClean="0"/>
              <a:t>‹#›</a:t>
            </a:fld>
            <a:endParaRPr lang="en-US" dirty="0"/>
          </a:p>
        </p:txBody>
      </p:sp>
      <p:sp>
        <p:nvSpPr>
          <p:cNvPr id="7" name="TextBox 6">
            <a:extLst>
              <a:ext uri="{FF2B5EF4-FFF2-40B4-BE49-F238E27FC236}">
                <a16:creationId xmlns:a16="http://schemas.microsoft.com/office/drawing/2014/main" id="{78394DCB-5CBC-2459-7C6A-E6950C351DBF}"/>
              </a:ext>
            </a:extLst>
          </p:cNvPr>
          <p:cNvSpPr txBox="1"/>
          <p:nvPr userDrawn="1"/>
        </p:nvSpPr>
        <p:spPr>
          <a:xfrm>
            <a:off x="8350520" y="6657948"/>
            <a:ext cx="384148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218962481"/>
      </p:ext>
    </p:extLst>
  </p:cSld>
  <p:clrMap bg1="lt1" tx1="dk1" bg2="lt2" tx2="dk2" accent1="accent1" accent2="accent2" accent3="accent3" accent4="accent4" accent5="accent5" accent6="accent6" hlink="hlink" folHlink="folHlink"/>
  <p:sldLayoutIdLst>
    <p:sldLayoutId id="2147483753" r:id="rId1"/>
    <p:sldLayoutId id="2147483760" r:id="rId2"/>
    <p:sldLayoutId id="2147483748" r:id="rId3"/>
    <p:sldLayoutId id="2147483761" r:id="rId4"/>
    <p:sldLayoutId id="2147483762" r:id="rId5"/>
    <p:sldLayoutId id="2147483763" r:id="rId6"/>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11" y="1292811"/>
            <a:ext cx="10972800" cy="4525963"/>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217728" tIns="108864" rIns="217728" bIns="108864" rtlCol="0" anchor="ctr"/>
          <a:lstStyle>
            <a:lvl1pPr algn="r">
              <a:defRPr sz="1451">
                <a:solidFill>
                  <a:schemeClr val="tx1">
                    <a:tint val="75000"/>
                  </a:schemeClr>
                </a:solidFill>
              </a:defRPr>
            </a:lvl1pPr>
          </a:lstStyle>
          <a:p>
            <a:fld id="{4AFB891B-AB7E-3649-97C7-338B5D56FE40}" type="slidenum">
              <a:rPr lang="en-US" smtClean="0"/>
              <a:t>‹#›</a:t>
            </a:fld>
            <a:endParaRPr lang="en-US" dirty="0"/>
          </a:p>
        </p:txBody>
      </p:sp>
      <p:sp>
        <p:nvSpPr>
          <p:cNvPr id="8" name="Slide Number Placeholder 5"/>
          <p:cNvSpPr txBox="1">
            <a:spLocks/>
          </p:cNvSpPr>
          <p:nvPr userDrawn="1"/>
        </p:nvSpPr>
        <p:spPr>
          <a:xfrm>
            <a:off x="10884985" y="468126"/>
            <a:ext cx="532601" cy="365125"/>
          </a:xfrm>
          <a:prstGeom prst="rect">
            <a:avLst/>
          </a:prstGeom>
        </p:spPr>
        <p:txBody>
          <a:bodyPr/>
          <a:lstStyle>
            <a:defPPr>
              <a:defRPr lang="en-US"/>
            </a:defPPr>
            <a:lvl1pPr marL="0" algn="ctr" defTabSz="1088639" rtl="0" eaLnBrk="1" latinLnBrk="0" hangingPunct="1">
              <a:defRPr sz="2400" kern="1200">
                <a:solidFill>
                  <a:schemeClr val="bg1"/>
                </a:solidFill>
                <a:latin typeface="Raleway Regular"/>
                <a:ea typeface="+mn-ea"/>
                <a:cs typeface="Raleway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9DF686B8-C880-FF40-96DC-14FF2413C34E}" type="slidenum">
              <a:rPr lang="en-US" sz="1200" smtClean="0">
                <a:latin typeface="Arial"/>
                <a:cs typeface="Arial"/>
              </a:rPr>
              <a:pPr/>
              <a:t>‹#›</a:t>
            </a:fld>
            <a:endParaRPr lang="en-US" sz="1200" dirty="0">
              <a:latin typeface="Arial"/>
              <a:cs typeface="Aria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96196" y="6070870"/>
            <a:ext cx="1051545" cy="576105"/>
          </a:xfrm>
          <a:prstGeom prst="rect">
            <a:avLst/>
          </a:prstGeom>
        </p:spPr>
      </p:pic>
      <p:sp>
        <p:nvSpPr>
          <p:cNvPr id="4" name="Title Placeholder 3"/>
          <p:cNvSpPr>
            <a:spLocks noGrp="1"/>
          </p:cNvSpPr>
          <p:nvPr>
            <p:ph type="title"/>
          </p:nvPr>
        </p:nvSpPr>
        <p:spPr>
          <a:xfrm>
            <a:off x="393135" y="-35733"/>
            <a:ext cx="10515600" cy="1325033"/>
          </a:xfrm>
          <a:prstGeom prst="rect">
            <a:avLst/>
          </a:prstGeom>
        </p:spPr>
        <p:txBody>
          <a:bodyPr vert="horz" lIns="91440" tIns="45720" rIns="91440" bIns="45720" rtlCol="0" anchor="ctr">
            <a:normAutofit/>
          </a:bodyPr>
          <a:lstStyle/>
          <a:p>
            <a:r>
              <a:rPr lang="en-US"/>
              <a:t>Click to edit Master 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99533" y="6206436"/>
            <a:ext cx="2582868" cy="39819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4BD61134-0ECF-441F-933F-3AAD25AD21DA}"/>
              </a:ext>
            </a:extLst>
          </p:cNvPr>
          <p:cNvPicPr>
            <a:picLocks noChangeAspect="1"/>
          </p:cNvPicPr>
          <p:nvPr userDrawn="1"/>
        </p:nvPicPr>
        <p:blipFill>
          <a:blip r:embed="rId5"/>
          <a:stretch>
            <a:fillRect/>
          </a:stretch>
        </p:blipFill>
        <p:spPr>
          <a:xfrm>
            <a:off x="183419" y="5818774"/>
            <a:ext cx="3812600" cy="994205"/>
          </a:xfrm>
          <a:prstGeom prst="rect">
            <a:avLst/>
          </a:prstGeom>
        </p:spPr>
      </p:pic>
    </p:spTree>
    <p:extLst>
      <p:ext uri="{BB962C8B-B14F-4D97-AF65-F5344CB8AC3E}">
        <p14:creationId xmlns:p14="http://schemas.microsoft.com/office/powerpoint/2010/main" val="2664681394"/>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408240" rtl="0" eaLnBrk="1" latinLnBrk="0" hangingPunct="1">
        <a:spcBef>
          <a:spcPct val="0"/>
        </a:spcBef>
        <a:buNone/>
        <a:defRPr sz="2500" b="1" i="0" kern="1200">
          <a:solidFill>
            <a:srgbClr val="0068AA"/>
          </a:solidFill>
          <a:latin typeface="Arial Narrow" panose="020B0604020202020204" pitchFamily="34" charset="0"/>
          <a:ea typeface="Arial Narrow" panose="020B0604020202020204" pitchFamily="34" charset="0"/>
          <a:cs typeface="Arial Narrow" panose="020B0604020202020204" pitchFamily="34" charset="0"/>
        </a:defRPr>
      </a:lvl1pPr>
    </p:titleStyle>
    <p:bodyStyle>
      <a:lvl1pPr marL="342900" indent="-160020" algn="l" defTabSz="408240" rtl="0" eaLnBrk="1" latinLnBrk="0" hangingPunct="1">
        <a:spcBef>
          <a:spcPct val="20000"/>
        </a:spcBef>
        <a:buClr>
          <a:srgbClr val="0068AA"/>
        </a:buClr>
        <a:buFont typeface="Arial" charset="0"/>
        <a:buChar char="•"/>
        <a:defRPr sz="20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1pPr>
      <a:lvl2pPr marL="751140" indent="-160020" algn="l" defTabSz="408240" rtl="0" eaLnBrk="1" latinLnBrk="0" hangingPunct="1">
        <a:spcBef>
          <a:spcPct val="20000"/>
        </a:spcBef>
        <a:buSzPct val="85000"/>
        <a:buFont typeface="Arial" charset="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2pPr>
      <a:lvl3pPr marL="1159379" indent="-160020" algn="l" defTabSz="408240" rtl="0" eaLnBrk="1" latinLnBrk="0" hangingPunct="1">
        <a:spcBef>
          <a:spcPct val="20000"/>
        </a:spcBef>
        <a:buFont typeface=".AppleSystemUIFont" charset="-120"/>
        <a:buChar char="–"/>
        <a:defRPr sz="1800" b="0" i="0" kern="1200">
          <a:solidFill>
            <a:schemeClr val="tx1">
              <a:lumMod val="50000"/>
            </a:schemeClr>
          </a:solidFill>
          <a:latin typeface="Arial Narrow" panose="020B0604020202020204" pitchFamily="34" charset="0"/>
          <a:ea typeface="Arial Narrow" panose="020B0604020202020204" pitchFamily="34" charset="0"/>
          <a:cs typeface="Arial Narrow" panose="020B0604020202020204" pitchFamily="34" charset="0"/>
        </a:defRPr>
      </a:lvl3pPr>
      <a:lvl4pPr marL="156761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4pPr>
      <a:lvl5pPr marL="1975859" indent="-342900" algn="l" defTabSz="408240" rtl="0" eaLnBrk="1" latinLnBrk="0" hangingPunct="1">
        <a:spcBef>
          <a:spcPct val="20000"/>
        </a:spcBef>
        <a:buFont typeface="Arial" charset="0"/>
        <a:buChar char="•"/>
        <a:defRPr sz="2000" kern="1200">
          <a:solidFill>
            <a:schemeClr val="tx1"/>
          </a:solidFill>
          <a:latin typeface="Arial" charset="0"/>
          <a:ea typeface="Arial" charset="0"/>
          <a:cs typeface="Arial"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7"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40" rtl="0" eaLnBrk="1" latinLnBrk="0" hangingPunct="1">
        <a:defRPr sz="1613" kern="1200">
          <a:solidFill>
            <a:schemeClr val="tx1"/>
          </a:solidFill>
          <a:latin typeface="+mn-lt"/>
          <a:ea typeface="+mn-ea"/>
          <a:cs typeface="+mn-cs"/>
        </a:defRPr>
      </a:lvl1pPr>
      <a:lvl2pPr marL="408240" algn="l" defTabSz="408240" rtl="0" eaLnBrk="1" latinLnBrk="0" hangingPunct="1">
        <a:defRPr sz="1613" kern="1200">
          <a:solidFill>
            <a:schemeClr val="tx1"/>
          </a:solidFill>
          <a:latin typeface="+mn-lt"/>
          <a:ea typeface="+mn-ea"/>
          <a:cs typeface="+mn-cs"/>
        </a:defRPr>
      </a:lvl2pPr>
      <a:lvl3pPr marL="816479" algn="l" defTabSz="408240" rtl="0" eaLnBrk="1" latinLnBrk="0" hangingPunct="1">
        <a:defRPr sz="1613" kern="1200">
          <a:solidFill>
            <a:schemeClr val="tx1"/>
          </a:solidFill>
          <a:latin typeface="+mn-lt"/>
          <a:ea typeface="+mn-ea"/>
          <a:cs typeface="+mn-cs"/>
        </a:defRPr>
      </a:lvl3pPr>
      <a:lvl4pPr marL="1224719" algn="l" defTabSz="408240" rtl="0" eaLnBrk="1" latinLnBrk="0" hangingPunct="1">
        <a:defRPr sz="1613" kern="1200">
          <a:solidFill>
            <a:schemeClr val="tx1"/>
          </a:solidFill>
          <a:latin typeface="+mn-lt"/>
          <a:ea typeface="+mn-ea"/>
          <a:cs typeface="+mn-cs"/>
        </a:defRPr>
      </a:lvl4pPr>
      <a:lvl5pPr marL="1632959" algn="l" defTabSz="408240" rtl="0" eaLnBrk="1" latinLnBrk="0" hangingPunct="1">
        <a:defRPr sz="1613" kern="1200">
          <a:solidFill>
            <a:schemeClr val="tx1"/>
          </a:solidFill>
          <a:latin typeface="+mn-lt"/>
          <a:ea typeface="+mn-ea"/>
          <a:cs typeface="+mn-cs"/>
        </a:defRPr>
      </a:lvl5pPr>
      <a:lvl6pPr marL="2041198" algn="l" defTabSz="408240" rtl="0" eaLnBrk="1" latinLnBrk="0" hangingPunct="1">
        <a:defRPr sz="1613" kern="1200">
          <a:solidFill>
            <a:schemeClr val="tx1"/>
          </a:solidFill>
          <a:latin typeface="+mn-lt"/>
          <a:ea typeface="+mn-ea"/>
          <a:cs typeface="+mn-cs"/>
        </a:defRPr>
      </a:lvl6pPr>
      <a:lvl7pPr marL="2449438" algn="l" defTabSz="408240" rtl="0" eaLnBrk="1" latinLnBrk="0" hangingPunct="1">
        <a:defRPr sz="1613" kern="1200">
          <a:solidFill>
            <a:schemeClr val="tx1"/>
          </a:solidFill>
          <a:latin typeface="+mn-lt"/>
          <a:ea typeface="+mn-ea"/>
          <a:cs typeface="+mn-cs"/>
        </a:defRPr>
      </a:lvl7pPr>
      <a:lvl8pPr marL="2857677" algn="l" defTabSz="408240" rtl="0" eaLnBrk="1" latinLnBrk="0" hangingPunct="1">
        <a:defRPr sz="1613" kern="1200">
          <a:solidFill>
            <a:schemeClr val="tx1"/>
          </a:solidFill>
          <a:latin typeface="+mn-lt"/>
          <a:ea typeface="+mn-ea"/>
          <a:cs typeface="+mn-cs"/>
        </a:defRPr>
      </a:lvl8pPr>
      <a:lvl9pPr marL="3265917" algn="l" defTabSz="408240" rtl="0" eaLnBrk="1" latinLnBrk="0" hangingPunct="1">
        <a:defRPr sz="1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4.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4.xml"/><Relationship Id="rId1" Type="http://schemas.openxmlformats.org/officeDocument/2006/relationships/customXml" Target="../../customXml/item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9.xml"/><Relationship Id="rId1" Type="http://schemas.openxmlformats.org/officeDocument/2006/relationships/customXml" Target="../../customXml/item18.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5.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3.xml"/><Relationship Id="rId1" Type="http://schemas.openxmlformats.org/officeDocument/2006/relationships/customXml" Target="../../customXml/item4.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9.xml"/><Relationship Id="rId1" Type="http://schemas.openxmlformats.org/officeDocument/2006/relationships/customXml" Target="../../customXml/item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8.xml"/><Relationship Id="rId1" Type="http://schemas.openxmlformats.org/officeDocument/2006/relationships/customXml" Target="../../customXml/item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1.xml"/><Relationship Id="rId1" Type="http://schemas.openxmlformats.org/officeDocument/2006/relationships/customXml" Target="../../customXml/item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7F5C025B-13FA-5B5F-311A-DE0FDBC135B3}"/>
              </a:ext>
            </a:extLst>
          </p:cNvPr>
          <p:cNvPicPr>
            <a:picLocks noChangeAspect="1"/>
          </p:cNvPicPr>
          <p:nvPr>
            <p:custDataLst>
              <p:tags r:id="rId3"/>
            </p:custDataLst>
          </p:nvPr>
        </p:nvPicPr>
        <p:blipFill rotWithShape="1">
          <a:blip r:embed="rId6"/>
          <a:srcRect t="7802" b="7802"/>
          <a:stretch/>
        </p:blipFill>
        <p:spPr>
          <a:xfrm>
            <a:off x="1588" y="1716"/>
            <a:ext cx="12188952" cy="6856284"/>
          </a:xfrm>
          <a:prstGeom prst="rect">
            <a:avLst/>
          </a:prstGeom>
        </p:spPr>
      </p:pic>
      <p:sp>
        <p:nvSpPr>
          <p:cNvPr id="2" name="Title 1"/>
          <p:cNvSpPr>
            <a:spLocks noGrp="1"/>
          </p:cNvSpPr>
          <p:nvPr>
            <p:ph type="ctrTitle"/>
          </p:nvPr>
        </p:nvSpPr>
        <p:spPr>
          <a:xfrm>
            <a:off x="222569" y="1122363"/>
            <a:ext cx="11711939" cy="1655762"/>
          </a:xfrm>
        </p:spPr>
        <p:txBody>
          <a:bodyPr/>
          <a:lstStyle/>
          <a:p>
            <a:r>
              <a:rPr lang="en-US" b="1" cap="none" dirty="0">
                <a:solidFill>
                  <a:schemeClr val="bg1"/>
                </a:solidFill>
              </a:rPr>
              <a:t>Organizing for Teams at Scale</a:t>
            </a:r>
          </a:p>
        </p:txBody>
      </p:sp>
      <p:sp>
        <p:nvSpPr>
          <p:cNvPr id="3" name="Subtitle 2"/>
          <p:cNvSpPr>
            <a:spLocks noGrp="1"/>
          </p:cNvSpPr>
          <p:nvPr>
            <p:ph type="subTitle" idx="1"/>
          </p:nvPr>
        </p:nvSpPr>
        <p:spPr>
          <a:xfrm>
            <a:off x="1524001" y="3174715"/>
            <a:ext cx="9144000" cy="2083085"/>
          </a:xfrm>
        </p:spPr>
        <p:txBody>
          <a:bodyPr>
            <a:normAutofit/>
          </a:bodyPr>
          <a:lstStyle/>
          <a:p>
            <a:r>
              <a:rPr lang="en-US" sz="2800" b="1" dirty="0">
                <a:solidFill>
                  <a:schemeClr val="bg1"/>
                </a:solidFill>
              </a:rPr>
              <a:t>Care Team Transformation at Mayo Clinic</a:t>
            </a:r>
          </a:p>
          <a:p>
            <a:r>
              <a:rPr lang="en-US" sz="2800" b="0" dirty="0">
                <a:solidFill>
                  <a:schemeClr val="bg1"/>
                </a:solidFill>
              </a:rPr>
              <a:t>Family Medicine Leaders Consortium</a:t>
            </a:r>
          </a:p>
          <a:p>
            <a:r>
              <a:rPr lang="en-US" sz="2800" b="0" dirty="0">
                <a:solidFill>
                  <a:schemeClr val="bg1"/>
                </a:solidFill>
              </a:rPr>
              <a:t>August 16, 2024</a:t>
            </a:r>
          </a:p>
          <a:p>
            <a:endParaRPr lang="en-US" sz="2800" b="1" dirty="0">
              <a:solidFill>
                <a:schemeClr val="bg1"/>
              </a:solidFill>
            </a:endParaRPr>
          </a:p>
        </p:txBody>
      </p:sp>
      <p:sp>
        <p:nvSpPr>
          <p:cNvPr id="4" name="Subtitle 2"/>
          <p:cNvSpPr txBox="1">
            <a:spLocks/>
          </p:cNvSpPr>
          <p:nvPr/>
        </p:nvSpPr>
        <p:spPr>
          <a:xfrm>
            <a:off x="974726" y="5102416"/>
            <a:ext cx="5130801"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0" dirty="0">
                <a:solidFill>
                  <a:schemeClr val="bg1"/>
                </a:solidFill>
              </a:rPr>
              <a:t>David Rushlow, M.D.</a:t>
            </a:r>
          </a:p>
          <a:p>
            <a:r>
              <a:rPr lang="en-US" sz="2000" b="0" dirty="0">
                <a:solidFill>
                  <a:schemeClr val="bg1"/>
                </a:solidFill>
              </a:rPr>
              <a:t>Chair, Family Medicine, Mayo Clinic</a:t>
            </a:r>
          </a:p>
        </p:txBody>
      </p:sp>
      <p:sp>
        <p:nvSpPr>
          <p:cNvPr id="8" name="Freeform 6"/>
          <p:cNvSpPr>
            <a:spLocks noChangeAspect="1" noEditPoints="1"/>
          </p:cNvSpPr>
          <p:nvPr/>
        </p:nvSpPr>
        <p:spPr bwMode="auto">
          <a:xfrm>
            <a:off x="542926"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TextBox 9"/>
          <p:cNvSpPr txBox="1"/>
          <p:nvPr/>
        </p:nvSpPr>
        <p:spPr>
          <a:xfrm>
            <a:off x="8349933" y="6657948"/>
            <a:ext cx="3840480"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solidFill>
              </a:rPr>
              <a:t>©2022 Mayo Foundation for Medical Education and Research  |  slide-</a:t>
            </a:r>
            <a:fld id="{D445C29B-035B-48ED-941F-A66A11A8A322}" type="slidenum">
              <a:rPr lang="en-US" sz="700" smtClean="0">
                <a:solidFill>
                  <a:schemeClr val="bg1"/>
                </a:solidFill>
              </a:rPr>
              <a:pPr lvl="0"/>
              <a:t>1</a:t>
            </a:fld>
            <a:endParaRPr lang="en-US" sz="700" dirty="0">
              <a:solidFill>
                <a:schemeClr val="bg1"/>
              </a:solidFill>
            </a:endParaRPr>
          </a:p>
        </p:txBody>
      </p:sp>
      <p:sp>
        <p:nvSpPr>
          <p:cNvPr id="11" name="TextBox 10"/>
          <p:cNvSpPr txBox="1"/>
          <p:nvPr/>
        </p:nvSpPr>
        <p:spPr>
          <a:xfrm>
            <a:off x="6678613" y="6657948"/>
            <a:ext cx="24352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1"/>
                </a:solidFill>
              </a:rPr>
              <a:t>Image copyright Shutterstock</a:t>
            </a:r>
          </a:p>
        </p:txBody>
      </p:sp>
    </p:spTree>
    <p:custDataLst>
      <p:custData r:id="rId1"/>
      <p:custData r:id="rId2"/>
    </p:custDataLst>
    <p:extLst>
      <p:ext uri="{BB962C8B-B14F-4D97-AF65-F5344CB8AC3E}">
        <p14:creationId xmlns:p14="http://schemas.microsoft.com/office/powerpoint/2010/main" val="167755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 shot of a computer screen&#10;&#10;Description automatically generated">
            <a:extLst>
              <a:ext uri="{FF2B5EF4-FFF2-40B4-BE49-F238E27FC236}">
                <a16:creationId xmlns:a16="http://schemas.microsoft.com/office/drawing/2014/main" id="{08277A70-F42C-8C9C-38EE-56CA6914D193}"/>
              </a:ext>
            </a:extLst>
          </p:cNvPr>
          <p:cNvPicPr>
            <a:picLocks noGrp="1" noChangeAspect="1"/>
          </p:cNvPicPr>
          <p:nvPr>
            <p:ph idx="1"/>
          </p:nvPr>
        </p:nvPicPr>
        <p:blipFill>
          <a:blip r:embed="rId2"/>
          <a:stretch>
            <a:fillRect/>
          </a:stretch>
        </p:blipFill>
        <p:spPr>
          <a:xfrm>
            <a:off x="643467" y="1152567"/>
            <a:ext cx="10905066" cy="455286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991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899A82-94B3-E38E-EBF6-A8EDB3B64446}"/>
              </a:ext>
            </a:extLst>
          </p:cNvPr>
          <p:cNvSpPr>
            <a:spLocks noGrp="1"/>
          </p:cNvSpPr>
          <p:nvPr>
            <p:ph type="title"/>
          </p:nvPr>
        </p:nvSpPr>
        <p:spPr>
          <a:xfrm>
            <a:off x="974727" y="536576"/>
            <a:ext cx="9998921" cy="587375"/>
          </a:xfrm>
        </p:spPr>
        <p:txBody>
          <a:bodyPr>
            <a:normAutofit fontScale="90000"/>
          </a:bodyPr>
          <a:lstStyle/>
          <a:p>
            <a:r>
              <a:rPr lang="en-US" dirty="0"/>
              <a:t>Provider Continuity of care</a:t>
            </a:r>
          </a:p>
        </p:txBody>
      </p:sp>
      <p:sp>
        <p:nvSpPr>
          <p:cNvPr id="3" name="Content Placeholder 2">
            <a:extLst>
              <a:ext uri="{FF2B5EF4-FFF2-40B4-BE49-F238E27FC236}">
                <a16:creationId xmlns:a16="http://schemas.microsoft.com/office/drawing/2014/main" id="{261652A6-D577-488E-2043-D6E6A518237C}"/>
              </a:ext>
            </a:extLst>
          </p:cNvPr>
          <p:cNvSpPr>
            <a:spLocks noGrp="1"/>
          </p:cNvSpPr>
          <p:nvPr>
            <p:ph idx="1"/>
          </p:nvPr>
        </p:nvSpPr>
        <p:spPr>
          <a:xfrm>
            <a:off x="9040813" y="1793875"/>
            <a:ext cx="2395692" cy="3995419"/>
          </a:xfrm>
        </p:spPr>
        <p:txBody>
          <a:bodyPr/>
          <a:lstStyle/>
          <a:p>
            <a:r>
              <a:rPr lang="en-US" dirty="0"/>
              <a:t>Q1 66.2%, increased from 65.5% prior Q1</a:t>
            </a:r>
          </a:p>
          <a:p>
            <a:pPr lvl="1"/>
            <a:r>
              <a:rPr lang="en-US" sz="1800" dirty="0"/>
              <a:t>Excludes Same Day/PST appts</a:t>
            </a:r>
          </a:p>
        </p:txBody>
      </p:sp>
      <p:pic>
        <p:nvPicPr>
          <p:cNvPr id="5" name="Picture 4">
            <a:extLst>
              <a:ext uri="{FF2B5EF4-FFF2-40B4-BE49-F238E27FC236}">
                <a16:creationId xmlns:a16="http://schemas.microsoft.com/office/drawing/2014/main" id="{D743E1A4-239D-3C42-EDE5-6AA634189209}"/>
              </a:ext>
            </a:extLst>
          </p:cNvPr>
          <p:cNvPicPr>
            <a:picLocks noChangeAspect="1"/>
          </p:cNvPicPr>
          <p:nvPr/>
        </p:nvPicPr>
        <p:blipFill>
          <a:blip r:embed="rId3"/>
          <a:stretch>
            <a:fillRect/>
          </a:stretch>
        </p:blipFill>
        <p:spPr>
          <a:xfrm>
            <a:off x="952824" y="1123950"/>
            <a:ext cx="7754614" cy="5350987"/>
          </a:xfrm>
          <a:prstGeom prst="rect">
            <a:avLst/>
          </a:prstGeom>
        </p:spPr>
      </p:pic>
      <p:pic>
        <p:nvPicPr>
          <p:cNvPr id="10" name="Picture 9">
            <a:extLst>
              <a:ext uri="{FF2B5EF4-FFF2-40B4-BE49-F238E27FC236}">
                <a16:creationId xmlns:a16="http://schemas.microsoft.com/office/drawing/2014/main" id="{55A7DD3F-306E-1F6A-5E59-26BEE2A291B9}"/>
              </a:ext>
            </a:extLst>
          </p:cNvPr>
          <p:cNvPicPr>
            <a:picLocks noChangeAspect="1"/>
          </p:cNvPicPr>
          <p:nvPr/>
        </p:nvPicPr>
        <p:blipFill>
          <a:blip r:embed="rId4"/>
          <a:stretch>
            <a:fillRect/>
          </a:stretch>
        </p:blipFill>
        <p:spPr>
          <a:xfrm>
            <a:off x="7367511" y="1700166"/>
            <a:ext cx="1095528" cy="676369"/>
          </a:xfrm>
          <a:prstGeom prst="rect">
            <a:avLst/>
          </a:prstGeom>
        </p:spPr>
      </p:pic>
    </p:spTree>
    <p:extLst>
      <p:ext uri="{BB962C8B-B14F-4D97-AF65-F5344CB8AC3E}">
        <p14:creationId xmlns:p14="http://schemas.microsoft.com/office/powerpoint/2010/main" val="192536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8D247-FBF1-ADA2-E41E-BE740D2C1607}"/>
              </a:ext>
            </a:extLst>
          </p:cNvPr>
          <p:cNvPicPr>
            <a:picLocks noChangeAspect="1"/>
          </p:cNvPicPr>
          <p:nvPr/>
        </p:nvPicPr>
        <p:blipFill>
          <a:blip r:embed="rId3"/>
          <a:stretch>
            <a:fillRect/>
          </a:stretch>
        </p:blipFill>
        <p:spPr>
          <a:xfrm>
            <a:off x="5154691" y="1597026"/>
            <a:ext cx="6674291" cy="4692027"/>
          </a:xfrm>
          <a:prstGeom prst="rect">
            <a:avLst/>
          </a:prstGeom>
        </p:spPr>
      </p:pic>
      <p:sp>
        <p:nvSpPr>
          <p:cNvPr id="11" name="TextBox 10">
            <a:extLst>
              <a:ext uri="{FF2B5EF4-FFF2-40B4-BE49-F238E27FC236}">
                <a16:creationId xmlns:a16="http://schemas.microsoft.com/office/drawing/2014/main" id="{73B5F4B7-444C-4BC8-281E-61A601C7CF3F}"/>
              </a:ext>
            </a:extLst>
          </p:cNvPr>
          <p:cNvSpPr txBox="1"/>
          <p:nvPr/>
        </p:nvSpPr>
        <p:spPr>
          <a:xfrm>
            <a:off x="974726" y="1984375"/>
            <a:ext cx="3892161" cy="3913123"/>
          </a:xfrm>
          <a:prstGeom prst="rect">
            <a:avLst/>
          </a:prstGeom>
        </p:spPr>
        <p:txBody>
          <a:bodyPr vert="horz" lIns="0" tIns="0" rIns="0" bIns="45724" rtlCol="0">
            <a:normAutofit/>
          </a:bodyPr>
          <a:lstStyle/>
          <a:p>
            <a:pPr defTabSz="914484">
              <a:lnSpc>
                <a:spcPct val="90000"/>
              </a:lnSpc>
              <a:spcAft>
                <a:spcPts val="600"/>
              </a:spcAft>
            </a:pPr>
            <a:r>
              <a:rPr lang="en-US" sz="2600" dirty="0">
                <a:solidFill>
                  <a:schemeClr val="accent1"/>
                </a:solidFill>
              </a:rPr>
              <a:t>Future Weekly Availability &amp; Fill Rates</a:t>
            </a:r>
            <a:endParaRPr lang="en-US" sz="2600" dirty="0"/>
          </a:p>
          <a:p>
            <a:pPr marL="457200" indent="-457200" defTabSz="914484">
              <a:lnSpc>
                <a:spcPct val="90000"/>
              </a:lnSpc>
              <a:spcAft>
                <a:spcPts val="600"/>
              </a:spcAft>
              <a:buFont typeface="Arial" panose="020B0604020202020204" pitchFamily="34" charset="0"/>
              <a:buChar char="•"/>
            </a:pPr>
            <a:r>
              <a:rPr lang="en-US" sz="2000" dirty="0"/>
              <a:t>Fill Rates increased the past 3 weeks</a:t>
            </a:r>
          </a:p>
        </p:txBody>
      </p:sp>
      <p:sp>
        <p:nvSpPr>
          <p:cNvPr id="2" name="Title 1">
            <a:extLst>
              <a:ext uri="{FF2B5EF4-FFF2-40B4-BE49-F238E27FC236}">
                <a16:creationId xmlns:a16="http://schemas.microsoft.com/office/drawing/2014/main" id="{71C7E80F-A87E-80AB-D6C2-A1277090F3BA}"/>
              </a:ext>
            </a:extLst>
          </p:cNvPr>
          <p:cNvSpPr>
            <a:spLocks noGrp="1"/>
          </p:cNvSpPr>
          <p:nvPr>
            <p:ph type="title"/>
          </p:nvPr>
        </p:nvSpPr>
        <p:spPr>
          <a:xfrm>
            <a:off x="974726" y="536575"/>
            <a:ext cx="3665538" cy="1060450"/>
          </a:xfrm>
        </p:spPr>
        <p:txBody>
          <a:bodyPr vert="horz" lIns="0" tIns="45724" rIns="0" bIns="45724" rtlCol="0" anchor="t" anchorCtr="0">
            <a:noAutofit/>
          </a:bodyPr>
          <a:lstStyle/>
          <a:p>
            <a:r>
              <a:rPr lang="en-US" b="1" kern="1200" cap="all" baseline="0" dirty="0">
                <a:latin typeface="+mj-lt"/>
                <a:ea typeface="+mj-ea"/>
                <a:cs typeface="+mj-cs"/>
              </a:rPr>
              <a:t>Provider Capacity</a:t>
            </a:r>
          </a:p>
        </p:txBody>
      </p:sp>
      <p:pic>
        <p:nvPicPr>
          <p:cNvPr id="14" name="Picture 13">
            <a:extLst>
              <a:ext uri="{FF2B5EF4-FFF2-40B4-BE49-F238E27FC236}">
                <a16:creationId xmlns:a16="http://schemas.microsoft.com/office/drawing/2014/main" id="{7ECFF074-9FF6-4FF4-821E-95AC5DFFEAAD}"/>
              </a:ext>
            </a:extLst>
          </p:cNvPr>
          <p:cNvPicPr>
            <a:picLocks noChangeAspect="1"/>
          </p:cNvPicPr>
          <p:nvPr/>
        </p:nvPicPr>
        <p:blipFill>
          <a:blip r:embed="rId4"/>
          <a:stretch>
            <a:fillRect/>
          </a:stretch>
        </p:blipFill>
        <p:spPr>
          <a:xfrm>
            <a:off x="10637750" y="889613"/>
            <a:ext cx="1443469" cy="842771"/>
          </a:xfrm>
          <a:prstGeom prst="rect">
            <a:avLst/>
          </a:prstGeom>
        </p:spPr>
      </p:pic>
      <p:sp>
        <p:nvSpPr>
          <p:cNvPr id="6" name="Rectangle 5">
            <a:extLst>
              <a:ext uri="{FF2B5EF4-FFF2-40B4-BE49-F238E27FC236}">
                <a16:creationId xmlns:a16="http://schemas.microsoft.com/office/drawing/2014/main" id="{63F48CC9-B6F0-11E3-D686-62A9F6E15200}"/>
              </a:ext>
            </a:extLst>
          </p:cNvPr>
          <p:cNvSpPr/>
          <p:nvPr/>
        </p:nvSpPr>
        <p:spPr>
          <a:xfrm rot="19222116">
            <a:off x="6567866" y="6014957"/>
            <a:ext cx="1196738" cy="523220"/>
          </a:xfrm>
          <a:prstGeom prst="rect">
            <a:avLst/>
          </a:prstGeom>
          <a:noFill/>
        </p:spPr>
        <p:txBody>
          <a:bodyPr wrap="none" lIns="91440" tIns="45720" rIns="91440" bIns="45720">
            <a:spAutoFit/>
          </a:bodyPr>
          <a:lstStyle/>
          <a:p>
            <a:pPr algn="ctr"/>
            <a:r>
              <a:rPr lang="en-US" sz="1400" dirty="0">
                <a:ln w="0"/>
                <a:solidFill>
                  <a:schemeClr val="accent1"/>
                </a:solidFill>
                <a:effectLst>
                  <a:outerShdw blurRad="38100" dist="25400" dir="5400000" algn="ctr" rotWithShape="0">
                    <a:srgbClr val="6E747A">
                      <a:alpha val="43000"/>
                    </a:srgbClr>
                  </a:outerShdw>
                </a:effectLst>
              </a:rPr>
              <a:t>Current Week</a:t>
            </a:r>
          </a:p>
          <a:p>
            <a:pPr algn="ctr"/>
            <a:r>
              <a:rPr lang="en-US" sz="1400" dirty="0">
                <a:ln w="0"/>
                <a:solidFill>
                  <a:schemeClr val="accent1"/>
                </a:solidFill>
                <a:effectLst>
                  <a:outerShdw blurRad="38100" dist="25400" dir="5400000" algn="ctr" rotWithShape="0">
                    <a:srgbClr val="6E747A">
                      <a:alpha val="43000"/>
                    </a:srgbClr>
                  </a:outerShdw>
                </a:effectLst>
              </a:rPr>
              <a:t>as of 4/27</a:t>
            </a:r>
          </a:p>
        </p:txBody>
      </p:sp>
    </p:spTree>
    <p:extLst>
      <p:ext uri="{BB962C8B-B14F-4D97-AF65-F5344CB8AC3E}">
        <p14:creationId xmlns:p14="http://schemas.microsoft.com/office/powerpoint/2010/main" val="285688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66DB2F-B20E-7A2E-8264-AA1939EFB85B}"/>
              </a:ext>
            </a:extLst>
          </p:cNvPr>
          <p:cNvSpPr>
            <a:spLocks noGrp="1"/>
          </p:cNvSpPr>
          <p:nvPr>
            <p:ph idx="1"/>
          </p:nvPr>
        </p:nvSpPr>
        <p:spPr>
          <a:xfrm>
            <a:off x="973392" y="1407560"/>
            <a:ext cx="10001526" cy="4572234"/>
          </a:xfrm>
        </p:spPr>
        <p:txBody>
          <a:bodyPr>
            <a:normAutofit/>
          </a:bodyPr>
          <a:lstStyle/>
          <a:p>
            <a:pPr>
              <a:buClr>
                <a:schemeClr val="accent1">
                  <a:lumMod val="40000"/>
                  <a:lumOff val="60000"/>
                </a:schemeClr>
              </a:buClr>
            </a:pPr>
            <a:r>
              <a:rPr lang="en-US" dirty="0"/>
              <a:t>Model Unit	</a:t>
            </a:r>
          </a:p>
          <a:p>
            <a:pPr lvl="1">
              <a:buClr>
                <a:schemeClr val="accent1">
                  <a:lumMod val="40000"/>
                  <a:lumOff val="60000"/>
                </a:schemeClr>
              </a:buClr>
            </a:pPr>
            <a:r>
              <a:rPr lang="en-US" dirty="0"/>
              <a:t>Typical Family Medicine unit in composition and structure</a:t>
            </a:r>
          </a:p>
          <a:p>
            <a:pPr lvl="1">
              <a:buClr>
                <a:schemeClr val="accent1">
                  <a:lumMod val="40000"/>
                  <a:lumOff val="60000"/>
                </a:schemeClr>
              </a:buClr>
            </a:pPr>
            <a:r>
              <a:rPr lang="en-US" dirty="0"/>
              <a:t>Consist of change agents with proven track record</a:t>
            </a:r>
          </a:p>
          <a:p>
            <a:pPr lvl="1">
              <a:buClr>
                <a:schemeClr val="accent1">
                  <a:lumMod val="40000"/>
                  <a:lumOff val="60000"/>
                </a:schemeClr>
              </a:buClr>
            </a:pPr>
            <a:r>
              <a:rPr lang="en-US" dirty="0"/>
              <a:t>Coordination through Department leadership and healthcare engineers</a:t>
            </a:r>
          </a:p>
          <a:p>
            <a:pPr lvl="1">
              <a:buClr>
                <a:schemeClr val="accent1">
                  <a:lumMod val="40000"/>
                  <a:lumOff val="60000"/>
                </a:schemeClr>
              </a:buClr>
            </a:pPr>
            <a:r>
              <a:rPr lang="en-US" dirty="0"/>
              <a:t>Rapid cycle PDSA, data driven with planned phases</a:t>
            </a:r>
          </a:p>
          <a:p>
            <a:pPr>
              <a:buClr>
                <a:schemeClr val="accent1">
                  <a:lumMod val="40000"/>
                  <a:lumOff val="60000"/>
                </a:schemeClr>
              </a:buClr>
            </a:pPr>
            <a:r>
              <a:rPr lang="en-US" dirty="0"/>
              <a:t>iLab – Waking the sleeping giant</a:t>
            </a:r>
          </a:p>
          <a:p>
            <a:pPr lvl="1">
              <a:buClr>
                <a:schemeClr val="accent1">
                  <a:lumMod val="40000"/>
                  <a:lumOff val="60000"/>
                </a:schemeClr>
              </a:buClr>
            </a:pPr>
            <a:r>
              <a:rPr lang="en-US" dirty="0"/>
              <a:t>An interface between family medicine and digital innovators within and outside Mayo to help advance strategic priorities</a:t>
            </a:r>
          </a:p>
          <a:p>
            <a:pPr lvl="1">
              <a:buClr>
                <a:schemeClr val="accent1">
                  <a:lumMod val="40000"/>
                  <a:lumOff val="60000"/>
                </a:schemeClr>
              </a:buClr>
            </a:pPr>
            <a:r>
              <a:rPr lang="en-US" dirty="0"/>
              <a:t>A branch of our research shield to design, test and implement promising AI/digital technology.</a:t>
            </a:r>
          </a:p>
          <a:p>
            <a:pPr lvl="1">
              <a:buClr>
                <a:schemeClr val="accent1">
                  <a:lumMod val="40000"/>
                  <a:lumOff val="60000"/>
                </a:schemeClr>
              </a:buClr>
            </a:pPr>
            <a:r>
              <a:rPr lang="en-US" dirty="0"/>
              <a:t>Examples – Ambient documentation, AI-ECG, digital EHR assistant</a:t>
            </a:r>
          </a:p>
          <a:p>
            <a:pPr marL="0" indent="0">
              <a:buClr>
                <a:schemeClr val="accent1">
                  <a:lumMod val="40000"/>
                  <a:lumOff val="60000"/>
                </a:schemeClr>
              </a:buClr>
              <a:buNone/>
            </a:pPr>
            <a:endParaRPr lang="en-US" dirty="0"/>
          </a:p>
          <a:p>
            <a:pPr lvl="1">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5E1FC2F-051D-B838-CD97-363EC35AF6F4}"/>
              </a:ext>
            </a:extLst>
          </p:cNvPr>
          <p:cNvSpPr>
            <a:spLocks noGrp="1"/>
          </p:cNvSpPr>
          <p:nvPr>
            <p:ph type="title"/>
          </p:nvPr>
        </p:nvSpPr>
        <p:spPr/>
        <p:txBody>
          <a:bodyPr/>
          <a:lstStyle/>
          <a:p>
            <a:r>
              <a:rPr lang="en-US" dirty="0"/>
              <a:t>Central Strategic Programs	</a:t>
            </a:r>
            <a:br>
              <a:rPr lang="en-US" dirty="0"/>
            </a:br>
            <a:endParaRPr lang="en-US" sz="2400" dirty="0">
              <a:solidFill>
                <a:schemeClr val="accent1">
                  <a:lumMod val="40000"/>
                  <a:lumOff val="60000"/>
                </a:schemeClr>
              </a:solidFill>
            </a:endParaRPr>
          </a:p>
        </p:txBody>
      </p:sp>
    </p:spTree>
    <p:custDataLst>
      <p:custData r:id="rId1"/>
      <p:custData r:id="rId2"/>
    </p:custDataLst>
    <p:extLst>
      <p:ext uri="{BB962C8B-B14F-4D97-AF65-F5344CB8AC3E}">
        <p14:creationId xmlns:p14="http://schemas.microsoft.com/office/powerpoint/2010/main" val="94891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auto">
          <a:xfrm>
            <a:off x="5973763" y="2803525"/>
            <a:ext cx="3041650" cy="3053970"/>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p:txBody>
          <a:bodyPr>
            <a:normAutofit/>
          </a:bodyPr>
          <a:lstStyle/>
          <a:p>
            <a:pPr algn="l"/>
            <a:r>
              <a:rPr lang="en-US" sz="4000" b="1" dirty="0">
                <a:solidFill>
                  <a:schemeClr val="accent1"/>
                </a:solidFill>
              </a:rPr>
              <a:t>QUESTIONS &amp; ANSWERS</a:t>
            </a:r>
          </a:p>
        </p:txBody>
      </p:sp>
    </p:spTree>
    <p:custDataLst>
      <p:custData r:id="rId1"/>
      <p:custData r:id="rId2"/>
    </p:custDataLst>
    <p:extLst>
      <p:ext uri="{BB962C8B-B14F-4D97-AF65-F5344CB8AC3E}">
        <p14:creationId xmlns:p14="http://schemas.microsoft.com/office/powerpoint/2010/main" val="236506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Mayo Midwest - Who Are We?  </a:t>
            </a:r>
            <a:endParaRPr lang="en-US" sz="3600" b="1" dirty="0">
              <a:solidFill>
                <a:schemeClr val="accent1"/>
              </a:solidFill>
            </a:endParaRPr>
          </a:p>
        </p:txBody>
      </p:sp>
      <p:sp>
        <p:nvSpPr>
          <p:cNvPr id="4" name="Text Placeholder 7">
            <a:extLst>
              <a:ext uri="{FF2B5EF4-FFF2-40B4-BE49-F238E27FC236}">
                <a16:creationId xmlns:a16="http://schemas.microsoft.com/office/drawing/2014/main" id="{839A4AA5-B298-02B3-D8BC-027E3C4A56F2}"/>
              </a:ext>
            </a:extLst>
          </p:cNvPr>
          <p:cNvSpPr txBox="1">
            <a:spLocks/>
          </p:cNvSpPr>
          <p:nvPr/>
        </p:nvSpPr>
        <p:spPr>
          <a:xfrm>
            <a:off x="2793580" y="2240760"/>
            <a:ext cx="6604840" cy="2740025"/>
          </a:xfrm>
          <a:prstGeom prst="rect">
            <a:avLst/>
          </a:prstGeom>
        </p:spPr>
        <p:txBody>
          <a:bodyPr>
            <a:normAutofit/>
          </a:bodyPr>
          <a:lst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i="1" dirty="0"/>
          </a:p>
        </p:txBody>
      </p:sp>
      <p:pic>
        <p:nvPicPr>
          <p:cNvPr id="6" name="Picture 5">
            <a:extLst>
              <a:ext uri="{FF2B5EF4-FFF2-40B4-BE49-F238E27FC236}">
                <a16:creationId xmlns:a16="http://schemas.microsoft.com/office/drawing/2014/main" id="{F1089622-BAFA-EEEE-661C-6B41E0CA9E7B}"/>
              </a:ext>
            </a:extLst>
          </p:cNvPr>
          <p:cNvPicPr>
            <a:picLocks noChangeAspect="1"/>
          </p:cNvPicPr>
          <p:nvPr/>
        </p:nvPicPr>
        <p:blipFill>
          <a:blip r:embed="rId5"/>
          <a:stretch>
            <a:fillRect/>
          </a:stretch>
        </p:blipFill>
        <p:spPr>
          <a:xfrm>
            <a:off x="2427890" y="1690690"/>
            <a:ext cx="7651531" cy="4615517"/>
          </a:xfrm>
          <a:prstGeom prst="rect">
            <a:avLst/>
          </a:prstGeom>
        </p:spPr>
      </p:pic>
    </p:spTree>
    <p:custDataLst>
      <p:custData r:id="rId1"/>
      <p:custData r:id="rId2"/>
      <p:tags r:id="rId3"/>
    </p:custDataLst>
    <p:extLst>
      <p:ext uri="{BB962C8B-B14F-4D97-AF65-F5344CB8AC3E}">
        <p14:creationId xmlns:p14="http://schemas.microsoft.com/office/powerpoint/2010/main" val="63128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ext&#10;&#10;Description automatically generated">
            <a:extLst>
              <a:ext uri="{FF2B5EF4-FFF2-40B4-BE49-F238E27FC236}">
                <a16:creationId xmlns:a16="http://schemas.microsoft.com/office/drawing/2014/main" id="{2D1972E5-EEF2-5A0A-06BF-330CCB011972}"/>
              </a:ext>
            </a:extLst>
          </p:cNvPr>
          <p:cNvPicPr>
            <a:picLocks noGrp="1" noChangeAspect="1"/>
          </p:cNvPicPr>
          <p:nvPr>
            <p:ph type="pic" sz="quarter" idx="23"/>
          </p:nvPr>
        </p:nvPicPr>
        <p:blipFill>
          <a:blip r:embed="rId2"/>
          <a:srcRect l="23867" r="23867"/>
          <a:stretch>
            <a:fillRect/>
          </a:stretch>
        </p:blipFill>
        <p:spPr>
          <a:xfrm>
            <a:off x="10840817" y="225197"/>
            <a:ext cx="1122691" cy="1124640"/>
          </a:xfrm>
        </p:spPr>
      </p:pic>
      <p:sp>
        <p:nvSpPr>
          <p:cNvPr id="5" name="Title 4"/>
          <p:cNvSpPr>
            <a:spLocks noGrp="1"/>
          </p:cNvSpPr>
          <p:nvPr>
            <p:ph type="title"/>
          </p:nvPr>
        </p:nvSpPr>
        <p:spPr/>
        <p:txBody>
          <a:bodyPr>
            <a:normAutofit/>
          </a:bodyPr>
          <a:lstStyle>
            <a:defPPr>
              <a:defRPr lang="en-US"/>
            </a:defPPr>
            <a:lvl1pPr marL="0" algn="l" defTabSz="544161" rtl="0" eaLnBrk="1" latinLnBrk="0" hangingPunct="1">
              <a:defRPr sz="2149" kern="1200">
                <a:solidFill>
                  <a:schemeClr val="tx1"/>
                </a:solidFill>
                <a:latin typeface="+mn-lt"/>
                <a:ea typeface="+mn-ea"/>
                <a:cs typeface="+mn-cs"/>
              </a:defRPr>
            </a:lvl1pPr>
            <a:lvl2pPr marL="544161" algn="l" defTabSz="544161" rtl="0" eaLnBrk="1" latinLnBrk="0" hangingPunct="1">
              <a:defRPr sz="2149" kern="1200">
                <a:solidFill>
                  <a:schemeClr val="tx1"/>
                </a:solidFill>
                <a:latin typeface="+mn-lt"/>
                <a:ea typeface="+mn-ea"/>
                <a:cs typeface="+mn-cs"/>
              </a:defRPr>
            </a:lvl2pPr>
            <a:lvl3pPr marL="1088322" algn="l" defTabSz="544161" rtl="0" eaLnBrk="1" latinLnBrk="0" hangingPunct="1">
              <a:defRPr sz="2149" kern="1200">
                <a:solidFill>
                  <a:schemeClr val="tx1"/>
                </a:solidFill>
                <a:latin typeface="+mn-lt"/>
                <a:ea typeface="+mn-ea"/>
                <a:cs typeface="+mn-cs"/>
              </a:defRPr>
            </a:lvl3pPr>
            <a:lvl4pPr marL="1632482" algn="l" defTabSz="544161" rtl="0" eaLnBrk="1" latinLnBrk="0" hangingPunct="1">
              <a:defRPr sz="2149" kern="1200">
                <a:solidFill>
                  <a:schemeClr val="tx1"/>
                </a:solidFill>
                <a:latin typeface="+mn-lt"/>
                <a:ea typeface="+mn-ea"/>
                <a:cs typeface="+mn-cs"/>
              </a:defRPr>
            </a:lvl4pPr>
            <a:lvl5pPr marL="2176643" algn="l" defTabSz="544161" rtl="0" eaLnBrk="1" latinLnBrk="0" hangingPunct="1">
              <a:defRPr sz="2149" kern="1200">
                <a:solidFill>
                  <a:schemeClr val="tx1"/>
                </a:solidFill>
                <a:latin typeface="+mn-lt"/>
                <a:ea typeface="+mn-ea"/>
                <a:cs typeface="+mn-cs"/>
              </a:defRPr>
            </a:lvl5pPr>
            <a:lvl6pPr marL="2720804" algn="l" defTabSz="544161" rtl="0" eaLnBrk="1" latinLnBrk="0" hangingPunct="1">
              <a:defRPr sz="2149" kern="1200">
                <a:solidFill>
                  <a:schemeClr val="tx1"/>
                </a:solidFill>
                <a:latin typeface="+mn-lt"/>
                <a:ea typeface="+mn-ea"/>
                <a:cs typeface="+mn-cs"/>
              </a:defRPr>
            </a:lvl6pPr>
            <a:lvl7pPr marL="3264965" algn="l" defTabSz="544161" rtl="0" eaLnBrk="1" latinLnBrk="0" hangingPunct="1">
              <a:defRPr sz="2149" kern="1200">
                <a:solidFill>
                  <a:schemeClr val="tx1"/>
                </a:solidFill>
                <a:latin typeface="+mn-lt"/>
                <a:ea typeface="+mn-ea"/>
                <a:cs typeface="+mn-cs"/>
              </a:defRPr>
            </a:lvl7pPr>
            <a:lvl8pPr marL="3809125" algn="l" defTabSz="544161" rtl="0" eaLnBrk="1" latinLnBrk="0" hangingPunct="1">
              <a:defRPr sz="2149" kern="1200">
                <a:solidFill>
                  <a:schemeClr val="tx1"/>
                </a:solidFill>
                <a:latin typeface="+mn-lt"/>
                <a:ea typeface="+mn-ea"/>
                <a:cs typeface="+mn-cs"/>
              </a:defRPr>
            </a:lvl8pPr>
            <a:lvl9pPr marL="4353286" algn="l" defTabSz="544161" rtl="0" eaLnBrk="1" latinLnBrk="0" hangingPunct="1">
              <a:defRPr sz="2149" kern="1200">
                <a:solidFill>
                  <a:schemeClr val="tx1"/>
                </a:solidFill>
                <a:latin typeface="+mn-lt"/>
                <a:ea typeface="+mn-ea"/>
                <a:cs typeface="+mn-cs"/>
              </a:defRPr>
            </a:lvl9pPr>
          </a:lstStyle>
          <a:p>
            <a:r>
              <a:rPr lang="en-US" sz="2800" dirty="0">
                <a:solidFill>
                  <a:schemeClr val="bg2"/>
                </a:solidFill>
              </a:rPr>
              <a:t>Mayo Midwest Family Medicine</a:t>
            </a:r>
          </a:p>
        </p:txBody>
      </p:sp>
      <p:graphicFrame>
        <p:nvGraphicFramePr>
          <p:cNvPr id="45" name="Content Placeholder 7">
            <a:extLst>
              <a:ext uri="{FF2B5EF4-FFF2-40B4-BE49-F238E27FC236}">
                <a16:creationId xmlns:a16="http://schemas.microsoft.com/office/drawing/2014/main" id="{B4C46362-B090-B51E-C2A2-712A33A257A7}"/>
              </a:ext>
            </a:extLst>
          </p:cNvPr>
          <p:cNvGraphicFramePr>
            <a:graphicFrameLocks/>
          </p:cNvGraphicFramePr>
          <p:nvPr>
            <p:extLst>
              <p:ext uri="{D42A27DB-BD31-4B8C-83A1-F6EECF244321}">
                <p14:modId xmlns:p14="http://schemas.microsoft.com/office/powerpoint/2010/main" val="3324429427"/>
              </p:ext>
            </p:extLst>
          </p:nvPr>
        </p:nvGraphicFramePr>
        <p:xfrm>
          <a:off x="4220663" y="1556085"/>
          <a:ext cx="7780423" cy="5284269"/>
        </p:xfrm>
        <a:graphic>
          <a:graphicData uri="http://schemas.openxmlformats.org/drawingml/2006/table">
            <a:tbl>
              <a:tblPr firstRow="1" firstCol="1" bandRow="1">
                <a:tableStyleId>{5C22544A-7EE6-4342-B048-85BDC9FD1C3A}</a:tableStyleId>
              </a:tblPr>
              <a:tblGrid>
                <a:gridCol w="1717607">
                  <a:extLst>
                    <a:ext uri="{9D8B030D-6E8A-4147-A177-3AD203B41FA5}">
                      <a16:colId xmlns:a16="http://schemas.microsoft.com/office/drawing/2014/main" val="331742300"/>
                    </a:ext>
                  </a:extLst>
                </a:gridCol>
                <a:gridCol w="1213180">
                  <a:extLst>
                    <a:ext uri="{9D8B030D-6E8A-4147-A177-3AD203B41FA5}">
                      <a16:colId xmlns:a16="http://schemas.microsoft.com/office/drawing/2014/main" val="1683109293"/>
                    </a:ext>
                  </a:extLst>
                </a:gridCol>
                <a:gridCol w="919319">
                  <a:extLst>
                    <a:ext uri="{9D8B030D-6E8A-4147-A177-3AD203B41FA5}">
                      <a16:colId xmlns:a16="http://schemas.microsoft.com/office/drawing/2014/main" val="428132033"/>
                    </a:ext>
                  </a:extLst>
                </a:gridCol>
                <a:gridCol w="925351">
                  <a:extLst>
                    <a:ext uri="{9D8B030D-6E8A-4147-A177-3AD203B41FA5}">
                      <a16:colId xmlns:a16="http://schemas.microsoft.com/office/drawing/2014/main" val="2809488566"/>
                    </a:ext>
                  </a:extLst>
                </a:gridCol>
                <a:gridCol w="1030299">
                  <a:extLst>
                    <a:ext uri="{9D8B030D-6E8A-4147-A177-3AD203B41FA5}">
                      <a16:colId xmlns:a16="http://schemas.microsoft.com/office/drawing/2014/main" val="3360584774"/>
                    </a:ext>
                  </a:extLst>
                </a:gridCol>
                <a:gridCol w="956655">
                  <a:extLst>
                    <a:ext uri="{9D8B030D-6E8A-4147-A177-3AD203B41FA5}">
                      <a16:colId xmlns:a16="http://schemas.microsoft.com/office/drawing/2014/main" val="996151782"/>
                    </a:ext>
                  </a:extLst>
                </a:gridCol>
                <a:gridCol w="1018012">
                  <a:extLst>
                    <a:ext uri="{9D8B030D-6E8A-4147-A177-3AD203B41FA5}">
                      <a16:colId xmlns:a16="http://schemas.microsoft.com/office/drawing/2014/main" val="504750017"/>
                    </a:ext>
                  </a:extLst>
                </a:gridCol>
              </a:tblGrid>
              <a:tr h="818148">
                <a:tc>
                  <a:txBody>
                    <a:bodyPr/>
                    <a:lstStyle/>
                    <a:p>
                      <a:pPr marL="0" marR="0">
                        <a:lnSpc>
                          <a:spcPct val="115000"/>
                        </a:lnSpc>
                        <a:spcBef>
                          <a:spcPts val="0"/>
                        </a:spcBef>
                        <a:spcAft>
                          <a:spcPts val="0"/>
                        </a:spcAft>
                      </a:pPr>
                      <a:r>
                        <a:rPr lang="en-US" sz="1500" dirty="0">
                          <a:effectLst/>
                        </a:rPr>
                        <a:t> Ma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2"/>
                    </a:solidFill>
                  </a:tcPr>
                </a:tc>
                <a:tc>
                  <a:txBody>
                    <a:bodyPr/>
                    <a:lstStyle/>
                    <a:p>
                      <a:pPr marL="0" marR="0">
                        <a:lnSpc>
                          <a:spcPct val="115000"/>
                        </a:lnSpc>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Rochester</a:t>
                      </a:r>
                    </a:p>
                  </a:txBody>
                  <a:tcPr marL="91135" marR="91135" marT="0" marB="0">
                    <a:solidFill>
                      <a:schemeClr val="accent2"/>
                    </a:solidFill>
                  </a:tcPr>
                </a:tc>
                <a:tc>
                  <a:txBody>
                    <a:bodyPr/>
                    <a:lstStyle/>
                    <a:p>
                      <a:pPr marL="0" marR="0">
                        <a:lnSpc>
                          <a:spcPct val="115000"/>
                        </a:lnSpc>
                        <a:spcBef>
                          <a:spcPts val="0"/>
                        </a:spcBef>
                        <a:spcAft>
                          <a:spcPts val="0"/>
                        </a:spcAft>
                      </a:pPr>
                      <a:r>
                        <a:rPr lang="en-US" sz="1900" dirty="0">
                          <a:effectLst/>
                        </a:rPr>
                        <a:t>NWWI</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900" dirty="0">
                          <a:effectLst/>
                        </a:rPr>
                        <a:t>SWWI</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900" dirty="0">
                          <a:effectLst/>
                        </a:rPr>
                        <a:t>SEMN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900" dirty="0">
                          <a:effectLst/>
                        </a:rPr>
                        <a:t>SWMN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2000" dirty="0">
                          <a:effectLst/>
                        </a:rPr>
                        <a:t>T</a:t>
                      </a:r>
                      <a:r>
                        <a:rPr lang="en-US" sz="1900" dirty="0">
                          <a:effectLst/>
                        </a:rPr>
                        <a:t>ota</a:t>
                      </a:r>
                      <a:r>
                        <a:rPr lang="en-US" sz="2000" dirty="0">
                          <a:effectLst/>
                        </a:rPr>
                        <a:t>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extLst>
                  <a:ext uri="{0D108BD9-81ED-4DB2-BD59-A6C34878D82A}">
                    <a16:rowId xmlns:a16="http://schemas.microsoft.com/office/drawing/2014/main" val="2690843569"/>
                  </a:ext>
                </a:extLst>
              </a:tr>
              <a:tr h="527141">
                <a:tc>
                  <a:txBody>
                    <a:bodyPr/>
                    <a:lstStyle/>
                    <a:p>
                      <a:pPr marL="0" marR="0">
                        <a:lnSpc>
                          <a:spcPct val="115000"/>
                        </a:lnSpc>
                        <a:spcBef>
                          <a:spcPts val="0"/>
                        </a:spcBef>
                        <a:spcAft>
                          <a:spcPts val="0"/>
                        </a:spcAft>
                      </a:pPr>
                      <a:r>
                        <a:rPr lang="en-US" sz="1500" dirty="0">
                          <a:effectLst/>
                        </a:rPr>
                        <a:t>Total Sites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13</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9</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45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2123646890"/>
                  </a:ext>
                </a:extLst>
              </a:tr>
              <a:tr h="527141">
                <a:tc>
                  <a:txBody>
                    <a:bodyPr/>
                    <a:lstStyle/>
                    <a:p>
                      <a:pPr marL="0" marR="0">
                        <a:lnSpc>
                          <a:spcPct val="115000"/>
                        </a:lnSpc>
                        <a:spcBef>
                          <a:spcPts val="0"/>
                        </a:spcBef>
                        <a:spcAft>
                          <a:spcPts val="0"/>
                        </a:spcAft>
                      </a:pPr>
                      <a:r>
                        <a:rPr lang="en-US" sz="1500" dirty="0">
                          <a:effectLst/>
                        </a:rPr>
                        <a:t>MD/DO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61</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68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53</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46</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47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275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436055014"/>
                  </a:ext>
                </a:extLst>
              </a:tr>
              <a:tr h="527141">
                <a:tc>
                  <a:txBody>
                    <a:bodyPr/>
                    <a:lstStyle/>
                    <a:p>
                      <a:pPr marL="0" marR="0">
                        <a:lnSpc>
                          <a:spcPct val="115000"/>
                        </a:lnSpc>
                        <a:spcBef>
                          <a:spcPts val="0"/>
                        </a:spcBef>
                        <a:spcAft>
                          <a:spcPts val="0"/>
                        </a:spcAft>
                      </a:pPr>
                      <a:r>
                        <a:rPr lang="en-US" sz="1500" dirty="0">
                          <a:effectLst/>
                        </a:rPr>
                        <a:t>NP/PA (APP)</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58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45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68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57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253</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1317776756"/>
                  </a:ext>
                </a:extLst>
              </a:tr>
              <a:tr h="527141">
                <a:tc>
                  <a:txBody>
                    <a:bodyPr/>
                    <a:lstStyle/>
                    <a:p>
                      <a:pPr marL="0" marR="0">
                        <a:lnSpc>
                          <a:spcPct val="115000"/>
                        </a:lnSpc>
                        <a:spcBef>
                          <a:spcPts val="0"/>
                        </a:spcBef>
                        <a:spcAft>
                          <a:spcPts val="0"/>
                        </a:spcAft>
                      </a:pPr>
                      <a:r>
                        <a:rPr lang="en-US" sz="1500" dirty="0">
                          <a:effectLst/>
                        </a:rPr>
                        <a:t>Residents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27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0</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91135" marR="91135" marT="0" marB="0">
                    <a:solidFill>
                      <a:schemeClr val="bg1"/>
                    </a:solidFill>
                  </a:tcPr>
                </a:tc>
                <a:extLst>
                  <a:ext uri="{0D108BD9-81ED-4DB2-BD59-A6C34878D82A}">
                    <a16:rowId xmlns:a16="http://schemas.microsoft.com/office/drawing/2014/main" val="2760647919"/>
                  </a:ext>
                </a:extLst>
              </a:tr>
              <a:tr h="527141">
                <a:tc>
                  <a:txBody>
                    <a:bodyPr/>
                    <a:lstStyle/>
                    <a:p>
                      <a:pPr marL="0" marR="0">
                        <a:lnSpc>
                          <a:spcPct val="115000"/>
                        </a:lnSpc>
                        <a:spcBef>
                          <a:spcPts val="0"/>
                        </a:spcBef>
                        <a:spcAft>
                          <a:spcPts val="0"/>
                        </a:spcAft>
                      </a:pPr>
                      <a:r>
                        <a:rPr lang="en-US" sz="1500" dirty="0">
                          <a:effectLst/>
                        </a:rPr>
                        <a:t>Total Patient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70,678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92,710</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64,265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113,640</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73,702</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414,995</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3329845039"/>
                  </a:ext>
                </a:extLst>
              </a:tr>
              <a:tr h="834915">
                <a:tc>
                  <a:txBody>
                    <a:bodyPr/>
                    <a:lstStyle/>
                    <a:p>
                      <a:pPr marL="0" marR="0">
                        <a:lnSpc>
                          <a:spcPct val="115000"/>
                        </a:lnSpc>
                        <a:spcBef>
                          <a:spcPts val="0"/>
                        </a:spcBef>
                        <a:spcAft>
                          <a:spcPts val="0"/>
                        </a:spcAft>
                      </a:pPr>
                      <a:r>
                        <a:rPr lang="en-US" sz="1500" dirty="0">
                          <a:effectLst/>
                        </a:rPr>
                        <a:t>Care Teams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rPr>
                        <a:t>11</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23</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116</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645800789"/>
                  </a:ext>
                </a:extLst>
              </a:tr>
              <a:tr h="995501">
                <a:tc>
                  <a:txBody>
                    <a:bodyPr/>
                    <a:lstStyle/>
                    <a:p>
                      <a:pPr marL="0" marR="0">
                        <a:lnSpc>
                          <a:spcPct val="115000"/>
                        </a:lnSpc>
                        <a:spcBef>
                          <a:spcPts val="0"/>
                        </a:spcBef>
                        <a:spcAft>
                          <a:spcPts val="0"/>
                        </a:spcAft>
                      </a:pPr>
                      <a:r>
                        <a:rPr lang="en-US" sz="1500" dirty="0">
                          <a:effectLst/>
                        </a:rPr>
                        <a:t>Average Panel Size (FTE adjusted)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accent2"/>
                    </a:solidFill>
                  </a:tcPr>
                </a:tc>
                <a:tc>
                  <a:txBody>
                    <a:bodyPr/>
                    <a:lstStyle/>
                    <a:p>
                      <a:pPr marL="0" marR="0">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2537</a:t>
                      </a: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2076</a:t>
                      </a: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2107</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2298</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1556</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tc>
                  <a:txBody>
                    <a:bodyPr/>
                    <a:lstStyle/>
                    <a:p>
                      <a:pPr marL="0" marR="0">
                        <a:lnSpc>
                          <a:spcPct val="115000"/>
                        </a:lnSpc>
                        <a:spcBef>
                          <a:spcPts val="0"/>
                        </a:spcBef>
                        <a:spcAft>
                          <a:spcPts val="0"/>
                        </a:spcAft>
                      </a:pPr>
                      <a:r>
                        <a:rPr lang="en-US" sz="1500" dirty="0">
                          <a:solidFill>
                            <a:srgbClr val="000000"/>
                          </a:solidFill>
                          <a:effectLst/>
                        </a:rPr>
                        <a:t>2115 </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135" marR="91135" marT="0" marB="0">
                    <a:solidFill>
                      <a:schemeClr val="bg1"/>
                    </a:solidFill>
                  </a:tcPr>
                </a:tc>
                <a:extLst>
                  <a:ext uri="{0D108BD9-81ED-4DB2-BD59-A6C34878D82A}">
                    <a16:rowId xmlns:a16="http://schemas.microsoft.com/office/drawing/2014/main" val="898190884"/>
                  </a:ext>
                </a:extLst>
              </a:tr>
            </a:tbl>
          </a:graphicData>
        </a:graphic>
      </p:graphicFrame>
    </p:spTree>
    <p:extLst>
      <p:ext uri="{BB962C8B-B14F-4D97-AF65-F5344CB8AC3E}">
        <p14:creationId xmlns:p14="http://schemas.microsoft.com/office/powerpoint/2010/main" val="343000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diagram of a company&#10;&#10;Description automatically generated">
            <a:extLst>
              <a:ext uri="{FF2B5EF4-FFF2-40B4-BE49-F238E27FC236}">
                <a16:creationId xmlns:a16="http://schemas.microsoft.com/office/drawing/2014/main" id="{F6104C46-8CE9-8351-DD80-56C3EA453380}"/>
              </a:ext>
            </a:extLst>
          </p:cNvPr>
          <p:cNvPicPr>
            <a:picLocks noChangeAspect="1"/>
          </p:cNvPicPr>
          <p:nvPr/>
        </p:nvPicPr>
        <p:blipFill rotWithShape="1">
          <a:blip r:embed="rId6"/>
          <a:srcRect b="6639"/>
          <a:stretch/>
        </p:blipFill>
        <p:spPr>
          <a:xfrm>
            <a:off x="20" y="1"/>
            <a:ext cx="12191979" cy="6858000"/>
          </a:xfrm>
          <a:prstGeom prst="rect">
            <a:avLst/>
          </a:prstGeom>
        </p:spPr>
      </p:pic>
    </p:spTree>
    <p:custDataLst>
      <p:custData r:id="rId1"/>
      <p:custData r:id="rId2"/>
      <p:tags r:id="rId3"/>
    </p:custDataLst>
    <p:extLst>
      <p:ext uri="{BB962C8B-B14F-4D97-AF65-F5344CB8AC3E}">
        <p14:creationId xmlns:p14="http://schemas.microsoft.com/office/powerpoint/2010/main" val="252773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66DB2F-B20E-7A2E-8264-AA1939EFB85B}"/>
              </a:ext>
            </a:extLst>
          </p:cNvPr>
          <p:cNvSpPr>
            <a:spLocks noGrp="1"/>
          </p:cNvSpPr>
          <p:nvPr>
            <p:ph idx="1"/>
          </p:nvPr>
        </p:nvSpPr>
        <p:spPr/>
        <p:txBody>
          <a:bodyPr>
            <a:normAutofit fontScale="92500" lnSpcReduction="20000"/>
          </a:bodyPr>
          <a:lstStyle/>
          <a:p>
            <a:pPr>
              <a:buClr>
                <a:schemeClr val="accent1">
                  <a:lumMod val="40000"/>
                  <a:lumOff val="60000"/>
                </a:schemeClr>
              </a:buClr>
            </a:pPr>
            <a:r>
              <a:rPr lang="en-US" dirty="0"/>
              <a:t>Improve Quality of Care</a:t>
            </a:r>
          </a:p>
          <a:p>
            <a:pPr lvl="1">
              <a:buClr>
                <a:schemeClr val="accent1">
                  <a:lumMod val="40000"/>
                  <a:lumOff val="60000"/>
                </a:schemeClr>
              </a:buClr>
            </a:pPr>
            <a:r>
              <a:rPr lang="en-US" dirty="0"/>
              <a:t>Chronic disease management</a:t>
            </a:r>
          </a:p>
          <a:p>
            <a:pPr lvl="1">
              <a:buClr>
                <a:schemeClr val="accent1">
                  <a:lumMod val="40000"/>
                  <a:lumOff val="60000"/>
                </a:schemeClr>
              </a:buClr>
            </a:pPr>
            <a:r>
              <a:rPr lang="en-US" dirty="0"/>
              <a:t>Disease prevention/ wellness</a:t>
            </a:r>
          </a:p>
          <a:p>
            <a:pPr lvl="1">
              <a:buClr>
                <a:schemeClr val="accent1">
                  <a:lumMod val="40000"/>
                  <a:lumOff val="60000"/>
                </a:schemeClr>
              </a:buClr>
            </a:pPr>
            <a:r>
              <a:rPr lang="en-US" dirty="0"/>
              <a:t>Patient Satisfaction</a:t>
            </a:r>
          </a:p>
          <a:p>
            <a:pPr>
              <a:buClr>
                <a:schemeClr val="accent1">
                  <a:lumMod val="40000"/>
                  <a:lumOff val="60000"/>
                </a:schemeClr>
              </a:buClr>
            </a:pPr>
            <a:r>
              <a:rPr lang="en-US" dirty="0"/>
              <a:t>Enhance Access</a:t>
            </a:r>
          </a:p>
          <a:p>
            <a:pPr>
              <a:buClr>
                <a:schemeClr val="accent1">
                  <a:lumMod val="40000"/>
                  <a:lumOff val="60000"/>
                </a:schemeClr>
              </a:buClr>
            </a:pPr>
            <a:r>
              <a:rPr lang="en-US" dirty="0"/>
              <a:t>Strengthen Continuity</a:t>
            </a:r>
          </a:p>
          <a:p>
            <a:pPr>
              <a:buClr>
                <a:schemeClr val="accent1">
                  <a:lumMod val="40000"/>
                  <a:lumOff val="60000"/>
                </a:schemeClr>
              </a:buClr>
            </a:pPr>
            <a:r>
              <a:rPr lang="en-US" dirty="0"/>
              <a:t>Expand Panel size/clinician</a:t>
            </a:r>
          </a:p>
          <a:p>
            <a:pPr lvl="1">
              <a:buClr>
                <a:schemeClr val="accent1">
                  <a:lumMod val="40000"/>
                  <a:lumOff val="60000"/>
                </a:schemeClr>
              </a:buClr>
            </a:pPr>
            <a:r>
              <a:rPr lang="en-US" dirty="0"/>
              <a:t>Current goal = 2200 risk adjusted patients/physician</a:t>
            </a:r>
          </a:p>
          <a:p>
            <a:pPr>
              <a:buClr>
                <a:schemeClr val="accent1">
                  <a:lumMod val="40000"/>
                  <a:lumOff val="60000"/>
                </a:schemeClr>
              </a:buClr>
            </a:pPr>
            <a:r>
              <a:rPr lang="en-US" dirty="0"/>
              <a:t>Maintain workable templates for synchronous care</a:t>
            </a:r>
          </a:p>
          <a:p>
            <a:pPr lvl="1">
              <a:buClr>
                <a:schemeClr val="accent1">
                  <a:lumMod val="40000"/>
                  <a:lumOff val="60000"/>
                </a:schemeClr>
              </a:buClr>
            </a:pPr>
            <a:r>
              <a:rPr lang="en-US" dirty="0"/>
              <a:t>30 min visit duration, 30hr visit care 10hr non visit care/week</a:t>
            </a:r>
          </a:p>
          <a:p>
            <a:pPr>
              <a:buClr>
                <a:schemeClr val="accent1">
                  <a:lumMod val="40000"/>
                  <a:lumOff val="60000"/>
                </a:schemeClr>
              </a:buClr>
            </a:pPr>
            <a:r>
              <a:rPr lang="en-US" dirty="0"/>
              <a:t>Inspire Care Team satisfaction</a:t>
            </a:r>
          </a:p>
          <a:p>
            <a:pPr>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5E1FC2F-051D-B838-CD97-363EC35AF6F4}"/>
              </a:ext>
            </a:extLst>
          </p:cNvPr>
          <p:cNvSpPr>
            <a:spLocks noGrp="1"/>
          </p:cNvSpPr>
          <p:nvPr>
            <p:ph type="title"/>
          </p:nvPr>
        </p:nvSpPr>
        <p:spPr/>
        <p:txBody>
          <a:bodyPr/>
          <a:lstStyle/>
          <a:p>
            <a:r>
              <a:rPr lang="en-US" dirty="0"/>
              <a:t>Focus for Care Team Transformation	</a:t>
            </a:r>
            <a:br>
              <a:rPr lang="en-US" dirty="0"/>
            </a:br>
            <a:r>
              <a:rPr lang="en-US" sz="2400" dirty="0">
                <a:solidFill>
                  <a:schemeClr val="accent1">
                    <a:lumMod val="40000"/>
                    <a:lumOff val="60000"/>
                  </a:schemeClr>
                </a:solidFill>
              </a:rPr>
              <a:t>Taking Better Care of More People</a:t>
            </a:r>
          </a:p>
        </p:txBody>
      </p:sp>
    </p:spTree>
    <p:custDataLst>
      <p:custData r:id="rId1"/>
      <p:custData r:id="rId2"/>
    </p:custDataLst>
    <p:extLst>
      <p:ext uri="{BB962C8B-B14F-4D97-AF65-F5344CB8AC3E}">
        <p14:creationId xmlns:p14="http://schemas.microsoft.com/office/powerpoint/2010/main" val="2689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66DB2F-B20E-7A2E-8264-AA1939EFB85B}"/>
              </a:ext>
            </a:extLst>
          </p:cNvPr>
          <p:cNvSpPr>
            <a:spLocks noGrp="1"/>
          </p:cNvSpPr>
          <p:nvPr>
            <p:ph idx="1"/>
          </p:nvPr>
        </p:nvSpPr>
        <p:spPr>
          <a:xfrm>
            <a:off x="973392" y="1690690"/>
            <a:ext cx="10001526" cy="4289104"/>
          </a:xfrm>
        </p:spPr>
        <p:txBody>
          <a:bodyPr>
            <a:normAutofit fontScale="77500" lnSpcReduction="20000"/>
          </a:bodyPr>
          <a:lstStyle/>
          <a:p>
            <a:pPr>
              <a:buClr>
                <a:schemeClr val="accent1">
                  <a:lumMod val="40000"/>
                  <a:lumOff val="60000"/>
                </a:schemeClr>
              </a:buClr>
            </a:pPr>
            <a:r>
              <a:rPr lang="en-US" dirty="0"/>
              <a:t>Clinicians – MD/DO, APP – NP/PA</a:t>
            </a:r>
          </a:p>
          <a:p>
            <a:pPr lvl="1">
              <a:buClr>
                <a:schemeClr val="accent1">
                  <a:lumMod val="40000"/>
                  <a:lumOff val="60000"/>
                </a:schemeClr>
              </a:buClr>
            </a:pPr>
            <a:r>
              <a:rPr lang="en-US" dirty="0"/>
              <a:t>Paneled practices </a:t>
            </a:r>
          </a:p>
          <a:p>
            <a:pPr lvl="1">
              <a:buClr>
                <a:schemeClr val="accent1">
                  <a:lumMod val="40000"/>
                  <a:lumOff val="60000"/>
                </a:schemeClr>
              </a:buClr>
            </a:pPr>
            <a:r>
              <a:rPr lang="en-US" dirty="0"/>
              <a:t>Outpatient clinic, Hospital, OB, niche practices</a:t>
            </a:r>
          </a:p>
          <a:p>
            <a:pPr>
              <a:buClr>
                <a:schemeClr val="accent1">
                  <a:lumMod val="40000"/>
                  <a:lumOff val="60000"/>
                </a:schemeClr>
              </a:buClr>
            </a:pPr>
            <a:r>
              <a:rPr lang="en-US" dirty="0"/>
              <a:t>Nursing – RN, LPN, CMA</a:t>
            </a:r>
          </a:p>
          <a:p>
            <a:pPr lvl="1">
              <a:buClr>
                <a:schemeClr val="accent1">
                  <a:lumMod val="40000"/>
                  <a:lumOff val="60000"/>
                </a:schemeClr>
              </a:buClr>
            </a:pPr>
            <a:r>
              <a:rPr lang="en-US" dirty="0"/>
              <a:t>Patient triage, rooming, after visit cares, in basket, phone</a:t>
            </a:r>
          </a:p>
          <a:p>
            <a:pPr>
              <a:buClr>
                <a:schemeClr val="accent1">
                  <a:lumMod val="40000"/>
                  <a:lumOff val="60000"/>
                </a:schemeClr>
              </a:buClr>
            </a:pPr>
            <a:r>
              <a:rPr lang="en-US" dirty="0"/>
              <a:t>Desk Operations</a:t>
            </a:r>
          </a:p>
          <a:p>
            <a:pPr lvl="1">
              <a:buClr>
                <a:schemeClr val="accent1">
                  <a:lumMod val="40000"/>
                  <a:lumOff val="60000"/>
                </a:schemeClr>
              </a:buClr>
            </a:pPr>
            <a:r>
              <a:rPr lang="en-US" dirty="0"/>
              <a:t>Patient check-in, Appointment scheduling</a:t>
            </a:r>
          </a:p>
          <a:p>
            <a:pPr>
              <a:buClr>
                <a:schemeClr val="accent1">
                  <a:lumMod val="40000"/>
                  <a:lumOff val="60000"/>
                </a:schemeClr>
              </a:buClr>
            </a:pPr>
            <a:r>
              <a:rPr lang="en-US" dirty="0"/>
              <a:t>Pharmacists</a:t>
            </a:r>
          </a:p>
          <a:p>
            <a:pPr lvl="1">
              <a:buClr>
                <a:schemeClr val="accent1">
                  <a:lumMod val="40000"/>
                  <a:lumOff val="60000"/>
                </a:schemeClr>
              </a:buClr>
            </a:pPr>
            <a:r>
              <a:rPr lang="en-US" dirty="0"/>
              <a:t>Synchronous and Asynchronous consultations, Medication management</a:t>
            </a:r>
          </a:p>
          <a:p>
            <a:pPr>
              <a:buClr>
                <a:schemeClr val="accent1">
                  <a:lumMod val="40000"/>
                  <a:lumOff val="60000"/>
                </a:schemeClr>
              </a:buClr>
            </a:pPr>
            <a:r>
              <a:rPr lang="en-US" dirty="0"/>
              <a:t> Integrated Behavioral Health</a:t>
            </a:r>
          </a:p>
          <a:p>
            <a:pPr lvl="1">
              <a:buClr>
                <a:schemeClr val="accent1">
                  <a:lumMod val="40000"/>
                  <a:lumOff val="60000"/>
                </a:schemeClr>
              </a:buClr>
            </a:pPr>
            <a:r>
              <a:rPr lang="en-US" dirty="0"/>
              <a:t>Integrated Behavioral Health – Imbedded social work, psychology</a:t>
            </a:r>
          </a:p>
          <a:p>
            <a:pPr>
              <a:buClr>
                <a:schemeClr val="accent1">
                  <a:lumMod val="40000"/>
                  <a:lumOff val="60000"/>
                </a:schemeClr>
              </a:buClr>
            </a:pPr>
            <a:r>
              <a:rPr lang="en-US" dirty="0"/>
              <a:t>Integrated Community Specialties</a:t>
            </a:r>
          </a:p>
          <a:p>
            <a:pPr lvl="1">
              <a:buClr>
                <a:schemeClr val="accent1">
                  <a:lumMod val="40000"/>
                  <a:lumOff val="60000"/>
                </a:schemeClr>
              </a:buClr>
            </a:pPr>
            <a:r>
              <a:rPr lang="en-US" dirty="0"/>
              <a:t>Cardiology, Neurology, Orthopedic Surgery, Spine, GI, Endocrinology, Dermatology, Occ Med, Podiatry, Geriatrics</a:t>
            </a:r>
          </a:p>
          <a:p>
            <a:pPr>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5E1FC2F-051D-B838-CD97-363EC35AF6F4}"/>
              </a:ext>
            </a:extLst>
          </p:cNvPr>
          <p:cNvSpPr>
            <a:spLocks noGrp="1"/>
          </p:cNvSpPr>
          <p:nvPr>
            <p:ph type="title"/>
          </p:nvPr>
        </p:nvSpPr>
        <p:spPr/>
        <p:txBody>
          <a:bodyPr/>
          <a:lstStyle/>
          <a:p>
            <a:r>
              <a:rPr lang="en-US" dirty="0"/>
              <a:t>Care Team Composition	</a:t>
            </a:r>
            <a:br>
              <a:rPr lang="en-US" dirty="0"/>
            </a:br>
            <a:r>
              <a:rPr lang="en-US" sz="2400" dirty="0">
                <a:solidFill>
                  <a:schemeClr val="accent1">
                    <a:lumMod val="40000"/>
                    <a:lumOff val="60000"/>
                  </a:schemeClr>
                </a:solidFill>
              </a:rPr>
              <a:t>Current State</a:t>
            </a:r>
          </a:p>
        </p:txBody>
      </p:sp>
    </p:spTree>
    <p:custDataLst>
      <p:custData r:id="rId1"/>
      <p:custData r:id="rId2"/>
    </p:custDataLst>
    <p:extLst>
      <p:ext uri="{BB962C8B-B14F-4D97-AF65-F5344CB8AC3E}">
        <p14:creationId xmlns:p14="http://schemas.microsoft.com/office/powerpoint/2010/main" val="101737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E9DA-638B-3F2E-33A8-617D55E56C09}"/>
              </a:ext>
            </a:extLst>
          </p:cNvPr>
          <p:cNvSpPr>
            <a:spLocks noGrp="1"/>
          </p:cNvSpPr>
          <p:nvPr>
            <p:ph type="title"/>
          </p:nvPr>
        </p:nvSpPr>
        <p:spPr/>
        <p:txBody>
          <a:bodyPr/>
          <a:lstStyle/>
          <a:p>
            <a:r>
              <a:rPr lang="en-US" dirty="0"/>
              <a:t>Future Care Team Innovations</a:t>
            </a:r>
          </a:p>
        </p:txBody>
      </p:sp>
      <p:sp>
        <p:nvSpPr>
          <p:cNvPr id="3" name="Content Placeholder 2">
            <a:extLst>
              <a:ext uri="{FF2B5EF4-FFF2-40B4-BE49-F238E27FC236}">
                <a16:creationId xmlns:a16="http://schemas.microsoft.com/office/drawing/2014/main" id="{BB758B2D-57C9-8F38-E19E-EB28300C9AE2}"/>
              </a:ext>
            </a:extLst>
          </p:cNvPr>
          <p:cNvSpPr>
            <a:spLocks noGrp="1"/>
          </p:cNvSpPr>
          <p:nvPr>
            <p:ph idx="1"/>
          </p:nvPr>
        </p:nvSpPr>
        <p:spPr>
          <a:xfrm>
            <a:off x="973392" y="1690690"/>
            <a:ext cx="10001526" cy="4289104"/>
          </a:xfrm>
        </p:spPr>
        <p:txBody>
          <a:bodyPr>
            <a:normAutofit/>
          </a:bodyPr>
          <a:lstStyle/>
          <a:p>
            <a:r>
              <a:rPr lang="en-US" dirty="0"/>
              <a:t>Role of non licensed roomer</a:t>
            </a:r>
          </a:p>
          <a:p>
            <a:pPr lvl="1"/>
            <a:r>
              <a:rPr lang="en-US" dirty="0"/>
              <a:t>Digital advances to speed rooming workflow</a:t>
            </a:r>
          </a:p>
          <a:p>
            <a:pPr lvl="1"/>
            <a:r>
              <a:rPr lang="en-US" dirty="0"/>
              <a:t>Patient self rooming</a:t>
            </a:r>
          </a:p>
          <a:p>
            <a:r>
              <a:rPr lang="en-US" dirty="0"/>
              <a:t>Expand virtual visit utilization</a:t>
            </a:r>
          </a:p>
          <a:p>
            <a:r>
              <a:rPr lang="en-US" dirty="0"/>
              <a:t>Advanced pre-visit triage</a:t>
            </a:r>
          </a:p>
          <a:p>
            <a:pPr lvl="1"/>
            <a:r>
              <a:rPr lang="en-US" dirty="0"/>
              <a:t>Right patient, Right time, Right model of care</a:t>
            </a:r>
          </a:p>
          <a:p>
            <a:r>
              <a:rPr lang="en-US" dirty="0"/>
              <a:t>Virtual 24/7/365</a:t>
            </a:r>
          </a:p>
          <a:p>
            <a:pPr lvl="1"/>
            <a:r>
              <a:rPr lang="en-US" dirty="0"/>
              <a:t>Digital self triage with option of virtual clinician visit</a:t>
            </a:r>
          </a:p>
          <a:p>
            <a:r>
              <a:rPr lang="en-US" dirty="0"/>
              <a:t>Ambient Documentation/AI assisted in-basket management</a:t>
            </a:r>
          </a:p>
          <a:p>
            <a:pPr lvl="1"/>
            <a:endParaRPr lang="en-US" dirty="0"/>
          </a:p>
        </p:txBody>
      </p:sp>
    </p:spTree>
    <p:extLst>
      <p:ext uri="{BB962C8B-B14F-4D97-AF65-F5344CB8AC3E}">
        <p14:creationId xmlns:p14="http://schemas.microsoft.com/office/powerpoint/2010/main" val="233579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66DB2F-B20E-7A2E-8264-AA1939EFB85B}"/>
              </a:ext>
            </a:extLst>
          </p:cNvPr>
          <p:cNvSpPr>
            <a:spLocks noGrp="1"/>
          </p:cNvSpPr>
          <p:nvPr>
            <p:ph idx="1"/>
          </p:nvPr>
        </p:nvSpPr>
        <p:spPr>
          <a:xfrm>
            <a:off x="973392" y="1690690"/>
            <a:ext cx="10001526" cy="4289104"/>
          </a:xfrm>
        </p:spPr>
        <p:txBody>
          <a:bodyPr>
            <a:normAutofit/>
          </a:bodyPr>
          <a:lstStyle/>
          <a:p>
            <a:pPr>
              <a:buClr>
                <a:schemeClr val="accent1">
                  <a:lumMod val="40000"/>
                  <a:lumOff val="60000"/>
                </a:schemeClr>
              </a:buClr>
            </a:pPr>
            <a:r>
              <a:rPr lang="en-US" dirty="0"/>
              <a:t>Quality outcomes – Disease management, prevention</a:t>
            </a:r>
          </a:p>
          <a:p>
            <a:pPr>
              <a:buClr>
                <a:schemeClr val="accent1">
                  <a:lumMod val="40000"/>
                  <a:lumOff val="60000"/>
                </a:schemeClr>
              </a:buClr>
            </a:pPr>
            <a:r>
              <a:rPr lang="en-US" dirty="0"/>
              <a:t>Patient satisfaction – Press Ganey survey, complaints/complement</a:t>
            </a:r>
          </a:p>
          <a:p>
            <a:pPr>
              <a:buClr>
                <a:schemeClr val="accent1">
                  <a:lumMod val="40000"/>
                  <a:lumOff val="60000"/>
                </a:schemeClr>
              </a:buClr>
            </a:pPr>
            <a:r>
              <a:rPr lang="en-US" dirty="0"/>
              <a:t>Staff satisfaction – annual staff survey, leadership rounding</a:t>
            </a:r>
          </a:p>
          <a:p>
            <a:pPr>
              <a:buClr>
                <a:schemeClr val="accent1">
                  <a:lumMod val="40000"/>
                  <a:lumOff val="60000"/>
                </a:schemeClr>
              </a:buClr>
            </a:pPr>
            <a:r>
              <a:rPr lang="en-US" dirty="0"/>
              <a:t>Access – lag times, continuity, fill rates, OPV’s, virtual visit %</a:t>
            </a:r>
          </a:p>
          <a:p>
            <a:pPr>
              <a:buClr>
                <a:schemeClr val="accent1">
                  <a:lumMod val="40000"/>
                  <a:lumOff val="60000"/>
                </a:schemeClr>
              </a:buClr>
            </a:pPr>
            <a:r>
              <a:rPr lang="en-US" dirty="0"/>
              <a:t>Finance – Revenue, Expense, NOI/margin, cost/panel pt.</a:t>
            </a:r>
          </a:p>
          <a:p>
            <a:pPr>
              <a:buClr>
                <a:schemeClr val="accent1">
                  <a:lumMod val="40000"/>
                  <a:lumOff val="60000"/>
                </a:schemeClr>
              </a:buClr>
            </a:pPr>
            <a:r>
              <a:rPr lang="en-US" dirty="0"/>
              <a:t>Operations – panel size, staffing to workload, forecasting to adjust capacity.</a:t>
            </a:r>
          </a:p>
          <a:p>
            <a:pPr lvl="1">
              <a:buClr>
                <a:schemeClr val="accent1">
                  <a:lumMod val="40000"/>
                  <a:lumOff val="60000"/>
                </a:schemeClr>
              </a:buClr>
            </a:pPr>
            <a:r>
              <a:rPr lang="en-US" dirty="0"/>
              <a:t>These metrics drive request for approval for future staffing</a:t>
            </a:r>
          </a:p>
          <a:p>
            <a:pPr lvl="1">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a:p>
            <a:pPr>
              <a:buClr>
                <a:schemeClr val="accent1">
                  <a:lumMod val="40000"/>
                  <a:lumOff val="60000"/>
                </a:schemeClr>
              </a:buClr>
            </a:pP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5E1FC2F-051D-B838-CD97-363EC35AF6F4}"/>
              </a:ext>
            </a:extLst>
          </p:cNvPr>
          <p:cNvSpPr>
            <a:spLocks noGrp="1"/>
          </p:cNvSpPr>
          <p:nvPr>
            <p:ph type="title"/>
          </p:nvPr>
        </p:nvSpPr>
        <p:spPr/>
        <p:txBody>
          <a:bodyPr/>
          <a:lstStyle/>
          <a:p>
            <a:r>
              <a:rPr lang="en-US" dirty="0"/>
              <a:t>Key Metrics focused on Quadruple Aim	</a:t>
            </a:r>
            <a:br>
              <a:rPr lang="en-US" dirty="0"/>
            </a:br>
            <a:r>
              <a:rPr lang="en-US" sz="2400" dirty="0">
                <a:solidFill>
                  <a:schemeClr val="accent1">
                    <a:lumMod val="40000"/>
                    <a:lumOff val="60000"/>
                  </a:schemeClr>
                </a:solidFill>
              </a:rPr>
              <a:t>The Needs of the Patient Come First – Mayo Clinic primary value</a:t>
            </a:r>
          </a:p>
        </p:txBody>
      </p:sp>
    </p:spTree>
    <p:custDataLst>
      <p:custData r:id="rId1"/>
      <p:custData r:id="rId2"/>
    </p:custDataLst>
    <p:extLst>
      <p:ext uri="{BB962C8B-B14F-4D97-AF65-F5344CB8AC3E}">
        <p14:creationId xmlns:p14="http://schemas.microsoft.com/office/powerpoint/2010/main" val="5681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4BBE-B02A-AA95-5D99-A883A0264EB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F5B882F-6134-DB3F-74ED-E7CCA8A8AF89}"/>
              </a:ext>
            </a:extLst>
          </p:cNvPr>
          <p:cNvPicPr>
            <a:picLocks noGrp="1" noChangeAspect="1"/>
          </p:cNvPicPr>
          <p:nvPr>
            <p:ph idx="1"/>
          </p:nvPr>
        </p:nvPicPr>
        <p:blipFill>
          <a:blip r:embed="rId2"/>
          <a:stretch>
            <a:fillRect/>
          </a:stretch>
        </p:blipFill>
        <p:spPr>
          <a:xfrm>
            <a:off x="409575" y="800100"/>
            <a:ext cx="10944223" cy="5334000"/>
          </a:xfrm>
        </p:spPr>
      </p:pic>
    </p:spTree>
    <p:extLst>
      <p:ext uri="{BB962C8B-B14F-4D97-AF65-F5344CB8AC3E}">
        <p14:creationId xmlns:p14="http://schemas.microsoft.com/office/powerpoint/2010/main" val="3494137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077047\AppData\Local\Templafy\AddIns\PowerPointVsto\4e037da8-ab5c-45c6-9541-37fea5bbf894.jpeg"/>
</p:tagLst>
</file>

<file path=ppt/tags/tag2.xml><?xml version="1.0" encoding="utf-8"?>
<p:tagLst xmlns:a="http://schemas.openxmlformats.org/drawingml/2006/main" xmlns:r="http://schemas.openxmlformats.org/officeDocument/2006/relationships" xmlns:p="http://schemas.openxmlformats.org/presentationml/2006/main">
  <p:tag name="TEMPLAFYSLIDEID" val="637255100674350354"/>
</p:tagLst>
</file>

<file path=ppt/tags/tag3.xml><?xml version="1.0" encoding="utf-8"?>
<p:tagLst xmlns:a="http://schemas.openxmlformats.org/drawingml/2006/main" xmlns:r="http://schemas.openxmlformats.org/officeDocument/2006/relationships" xmlns:p="http://schemas.openxmlformats.org/presentationml/2006/main">
  <p:tag name="TEMPLAFYSLIDEID" val="6372551006743503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elize Hole Light">
      <a:dk1>
        <a:srgbClr val="737572"/>
      </a:dk1>
      <a:lt1>
        <a:sysClr val="window" lastClr="FFFFFF"/>
      </a:lt1>
      <a:dk2>
        <a:srgbClr val="216BA9"/>
      </a:dk2>
      <a:lt2>
        <a:srgbClr val="FFFFFF"/>
      </a:lt2>
      <a:accent1>
        <a:srgbClr val="216BA9"/>
      </a:accent1>
      <a:accent2>
        <a:srgbClr val="7C8185"/>
      </a:accent2>
      <a:accent3>
        <a:srgbClr val="216BA9"/>
      </a:accent3>
      <a:accent4>
        <a:srgbClr val="7C8185"/>
      </a:accent4>
      <a:accent5>
        <a:srgbClr val="216BA9"/>
      </a:accent5>
      <a:accent6>
        <a:srgbClr val="7C8185"/>
      </a:accent6>
      <a:hlink>
        <a:srgbClr val="216BA9"/>
      </a:hlink>
      <a:folHlink>
        <a:srgbClr val="3B7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2475" b="1" dirty="0">
            <a:solidFill>
              <a:schemeClr val="tx2"/>
            </a:solidFill>
            <a:latin typeface="Open Sans"/>
            <a:cs typeface="Open San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428FEB-F316-4568-85E1-1E211F51FC57}">
  <we:reference id="6d3589d2-ee66-4cd9-b230-8b56f8e143c1" version="2.0.0.3"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861026036064190490","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861026036064190490","enableDocumentContentUpdater":false,"version":"2.0"}]]></TemplafySlideTemplateConfiguration>
</file>

<file path=customXml/item13.xml><?xml version="1.0" encoding="utf-8"?>
<TemplafySlideTemplateConfiguration><![CDATA[{"slideVersion":1,"isValidatorEnabled":false,"isLocked":false,"elementsMetadata":[],"slideId":"861026036064190490","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ct:contentTypeSchema xmlns:ct="http://schemas.microsoft.com/office/2006/metadata/contentType" xmlns:ma="http://schemas.microsoft.com/office/2006/metadata/properties/metaAttributes" ct:_="" ma:_="" ma:contentTypeName="Document" ma:contentTypeID="0x0101003D78DF5A0C47074FBA43A319A3F27771" ma:contentTypeVersion="13" ma:contentTypeDescription="Create a new document." ma:contentTypeScope="" ma:versionID="2272def7b27eb42e3588c21d1f48f85a">
  <xsd:schema xmlns:xsd="http://www.w3.org/2001/XMLSchema" xmlns:xs="http://www.w3.org/2001/XMLSchema" xmlns:p="http://schemas.microsoft.com/office/2006/metadata/properties" xmlns:ns3="f2bfe19a-b160-4aaf-9bee-0efcb3138cac" xmlns:ns4="3ca4f440-70cc-426c-99d2-5b70300f566d" targetNamespace="http://schemas.microsoft.com/office/2006/metadata/properties" ma:root="true" ma:fieldsID="c4858000cac70160cca1f08fbcf1bb2f" ns3:_="" ns4:_="">
    <xsd:import namespace="f2bfe19a-b160-4aaf-9bee-0efcb3138cac"/>
    <xsd:import namespace="3ca4f440-70cc-426c-99d2-5b70300f56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fe19a-b160-4aaf-9bee-0efcb3138c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a4f440-70cc-426c-99d2-5b70300f56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p:properties xmlns:p="http://schemas.microsoft.com/office/2006/metadata/properties" xmlns:xsi="http://www.w3.org/2001/XMLSchema-instance" xmlns:pc="http://schemas.microsoft.com/office/infopath/2007/PartnerControls">
  <documentManagement>
    <_activity xmlns="f2bfe19a-b160-4aaf-9bee-0efcb3138cac" xsi:nil="true"/>
  </documentManagement>
</p:properties>
</file>

<file path=customXml/item18.xml><?xml version="1.0" encoding="utf-8"?>
<TemplafySlideTemplateConfiguration><![CDATA[{"slideVersion":1,"isValidatorEnabled":false,"isLocked":false,"elementsMetadata":[],"slideId":"637768497847688384","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768497845992143","enableDocumentContentUpdater":false,"version":"2.0"}]]></TemplafySlideTemplateConfiguration>
</file>

<file path=customXml/item3.xml><?xml version="1.0" encoding="utf-8"?>
<TemplafySlideTemplateConfiguration><![CDATA[{"slideVersion":1,"isValidatorEnabled":false,"isLocked":false,"elementsMetadata":[],"slideId":"637922989492529074","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7922989492529074","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861026036064190490","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31199DB-98B5-47ED-B8D5-C24251A2479C}">
  <ds:schemaRefs/>
</ds:datastoreItem>
</file>

<file path=customXml/itemProps10.xml><?xml version="1.0" encoding="utf-8"?>
<ds:datastoreItem xmlns:ds="http://schemas.openxmlformats.org/officeDocument/2006/customXml" ds:itemID="{E0B8D4A6-E383-47B1-B21E-2463B928F887}">
  <ds:schemaRefs/>
</ds:datastoreItem>
</file>

<file path=customXml/itemProps11.xml><?xml version="1.0" encoding="utf-8"?>
<ds:datastoreItem xmlns:ds="http://schemas.openxmlformats.org/officeDocument/2006/customXml" ds:itemID="{4E51FB22-5007-46C2-B5AC-A88CDAE39896}">
  <ds:schemaRefs/>
</ds:datastoreItem>
</file>

<file path=customXml/itemProps12.xml><?xml version="1.0" encoding="utf-8"?>
<ds:datastoreItem xmlns:ds="http://schemas.openxmlformats.org/officeDocument/2006/customXml" ds:itemID="{183C4A2B-5970-42DB-9455-F2487D1D924E}">
  <ds:schemaRefs/>
</ds:datastoreItem>
</file>

<file path=customXml/itemProps13.xml><?xml version="1.0" encoding="utf-8"?>
<ds:datastoreItem xmlns:ds="http://schemas.openxmlformats.org/officeDocument/2006/customXml" ds:itemID="{6F69B1E0-5B81-46FD-ABAD-AF75E2D83BA3}">
  <ds:schemaRefs/>
</ds:datastoreItem>
</file>

<file path=customXml/itemProps14.xml><?xml version="1.0" encoding="utf-8"?>
<ds:datastoreItem xmlns:ds="http://schemas.openxmlformats.org/officeDocument/2006/customXml" ds:itemID="{4C95814A-C62C-407E-97FA-2DBCB5962B70}">
  <ds:schemaRefs/>
</ds:datastoreItem>
</file>

<file path=customXml/itemProps15.xml><?xml version="1.0" encoding="utf-8"?>
<ds:datastoreItem xmlns:ds="http://schemas.openxmlformats.org/officeDocument/2006/customXml" ds:itemID="{49333145-2C59-4685-B060-D8920CC34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fe19a-b160-4aaf-9bee-0efcb3138cac"/>
    <ds:schemaRef ds:uri="3ca4f440-70cc-426c-99d2-5b70300f56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6.xml><?xml version="1.0" encoding="utf-8"?>
<ds:datastoreItem xmlns:ds="http://schemas.openxmlformats.org/officeDocument/2006/customXml" ds:itemID="{4DFCA9BE-F4E1-41FC-8E94-CEB03883A0A6}">
  <ds:schemaRefs>
    <ds:schemaRef ds:uri="http://schemas.microsoft.com/sharepoint/v3/contenttype/forms"/>
  </ds:schemaRefs>
</ds:datastoreItem>
</file>

<file path=customXml/itemProps17.xml><?xml version="1.0" encoding="utf-8"?>
<ds:datastoreItem xmlns:ds="http://schemas.openxmlformats.org/officeDocument/2006/customXml" ds:itemID="{324C3CFC-FE8F-4395-B169-7708CD926880}">
  <ds:schemaRefs>
    <ds:schemaRef ds:uri="http://purl.org/dc/dcmitype/"/>
    <ds:schemaRef ds:uri="http://schemas.microsoft.com/office/2006/metadata/properties"/>
    <ds:schemaRef ds:uri="http://schemas.microsoft.com/office/2006/documentManagement/types"/>
    <ds:schemaRef ds:uri="f2bfe19a-b160-4aaf-9bee-0efcb3138cac"/>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3ca4f440-70cc-426c-99d2-5b70300f566d"/>
  </ds:schemaRefs>
</ds:datastoreItem>
</file>

<file path=customXml/itemProps18.xml><?xml version="1.0" encoding="utf-8"?>
<ds:datastoreItem xmlns:ds="http://schemas.openxmlformats.org/officeDocument/2006/customXml" ds:itemID="{70483DCD-F627-44E3-B0A9-AE4403C96270}">
  <ds:schemaRefs/>
</ds:datastoreItem>
</file>

<file path=customXml/itemProps19.xml><?xml version="1.0" encoding="utf-8"?>
<ds:datastoreItem xmlns:ds="http://schemas.openxmlformats.org/officeDocument/2006/customXml" ds:itemID="{9ABF8228-CC0C-4AED-90B5-ADF2D7D52923}">
  <ds:schemaRefs/>
</ds:datastoreItem>
</file>

<file path=customXml/itemProps2.xml><?xml version="1.0" encoding="utf-8"?>
<ds:datastoreItem xmlns:ds="http://schemas.openxmlformats.org/officeDocument/2006/customXml" ds:itemID="{FF56F3DB-E3BD-4971-A444-C7A22EF9D233}">
  <ds:schemaRefs/>
</ds:datastoreItem>
</file>

<file path=customXml/itemProps3.xml><?xml version="1.0" encoding="utf-8"?>
<ds:datastoreItem xmlns:ds="http://schemas.openxmlformats.org/officeDocument/2006/customXml" ds:itemID="{260A363B-6021-4049-B597-EDD6B3923168}">
  <ds:schemaRefs/>
</ds:datastoreItem>
</file>

<file path=customXml/itemProps4.xml><?xml version="1.0" encoding="utf-8"?>
<ds:datastoreItem xmlns:ds="http://schemas.openxmlformats.org/officeDocument/2006/customXml" ds:itemID="{B447A14D-B86F-4092-B97C-4FB24A680C89}">
  <ds:schemaRefs/>
</ds:datastoreItem>
</file>

<file path=customXml/itemProps5.xml><?xml version="1.0" encoding="utf-8"?>
<ds:datastoreItem xmlns:ds="http://schemas.openxmlformats.org/officeDocument/2006/customXml" ds:itemID="{ABE8C5F2-570B-420C-8B83-5C8115CA062C}">
  <ds:schemaRefs/>
</ds:datastoreItem>
</file>

<file path=customXml/itemProps6.xml><?xml version="1.0" encoding="utf-8"?>
<ds:datastoreItem xmlns:ds="http://schemas.openxmlformats.org/officeDocument/2006/customXml" ds:itemID="{A80210A7-6418-4DBC-B097-168511CAE638}">
  <ds:schemaRefs/>
</ds:datastoreItem>
</file>

<file path=customXml/itemProps7.xml><?xml version="1.0" encoding="utf-8"?>
<ds:datastoreItem xmlns:ds="http://schemas.openxmlformats.org/officeDocument/2006/customXml" ds:itemID="{3BCF438D-1112-4BDA-8439-D4DE16ACCD4C}">
  <ds:schemaRefs/>
</ds:datastoreItem>
</file>

<file path=customXml/itemProps8.xml><?xml version="1.0" encoding="utf-8"?>
<ds:datastoreItem xmlns:ds="http://schemas.openxmlformats.org/officeDocument/2006/customXml" ds:itemID="{7306A07E-90DE-4EF8-9427-885CEB3835E4}">
  <ds:schemaRefs/>
</ds:datastoreItem>
</file>

<file path=customXml/itemProps9.xml><?xml version="1.0" encoding="utf-8"?>
<ds:datastoreItem xmlns:ds="http://schemas.openxmlformats.org/officeDocument/2006/customXml" ds:itemID="{F7D7846B-99F3-4934-9F2A-272476E813DE}">
  <ds:schemaRefs/>
</ds:datastoreItem>
</file>

<file path=docMetadata/LabelInfo.xml><?xml version="1.0" encoding="utf-8"?>
<clbl:labelList xmlns:clbl="http://schemas.microsoft.com/office/2020/mipLabelMetadata">
  <clbl:label id="{11372f5f-8e19-4efb-8afe-8eac20a980c4}"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otalTime>274</TotalTime>
  <Words>710</Words>
  <Application>Microsoft Office PowerPoint</Application>
  <PresentationFormat>Widescreen</PresentationFormat>
  <Paragraphs>148</Paragraphs>
  <Slides>14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.AppleSystemUIFont</vt:lpstr>
      <vt:lpstr>Aptos</vt:lpstr>
      <vt:lpstr>Arial</vt:lpstr>
      <vt:lpstr>Arial Narrow</vt:lpstr>
      <vt:lpstr>Calibri</vt:lpstr>
      <vt:lpstr>Calibri Light</vt:lpstr>
      <vt:lpstr>Office Theme</vt:lpstr>
      <vt:lpstr>Office Theme</vt:lpstr>
      <vt:lpstr>Organizing for Teams at Scale</vt:lpstr>
      <vt:lpstr>Mayo Midwest - Who Are We?  </vt:lpstr>
      <vt:lpstr>Mayo Midwest Family Medicine</vt:lpstr>
      <vt:lpstr>PowerPoint Presentation</vt:lpstr>
      <vt:lpstr>Focus for Care Team Transformation  Taking Better Care of More People</vt:lpstr>
      <vt:lpstr>Care Team Composition  Current State</vt:lpstr>
      <vt:lpstr>Future Care Team Innovations</vt:lpstr>
      <vt:lpstr>Key Metrics focused on Quadruple Aim  The Needs of the Patient Come First – Mayo Clinic primary value</vt:lpstr>
      <vt:lpstr>PowerPoint Presentation</vt:lpstr>
      <vt:lpstr>PowerPoint Presentation</vt:lpstr>
      <vt:lpstr>Provider Continuity of care</vt:lpstr>
      <vt:lpstr>Provider Capacity</vt:lpstr>
      <vt:lpstr>Central Strategic Programs  </vt:lpstr>
      <vt:lpstr>QUESTIONS &amp; ANSWERS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Rushlow, David R., M.D.</dc:creator>
  <cp:lastModifiedBy>Rushlow, David R., M.D.</cp:lastModifiedBy>
  <cp:revision>2</cp:revision>
  <dcterms:created xsi:type="dcterms:W3CDTF">2024-08-05T20:08:40Z</dcterms:created>
  <dcterms:modified xsi:type="dcterms:W3CDTF">2024-08-10T19:58:05Z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0x0101003D78DF5A0C47074FBA43A319A3F27771</vt:lpwstr>
  </property>
</Properties>
</file>