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1" r:id="rId4"/>
    <p:sldId id="299" r:id="rId5"/>
    <p:sldId id="300" r:id="rId6"/>
    <p:sldId id="272" r:id="rId7"/>
    <p:sldId id="278" r:id="rId8"/>
    <p:sldId id="287" r:id="rId9"/>
    <p:sldId id="289" r:id="rId10"/>
    <p:sldId id="284" r:id="rId11"/>
    <p:sldId id="285" r:id="rId12"/>
    <p:sldId id="286" r:id="rId13"/>
    <p:sldId id="273" r:id="rId14"/>
    <p:sldId id="306" r:id="rId15"/>
    <p:sldId id="304" r:id="rId16"/>
    <p:sldId id="301" r:id="rId17"/>
    <p:sldId id="302" r:id="rId18"/>
    <p:sldId id="315" r:id="rId19"/>
    <p:sldId id="274" r:id="rId20"/>
    <p:sldId id="29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68" autoAdjust="0"/>
    <p:restoredTop sz="94686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1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ward\Documents\University%20of%20Utah,%20Economics,%205190,%206190,%20SP10\Data%20and%20Presentations\Supply%20and%20Compensation%20of%20Health%20Official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dward\Documents\University%20of%20Utah,%20Economics,%205190,%206190,%20SP10\Data%20and%20Presentations\Supply%20and%20Compensation%20of%20Health%20Offici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ward\Documents\University%20of%20Utah,%20Economics,%205190,%206190,%20SP10\Data%20and%20Presentations\Supply%20and%20Compensation%20of%20Health%20Official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dward\Documents\University%20of%20Utah,%20Economics,%205190,%206190,%20SP10\Data%20and%20Presentations\Supply%20and%20Compensation%20of%20Health%20Offic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Practicing Physicians</a:t>
            </a:r>
            <a:endParaRPr lang="en-US" dirty="0"/>
          </a:p>
        </c:rich>
      </c:tx>
      <c:layout>
        <c:manualLayout>
          <c:xMode val="edge"/>
          <c:yMode val="edge"/>
          <c:x val="0.39383040935672703"/>
          <c:y val="0.11627906976744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81871345029402E-2"/>
          <c:y val="0.15699627662821244"/>
          <c:w val="0.96783625730994161"/>
          <c:h val="0.5237850210584146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Supply!$A$24:$A$44</c:f>
              <c:strCache>
                <c:ptCount val="21"/>
                <c:pt idx="0">
                  <c:v>Australia (06)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France</c:v>
                </c:pt>
                <c:pt idx="5">
                  <c:v>Germany</c:v>
                </c:pt>
                <c:pt idx="6">
                  <c:v>Greece (06)</c:v>
                </c:pt>
                <c:pt idx="7">
                  <c:v>Hungary</c:v>
                </c:pt>
                <c:pt idx="8">
                  <c:v>Iceland</c:v>
                </c:pt>
                <c:pt idx="9">
                  <c:v>Japan (06)</c:v>
                </c:pt>
                <c:pt idx="10">
                  <c:v>Korea</c:v>
                </c:pt>
                <c:pt idx="11">
                  <c:v>Luxembourg</c:v>
                </c:pt>
                <c:pt idx="12">
                  <c:v>Netherlands</c:v>
                </c:pt>
                <c:pt idx="13">
                  <c:v>Norway</c:v>
                </c:pt>
                <c:pt idx="14">
                  <c:v>Poland</c:v>
                </c:pt>
                <c:pt idx="15">
                  <c:v>Portugal</c:v>
                </c:pt>
                <c:pt idx="16">
                  <c:v>Sweden (06)</c:v>
                </c:pt>
                <c:pt idx="17">
                  <c:v>Switzerland</c:v>
                </c:pt>
                <c:pt idx="18">
                  <c:v>Turkey</c:v>
                </c:pt>
                <c:pt idx="19">
                  <c:v>United Kingdom</c:v>
                </c:pt>
                <c:pt idx="20">
                  <c:v>United States</c:v>
                </c:pt>
              </c:strCache>
            </c:strRef>
          </c:cat>
          <c:val>
            <c:numRef>
              <c:f>Supply!$B$24:$B$44</c:f>
              <c:numCache>
                <c:formatCode>General</c:formatCode>
                <c:ptCount val="21"/>
                <c:pt idx="0">
                  <c:v>2.8099999999999987</c:v>
                </c:pt>
                <c:pt idx="1">
                  <c:v>3.75</c:v>
                </c:pt>
                <c:pt idx="2">
                  <c:v>4.03</c:v>
                </c:pt>
                <c:pt idx="3">
                  <c:v>2.1800000000000002</c:v>
                </c:pt>
                <c:pt idx="4">
                  <c:v>3.3699999999999997</c:v>
                </c:pt>
                <c:pt idx="5">
                  <c:v>3.5</c:v>
                </c:pt>
                <c:pt idx="6">
                  <c:v>5.35</c:v>
                </c:pt>
                <c:pt idx="7">
                  <c:v>2.7800000000000002</c:v>
                </c:pt>
                <c:pt idx="8">
                  <c:v>3.72</c:v>
                </c:pt>
                <c:pt idx="9">
                  <c:v>2.09</c:v>
                </c:pt>
                <c:pt idx="10">
                  <c:v>1.7400000000000007</c:v>
                </c:pt>
                <c:pt idx="11">
                  <c:v>2.8699999999999997</c:v>
                </c:pt>
                <c:pt idx="12">
                  <c:v>3.9299999999999997</c:v>
                </c:pt>
                <c:pt idx="13">
                  <c:v>3.86</c:v>
                </c:pt>
                <c:pt idx="14">
                  <c:v>2.19</c:v>
                </c:pt>
                <c:pt idx="15">
                  <c:v>3.51</c:v>
                </c:pt>
                <c:pt idx="16">
                  <c:v>3.58</c:v>
                </c:pt>
                <c:pt idx="17">
                  <c:v>3.8499999999999988</c:v>
                </c:pt>
                <c:pt idx="18">
                  <c:v>1.51</c:v>
                </c:pt>
                <c:pt idx="19">
                  <c:v>2.48</c:v>
                </c:pt>
                <c:pt idx="20">
                  <c:v>2.4299999999999997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en-US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04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General Practitioners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Supply!$A$72:$A$91</c:f>
              <c:strCache>
                <c:ptCount val="20"/>
                <c:pt idx="0">
                  <c:v>Australia</c:v>
                </c:pt>
                <c:pt idx="1">
                  <c:v>Austria</c:v>
                </c:pt>
                <c:pt idx="2">
                  <c:v>Canada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Iceland</c:v>
                </c:pt>
                <c:pt idx="8">
                  <c:v>Ireland</c:v>
                </c:pt>
                <c:pt idx="9">
                  <c:v>Italy</c:v>
                </c:pt>
                <c:pt idx="10">
                  <c:v>Korea</c:v>
                </c:pt>
                <c:pt idx="11">
                  <c:v>Luxembourg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Spain</c:v>
                </c:pt>
                <c:pt idx="18">
                  <c:v>United Kingdom</c:v>
                </c:pt>
                <c:pt idx="19">
                  <c:v>United States</c:v>
                </c:pt>
              </c:strCache>
            </c:strRef>
          </c:cat>
          <c:val>
            <c:numRef>
              <c:f>Supply!$B$72:$B$91</c:f>
              <c:numCache>
                <c:formatCode>General</c:formatCode>
                <c:ptCount val="20"/>
                <c:pt idx="0">
                  <c:v>1.43</c:v>
                </c:pt>
                <c:pt idx="1">
                  <c:v>1.51</c:v>
                </c:pt>
                <c:pt idx="2">
                  <c:v>1.03</c:v>
                </c:pt>
                <c:pt idx="3">
                  <c:v>0.77000000000000302</c:v>
                </c:pt>
                <c:pt idx="4">
                  <c:v>0.73000000000000065</c:v>
                </c:pt>
                <c:pt idx="5">
                  <c:v>1.6600000000000001</c:v>
                </c:pt>
                <c:pt idx="6">
                  <c:v>1.47</c:v>
                </c:pt>
                <c:pt idx="7">
                  <c:v>0.66000000000000336</c:v>
                </c:pt>
                <c:pt idx="8">
                  <c:v>0.51</c:v>
                </c:pt>
                <c:pt idx="9">
                  <c:v>0.92</c:v>
                </c:pt>
                <c:pt idx="10">
                  <c:v>0.62000000000000266</c:v>
                </c:pt>
                <c:pt idx="11">
                  <c:v>0.78</c:v>
                </c:pt>
                <c:pt idx="12">
                  <c:v>0.47000000000000008</c:v>
                </c:pt>
                <c:pt idx="13">
                  <c:v>0.74000000000000266</c:v>
                </c:pt>
                <c:pt idx="14">
                  <c:v>0.82000000000000062</c:v>
                </c:pt>
                <c:pt idx="15">
                  <c:v>0.15000000000000024</c:v>
                </c:pt>
                <c:pt idx="16">
                  <c:v>1.72</c:v>
                </c:pt>
                <c:pt idx="17">
                  <c:v>0.86000000000000065</c:v>
                </c:pt>
                <c:pt idx="18">
                  <c:v>0.71000000000000063</c:v>
                </c:pt>
                <c:pt idx="19">
                  <c:v>0.97000000000000064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465408"/>
        <c:axId val="110466944"/>
      </c:barChart>
      <c:catAx>
        <c:axId val="110465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10466944"/>
        <c:crosses val="autoZero"/>
        <c:auto val="1"/>
        <c:lblAlgn val="ctr"/>
        <c:lblOffset val="100"/>
        <c:noMultiLvlLbl val="0"/>
      </c:catAx>
      <c:valAx>
        <c:axId val="11046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4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Specialists</a:t>
            </a:r>
          </a:p>
        </c:rich>
      </c:tx>
      <c:layout>
        <c:manualLayout>
          <c:xMode val="edge"/>
          <c:yMode val="edge"/>
          <c:x val="0.42628816710411438"/>
          <c:y val="7.31707317073170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1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Supply!$A$97:$A$118</c:f>
              <c:strCache>
                <c:ptCount val="22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Denmark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Hungary</c:v>
                </c:pt>
                <c:pt idx="10">
                  <c:v>Luxembourg</c:v>
                </c:pt>
                <c:pt idx="11">
                  <c:v>Mexico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Norway</c:v>
                </c:pt>
                <c:pt idx="15">
                  <c:v>Portugal</c:v>
                </c:pt>
                <c:pt idx="16">
                  <c:v>Spain</c:v>
                </c:pt>
                <c:pt idx="17">
                  <c:v>Sweden</c:v>
                </c:pt>
                <c:pt idx="18">
                  <c:v>Switzerland</c:v>
                </c:pt>
                <c:pt idx="19">
                  <c:v>Turkey</c:v>
                </c:pt>
                <c:pt idx="20">
                  <c:v>United Kingdom</c:v>
                </c:pt>
                <c:pt idx="21">
                  <c:v>United States</c:v>
                </c:pt>
              </c:strCache>
            </c:strRef>
          </c:cat>
          <c:val>
            <c:numRef>
              <c:f>Supply!$B$97:$B$118</c:f>
              <c:numCache>
                <c:formatCode>General</c:formatCode>
                <c:ptCount val="22"/>
                <c:pt idx="0">
                  <c:v>1.35</c:v>
                </c:pt>
                <c:pt idx="1">
                  <c:v>2.15</c:v>
                </c:pt>
                <c:pt idx="2">
                  <c:v>1.9700000000000053</c:v>
                </c:pt>
                <c:pt idx="3">
                  <c:v>1.1100000000000001</c:v>
                </c:pt>
                <c:pt idx="4">
                  <c:v>1.1599999999999941</c:v>
                </c:pt>
                <c:pt idx="5">
                  <c:v>1.56</c:v>
                </c:pt>
                <c:pt idx="6">
                  <c:v>1.74</c:v>
                </c:pt>
                <c:pt idx="7">
                  <c:v>1.9900000000000058</c:v>
                </c:pt>
                <c:pt idx="8">
                  <c:v>3.3899999999999997</c:v>
                </c:pt>
                <c:pt idx="9">
                  <c:v>2.09</c:v>
                </c:pt>
                <c:pt idx="10">
                  <c:v>1.9500000000000053</c:v>
                </c:pt>
                <c:pt idx="11">
                  <c:v>1.25</c:v>
                </c:pt>
                <c:pt idx="12">
                  <c:v>1.01</c:v>
                </c:pt>
                <c:pt idx="13">
                  <c:v>0.76000000000000301</c:v>
                </c:pt>
                <c:pt idx="14">
                  <c:v>2.12</c:v>
                </c:pt>
                <c:pt idx="15">
                  <c:v>1.7</c:v>
                </c:pt>
                <c:pt idx="16">
                  <c:v>2</c:v>
                </c:pt>
                <c:pt idx="17">
                  <c:v>2.56</c:v>
                </c:pt>
                <c:pt idx="18">
                  <c:v>2.7</c:v>
                </c:pt>
                <c:pt idx="19">
                  <c:v>0.97000000000000064</c:v>
                </c:pt>
                <c:pt idx="20">
                  <c:v>1.74</c:v>
                </c:pt>
                <c:pt idx="21">
                  <c:v>1.46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323200"/>
        <c:axId val="110324736"/>
      </c:barChart>
      <c:catAx>
        <c:axId val="110323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10324736"/>
        <c:crosses val="autoZero"/>
        <c:auto val="1"/>
        <c:lblAlgn val="ctr"/>
        <c:lblOffset val="100"/>
        <c:noMultiLvlLbl val="0"/>
      </c:catAx>
      <c:valAx>
        <c:axId val="11032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32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Surgeons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4"/>
            <c:invertIfNegative val="0"/>
            <c:bubble3D val="0"/>
            <c:spPr>
              <a:solidFill>
                <a:prstClr val="black"/>
              </a:solidFill>
            </c:spPr>
          </c:dPt>
          <c:cat>
            <c:strRef>
              <c:f>Supply!$A$124:$A$138</c:f>
              <c:strCache>
                <c:ptCount val="15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Czech Republic</c:v>
                </c:pt>
                <c:pt idx="5">
                  <c:v>Iceland</c:v>
                </c:pt>
                <c:pt idx="6">
                  <c:v>Luxembourg</c:v>
                </c:pt>
                <c:pt idx="7">
                  <c:v>Mexico</c:v>
                </c:pt>
                <c:pt idx="8">
                  <c:v>Netherlands</c:v>
                </c:pt>
                <c:pt idx="9">
                  <c:v>New Zealand</c:v>
                </c:pt>
                <c:pt idx="10">
                  <c:v>Norway</c:v>
                </c:pt>
                <c:pt idx="11">
                  <c:v>Poland</c:v>
                </c:pt>
                <c:pt idx="12">
                  <c:v>Portugal</c:v>
                </c:pt>
                <c:pt idx="13">
                  <c:v>United Kingdom</c:v>
                </c:pt>
                <c:pt idx="14">
                  <c:v>United States</c:v>
                </c:pt>
              </c:strCache>
            </c:strRef>
          </c:cat>
          <c:val>
            <c:numRef>
              <c:f>Supply!$B$124:$B$138</c:f>
              <c:numCache>
                <c:formatCode>General</c:formatCode>
                <c:ptCount val="15"/>
                <c:pt idx="0">
                  <c:v>0.27</c:v>
                </c:pt>
                <c:pt idx="1">
                  <c:v>0.33000000000000163</c:v>
                </c:pt>
                <c:pt idx="2">
                  <c:v>0.14000000000000001</c:v>
                </c:pt>
                <c:pt idx="3">
                  <c:v>7.0000000000000021E-2</c:v>
                </c:pt>
                <c:pt idx="4">
                  <c:v>0.26</c:v>
                </c:pt>
                <c:pt idx="5">
                  <c:v>0.39000000000000146</c:v>
                </c:pt>
                <c:pt idx="6">
                  <c:v>0.19</c:v>
                </c:pt>
                <c:pt idx="7">
                  <c:v>0.14000000000000001</c:v>
                </c:pt>
                <c:pt idx="8">
                  <c:v>7.0000000000000021E-2</c:v>
                </c:pt>
                <c:pt idx="9">
                  <c:v>0.21000000000000021</c:v>
                </c:pt>
                <c:pt idx="10">
                  <c:v>0.11</c:v>
                </c:pt>
                <c:pt idx="11">
                  <c:v>0.18000000000000024</c:v>
                </c:pt>
                <c:pt idx="12">
                  <c:v>0.21000000000000021</c:v>
                </c:pt>
                <c:pt idx="13">
                  <c:v>0.38000000000000145</c:v>
                </c:pt>
                <c:pt idx="14">
                  <c:v>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349696"/>
        <c:axId val="110359680"/>
      </c:barChart>
      <c:catAx>
        <c:axId val="110349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10359680"/>
        <c:crosses val="autoZero"/>
        <c:auto val="1"/>
        <c:lblAlgn val="ctr"/>
        <c:lblOffset val="100"/>
        <c:noMultiLvlLbl val="0"/>
      </c:catAx>
      <c:valAx>
        <c:axId val="110359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34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0.89643</cdr:y>
    </cdr:from>
    <cdr:to>
      <cdr:x>0.25389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-457200" y="2800627"/>
          <a:ext cx="2321570" cy="323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OECD Health Statistics (2009)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0.90125</cdr:y>
    </cdr:from>
    <cdr:to>
      <cdr:x>0.25389</cdr:x>
      <cdr:y>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-381000" y="2953027"/>
          <a:ext cx="2321570" cy="323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OECD Health Statistics (2009)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7105-A946-413E-AF3D-7E19D9ABA75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9816-8011-4AA1-8C88-DA0D29924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reasons</a:t>
            </a:r>
          </a:p>
          <a:p>
            <a:endParaRPr lang="en-US" dirty="0" smtClean="0"/>
          </a:p>
          <a:p>
            <a:r>
              <a:rPr lang="en-US" dirty="0" smtClean="0"/>
              <a:t>Personal Choice</a:t>
            </a:r>
          </a:p>
          <a:p>
            <a:r>
              <a:rPr lang="en-US" dirty="0" smtClean="0"/>
              <a:t>Health systems</a:t>
            </a:r>
          </a:p>
          <a:p>
            <a:r>
              <a:rPr lang="en-US" dirty="0" smtClean="0"/>
              <a:t>Spending on care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Minority groups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PCP/specialists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to go deep in this 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students will likely  answer more closely to a  private system. </a:t>
            </a:r>
          </a:p>
          <a:p>
            <a:r>
              <a:rPr lang="en-US" dirty="0" smtClean="0"/>
              <a:t>Insurance companies etc. </a:t>
            </a:r>
          </a:p>
          <a:p>
            <a:endParaRPr lang="en-US" dirty="0" smtClean="0"/>
          </a:p>
          <a:p>
            <a:r>
              <a:rPr lang="en-US" dirty="0" smtClean="0"/>
              <a:t>Try to get them to describe how care is provided. </a:t>
            </a:r>
          </a:p>
          <a:p>
            <a:r>
              <a:rPr lang="en-US" dirty="0" smtClean="0"/>
              <a:t>Hospital or Clinic? </a:t>
            </a:r>
          </a:p>
          <a:p>
            <a:r>
              <a:rPr lang="en-US" dirty="0" smtClean="0"/>
              <a:t>I’d love the electronic file of how care is delivered that was in the old syllabus.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 spends about the same in public funds as the rest of the world but….next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far outspend in private funds. </a:t>
            </a:r>
          </a:p>
          <a:p>
            <a:endParaRPr lang="en-US" dirty="0" smtClean="0"/>
          </a:p>
          <a:p>
            <a:r>
              <a:rPr lang="en-US" dirty="0" smtClean="0"/>
              <a:t>We are a mixed public/private funding systems. </a:t>
            </a:r>
          </a:p>
          <a:p>
            <a:r>
              <a:rPr lang="en-US" dirty="0" smtClean="0"/>
              <a:t>All the other countries are too, but are ratio is close to half.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?</a:t>
            </a:r>
          </a:p>
          <a:p>
            <a:r>
              <a:rPr lang="en-US" dirty="0" smtClean="0"/>
              <a:t>Worst?</a:t>
            </a:r>
          </a:p>
          <a:p>
            <a:r>
              <a:rPr lang="en-US" dirty="0" smtClean="0"/>
              <a:t>Neither.  About the same in most stats. </a:t>
            </a:r>
          </a:p>
          <a:p>
            <a:r>
              <a:rPr lang="en-US" dirty="0" smtClean="0"/>
              <a:t>BUT we spend a lot more. </a:t>
            </a:r>
          </a:p>
          <a:p>
            <a:r>
              <a:rPr lang="en-US" dirty="0" smtClean="0"/>
              <a:t>Some things we are really good other things not so good.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9816-8011-4AA1-8C88-DA0D29924D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BB1B-73F5-4C68-9DC7-7AC3A69DA70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AA32-5CCC-44FE-8A0B-576C93597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Family </a:t>
            </a:r>
            <a:r>
              <a:rPr lang="en-US" b="1" dirty="0" smtClean="0"/>
              <a:t>Medicine</a:t>
            </a:r>
            <a:br>
              <a:rPr lang="en-US" b="1" dirty="0" smtClean="0"/>
            </a:br>
            <a:r>
              <a:rPr lang="en-US" b="1" dirty="0" smtClean="0"/>
              <a:t> in the </a:t>
            </a:r>
            <a:r>
              <a:rPr lang="en-US" b="1" dirty="0"/>
              <a:t>Health Care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Medical Professionals Per 1,000 (2006 and 2007)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533400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3733800"/>
          <a:ext cx="914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Medical Professionals Per 1,000 (2006 and 2007)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457200"/>
          <a:ext cx="914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3581400"/>
          <a:ext cx="914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34925"/>
            <a:ext cx="92583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91400" y="2971800"/>
            <a:ext cx="60960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Utah’s population compare </a:t>
            </a:r>
            <a:br>
              <a:rPr lang="en-US" dirty="0" smtClean="0"/>
            </a:br>
            <a:r>
              <a:rPr lang="en-US" dirty="0" smtClean="0"/>
              <a:t>to other states?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could cause these differences between states?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38700" cy="62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182"/>
            <a:ext cx="7015163" cy="68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659"/>
            <a:ext cx="5572125" cy="33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71570"/>
            <a:ext cx="4953000" cy="32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38170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7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relationship between primary care and health disparities?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Goudy"/>
                <a:ea typeface="Calibri"/>
                <a:cs typeface="Goudy"/>
              </a:rPr>
              <a:t>After this module the student will: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latin typeface="Goudy"/>
              <a:ea typeface="Calibri"/>
              <a:cs typeface="Goudy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Calibri"/>
                <a:cs typeface="Goudy"/>
              </a:rPr>
              <a:t>Understand the importance of family medicine in the health care </a:t>
            </a:r>
            <a:r>
              <a:rPr lang="en-US" sz="1800" dirty="0">
                <a:latin typeface="Goudy"/>
                <a:ea typeface="Calibri"/>
                <a:cs typeface="Goudy"/>
              </a:rPr>
              <a:t>s</a:t>
            </a:r>
            <a:r>
              <a:rPr lang="en-US" sz="1800" dirty="0" smtClean="0">
                <a:latin typeface="Goudy"/>
                <a:ea typeface="Calibri"/>
                <a:cs typeface="Goudy"/>
              </a:rPr>
              <a:t>ystem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latin typeface="Goudy"/>
              <a:ea typeface="Calibri"/>
              <a:cs typeface="Goudy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Calibri"/>
                <a:cs typeface="Goudy"/>
              </a:rPr>
              <a:t>Compare medical outcomes, access to care, and degree of health disparities, between countries with and without a robust primary care system.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800" dirty="0" smtClean="0">
              <a:latin typeface="Goudy"/>
              <a:ea typeface="Calibri"/>
              <a:cs typeface="Goudy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Calibri"/>
                <a:cs typeface="Goudy"/>
              </a:rPr>
              <a:t>Compare medical outcomes, access to care, and degree of health disparities, between states in the US.  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800" dirty="0" smtClean="0">
              <a:latin typeface="Goudy"/>
              <a:ea typeface="Calibri"/>
              <a:cs typeface="Goudy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Calibri"/>
                <a:cs typeface="Goudy"/>
              </a:rPr>
              <a:t>Compare the per capita health care expenditures of the United States with other countries. </a:t>
            </a:r>
            <a:endParaRPr lang="en-US" sz="1800" dirty="0" smtClean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800" dirty="0" smtClean="0">
              <a:latin typeface="Goudy"/>
              <a:ea typeface="Calibri"/>
              <a:cs typeface="Goudy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Calibri"/>
                <a:cs typeface="Goudy"/>
              </a:rPr>
              <a:t>Discuss the relationship of access to primary care and health disparities. 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800" dirty="0" smtClean="0">
              <a:latin typeface="Goudy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Times New Roman"/>
              </a:rPr>
              <a:t>Improve literacy of health policy literature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800" dirty="0" smtClean="0">
              <a:latin typeface="Goudy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latin typeface="Goudy"/>
                <a:ea typeface="Times New Roman"/>
              </a:rPr>
              <a:t>Demonstrate critical thinking of issues in the US health care system</a:t>
            </a:r>
            <a:endParaRPr lang="en-US" sz="18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role of family medicine in the US health care system?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390"/>
            <a:ext cx="9144000" cy="694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10600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can describe the US</a:t>
            </a:r>
            <a:br>
              <a:rPr lang="en-US" dirty="0" smtClean="0"/>
            </a:br>
            <a:r>
              <a:rPr lang="en-US" dirty="0" smtClean="0"/>
              <a:t>health care system?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type of system is it?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236268" cy="56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Public??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62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 US system </a:t>
            </a:r>
            <a:br>
              <a:rPr lang="en-US" dirty="0" smtClean="0"/>
            </a:br>
            <a:r>
              <a:rPr lang="en-US" dirty="0" smtClean="0"/>
              <a:t>compare to systems in other nations?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Compared Internationally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924799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Access to Doctor When Sick or Needed Care</a:t>
            </a:r>
          </a:p>
        </p:txBody>
      </p:sp>
      <p:graphicFrame>
        <p:nvGraphicFramePr>
          <p:cNvPr id="34509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1438" y="1273175"/>
          <a:ext cx="4376737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Chart" r:id="rId4" imgW="4358649" imgH="4930200" progId="MSGraph.Chart.8">
                  <p:embed followColorScheme="full"/>
                </p:oleObj>
              </mc:Choice>
              <mc:Fallback>
                <p:oleObj name="Chart" r:id="rId4" imgW="4358649" imgH="49302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273175"/>
                        <a:ext cx="4376737" cy="494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1244600"/>
          <a:ext cx="46339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Chart" r:id="rId6" imgW="4617761" imgH="4953096" progId="MSGraph.Chart.8">
                  <p:embed followColorScheme="full"/>
                </p:oleObj>
              </mc:Choice>
              <mc:Fallback>
                <p:oleObj name="Chart" r:id="rId6" imgW="4617761" imgH="495309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44600"/>
                        <a:ext cx="4633913" cy="496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39750" y="140335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Same-day appointment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4867275" y="1403350"/>
            <a:ext cx="4029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6+ days wait or never able</a:t>
            </a:r>
          </a:p>
          <a:p>
            <a:pPr algn="ctr"/>
            <a:r>
              <a:rPr lang="en-US" b="1">
                <a:latin typeface="Calibri" pitchFamily="34" charset="0"/>
              </a:rPr>
              <a:t>to get appointment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52400" y="6354763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Data collection: Harris Interactive, Inc.</a:t>
            </a:r>
          </a:p>
          <a:p>
            <a:pPr eaLnBrk="0" hangingPunct="0"/>
            <a:r>
              <a:rPr lang="en-US" sz="1200" dirty="0">
                <a:latin typeface="Calibri" pitchFamily="34" charset="0"/>
              </a:rPr>
              <a:t>Source: 2008 Commonwealth Fund International Health Policy Survey of Sicker Adults.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50800" y="812800"/>
            <a:ext cx="373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1400" b="1">
                <a:latin typeface="Calibri" pitchFamily="34" charset="0"/>
              </a:rPr>
              <a:t>Base: Adults with any chronic condition</a:t>
            </a:r>
          </a:p>
          <a:p>
            <a:pPr eaLnBrk="0" hangingPunct="0"/>
            <a:r>
              <a:rPr lang="en-US" sz="1400" b="1">
                <a:latin typeface="Calibri" pitchFamily="34" charset="0"/>
              </a:rPr>
              <a:t>Percent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3733800"/>
            <a:ext cx="457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34400" y="3733800"/>
            <a:ext cx="457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Wait Time for Specialist Appointment</a:t>
            </a:r>
          </a:p>
        </p:txBody>
      </p:sp>
      <p:graphicFrame>
        <p:nvGraphicFramePr>
          <p:cNvPr id="3471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1438" y="1247775"/>
          <a:ext cx="4376737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Chart" r:id="rId4" imgW="4358649" imgH="4930200" progId="MSGraph.Chart.8">
                  <p:embed followColorScheme="full"/>
                </p:oleObj>
              </mc:Choice>
              <mc:Fallback>
                <p:oleObj name="Chart" r:id="rId4" imgW="4358649" imgH="49302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247775"/>
                        <a:ext cx="4376737" cy="494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3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465638" y="1219200"/>
          <a:ext cx="463391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Chart" r:id="rId6" imgW="4617761" imgH="4953096" progId="MSGraph.Chart.8">
                  <p:embed followColorScheme="full"/>
                </p:oleObj>
              </mc:Choice>
              <mc:Fallback>
                <p:oleObj name="Chart" r:id="rId6" imgW="4617761" imgH="495309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1219200"/>
                        <a:ext cx="4633912" cy="496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558800" y="1346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Less than 4 weeks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4981575" y="1346200"/>
            <a:ext cx="396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Two months or longer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46038" y="6354763"/>
            <a:ext cx="552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Data collection: Harris Interactive, Inc.</a:t>
            </a:r>
          </a:p>
          <a:p>
            <a:pPr eaLnBrk="0" hangingPunct="0"/>
            <a:r>
              <a:rPr lang="en-US" sz="1200">
                <a:latin typeface="Calibri" pitchFamily="34" charset="0"/>
              </a:rPr>
              <a:t>Source: 2008 Commonwealth Fund International Health Policy Survey of Sicker Adults.</a:t>
            </a: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57150" y="776288"/>
            <a:ext cx="7781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1400" b="1">
                <a:latin typeface="Calibri" pitchFamily="34" charset="0"/>
              </a:rPr>
              <a:t>Base: Adults with any chronic condition who needed to see a specialist in past 2 years</a:t>
            </a:r>
          </a:p>
          <a:p>
            <a:pPr eaLnBrk="0" hangingPunct="0"/>
            <a:r>
              <a:rPr lang="en-US" sz="1400" b="1">
                <a:latin typeface="Calibri" pitchFamily="34" charset="0"/>
              </a:rPr>
              <a:t>Percent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057400"/>
            <a:ext cx="60960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0" y="4419600"/>
            <a:ext cx="609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472</Words>
  <Application>Microsoft Office PowerPoint</Application>
  <PresentationFormat>On-screen Show (4:3)</PresentationFormat>
  <Paragraphs>94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Chart</vt:lpstr>
      <vt:lpstr>Family Medicine  in the Health Care System</vt:lpstr>
      <vt:lpstr>Module Objectives</vt:lpstr>
      <vt:lpstr>Who can describe the US health care system?  What type of system is it?</vt:lpstr>
      <vt:lpstr>PowerPoint Presentation</vt:lpstr>
      <vt:lpstr>PowerPoint Presentation</vt:lpstr>
      <vt:lpstr>How does the US system  compare to systems in other nations? </vt:lpstr>
      <vt:lpstr>Outcomes Compared Internationally</vt:lpstr>
      <vt:lpstr>Access to Doctor When Sick or Needed Care</vt:lpstr>
      <vt:lpstr>Wait Time for Specialist Appointment</vt:lpstr>
      <vt:lpstr>Medical Professionals Per 1,000 (2006 and 2007)</vt:lpstr>
      <vt:lpstr>Medical Professionals Per 1,000 (2006 and 2007)</vt:lpstr>
      <vt:lpstr>PowerPoint Presentation</vt:lpstr>
      <vt:lpstr>How does Utah’s population compare  to other states?</vt:lpstr>
      <vt:lpstr>What could cause these differences between states?</vt:lpstr>
      <vt:lpstr>PowerPoint Presentation</vt:lpstr>
      <vt:lpstr>PowerPoint Presentation</vt:lpstr>
      <vt:lpstr>PowerPoint Presentation</vt:lpstr>
      <vt:lpstr>PowerPoint Presentation</vt:lpstr>
      <vt:lpstr>What is the relationship between primary care and health disparities?</vt:lpstr>
      <vt:lpstr>What is the role of family medicine in the US health care system?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is the Key</dc:title>
  <dc:creator>Rick Henriksen</dc:creator>
  <cp:lastModifiedBy>C Richard Henriksen</cp:lastModifiedBy>
  <cp:revision>41</cp:revision>
  <dcterms:created xsi:type="dcterms:W3CDTF">2011-04-25T21:09:38Z</dcterms:created>
  <dcterms:modified xsi:type="dcterms:W3CDTF">2013-09-11T23:30:02Z</dcterms:modified>
</cp:coreProperties>
</file>