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1580" r:id="rId6"/>
    <p:sldId id="1593" r:id="rId7"/>
    <p:sldId id="1587" r:id="rId8"/>
    <p:sldId id="1569" r:id="rId9"/>
    <p:sldId id="1568" r:id="rId10"/>
    <p:sldId id="1591" r:id="rId11"/>
    <p:sldId id="15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45220F-F133-E0C6-CFFB-72D4490F8819}" name="Jill Shuemaker" initials="JS" userId="S::JShuemaker@theabfm.org::f1076578-eb33-4988-9819-3435e319f3c8" providerId="AD"/>
  <p188:author id="{DAF48428-9EF9-15E6-A064-495B6A1D2CA0}" name="Marci Nielsen" initials="" userId="S::marci@policyprnconsulting.com::7b585da5-31aa-4c11-8a94-1f37e1cbc32a" providerId="AD"/>
  <p188:author id="{55680135-0CE3-233B-679B-D4996EC3B21C}" name="Poonam Bal" initials="PB" userId="S::pbal@theabfm.org::7a9abadd-d7ce-4cf6-8b9a-d729d2c5021f" providerId="AD"/>
  <p188:author id="{7406984B-CBEF-55E5-370E-994016997621}" name="Jill Shuemaker" initials="JS" userId="S::jshuemaker@theabfm.org::f1076578-eb33-4988-9819-3435e319f3c8" providerId="AD"/>
  <p188:author id="{0038A1E3-C583-30BE-A429-9B25249C3FAA}" name="Poonam Bal" initials="PB" userId="S::PBal@theabfm.org::7a9abadd-d7ce-4cf6-8b9a-d729d2c502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Bazemore" initials="A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9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7"/>
    <p:restoredTop sz="94694"/>
  </p:normalViewPr>
  <p:slideViewPr>
    <p:cSldViewPr snapToGrid="0">
      <p:cViewPr varScale="1">
        <p:scale>
          <a:sx n="125" d="100"/>
          <a:sy n="125" d="100"/>
        </p:scale>
        <p:origin x="96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107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 Phillips" userId="1f842402-9099-465f-b05b-53a11b125b7e" providerId="ADAL" clId="{906D74AF-5373-4154-AA76-5BBF6A38F4E8}"/>
    <pc:docChg chg="delSld modSld sldOrd">
      <pc:chgData name="Bob Phillips" userId="1f842402-9099-465f-b05b-53a11b125b7e" providerId="ADAL" clId="{906D74AF-5373-4154-AA76-5BBF6A38F4E8}" dt="2025-08-07T14:54:20.486" v="189" actId="20577"/>
      <pc:docMkLst>
        <pc:docMk/>
      </pc:docMkLst>
      <pc:sldChg chg="del">
        <pc:chgData name="Bob Phillips" userId="1f842402-9099-465f-b05b-53a11b125b7e" providerId="ADAL" clId="{906D74AF-5373-4154-AA76-5BBF6A38F4E8}" dt="2025-08-07T14:43:49.901" v="0" actId="47"/>
        <pc:sldMkLst>
          <pc:docMk/>
          <pc:sldMk cId="31366552" sldId="1562"/>
        </pc:sldMkLst>
      </pc:sldChg>
      <pc:sldChg chg="ord">
        <pc:chgData name="Bob Phillips" userId="1f842402-9099-465f-b05b-53a11b125b7e" providerId="ADAL" clId="{906D74AF-5373-4154-AA76-5BBF6A38F4E8}" dt="2025-08-07T14:51:41.067" v="23"/>
        <pc:sldMkLst>
          <pc:docMk/>
          <pc:sldMk cId="3122176064" sldId="1568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3036500249" sldId="1571"/>
        </pc:sldMkLst>
      </pc:sldChg>
      <pc:sldChg chg="del">
        <pc:chgData name="Bob Phillips" userId="1f842402-9099-465f-b05b-53a11b125b7e" providerId="ADAL" clId="{906D74AF-5373-4154-AA76-5BBF6A38F4E8}" dt="2025-08-07T14:44:11.355" v="3" actId="47"/>
        <pc:sldMkLst>
          <pc:docMk/>
          <pc:sldMk cId="583708414" sldId="1575"/>
        </pc:sldMkLst>
      </pc:sldChg>
      <pc:sldChg chg="ord">
        <pc:chgData name="Bob Phillips" userId="1f842402-9099-465f-b05b-53a11b125b7e" providerId="ADAL" clId="{906D74AF-5373-4154-AA76-5BBF6A38F4E8}" dt="2025-08-07T14:51:08.626" v="19"/>
        <pc:sldMkLst>
          <pc:docMk/>
          <pc:sldMk cId="169093630" sldId="1576"/>
        </pc:sldMkLst>
      </pc:sldChg>
      <pc:sldChg chg="del">
        <pc:chgData name="Bob Phillips" userId="1f842402-9099-465f-b05b-53a11b125b7e" providerId="ADAL" clId="{906D74AF-5373-4154-AA76-5BBF6A38F4E8}" dt="2025-08-07T14:43:52.080" v="1" actId="47"/>
        <pc:sldMkLst>
          <pc:docMk/>
          <pc:sldMk cId="1743845426" sldId="1578"/>
        </pc:sldMkLst>
      </pc:sldChg>
      <pc:sldChg chg="modSp mod">
        <pc:chgData name="Bob Phillips" userId="1f842402-9099-465f-b05b-53a11b125b7e" providerId="ADAL" clId="{906D74AF-5373-4154-AA76-5BBF6A38F4E8}" dt="2025-08-07T14:53:10.929" v="176" actId="1076"/>
        <pc:sldMkLst>
          <pc:docMk/>
          <pc:sldMk cId="1681033252" sldId="1580"/>
        </pc:sldMkLst>
        <pc:spChg chg="mod">
          <ac:chgData name="Bob Phillips" userId="1f842402-9099-465f-b05b-53a11b125b7e" providerId="ADAL" clId="{906D74AF-5373-4154-AA76-5BBF6A38F4E8}" dt="2025-08-07T14:53:10.929" v="176" actId="1076"/>
          <ac:spMkLst>
            <pc:docMk/>
            <pc:sldMk cId="1681033252" sldId="1580"/>
            <ac:spMk id="3" creationId="{E0241B27-1492-17DE-FBD3-82B206A7ED24}"/>
          </ac:spMkLst>
        </pc:spChg>
        <pc:spChg chg="mod">
          <ac:chgData name="Bob Phillips" userId="1f842402-9099-465f-b05b-53a11b125b7e" providerId="ADAL" clId="{906D74AF-5373-4154-AA76-5BBF6A38F4E8}" dt="2025-08-07T14:53:07.887" v="175" actId="1076"/>
          <ac:spMkLst>
            <pc:docMk/>
            <pc:sldMk cId="1681033252" sldId="1580"/>
            <ac:spMk id="14" creationId="{DD6B7F94-F534-260A-4FA0-A40028FB3DD1}"/>
          </ac:spMkLst>
        </pc:spChg>
      </pc:sldChg>
      <pc:sldChg chg="del">
        <pc:chgData name="Bob Phillips" userId="1f842402-9099-465f-b05b-53a11b125b7e" providerId="ADAL" clId="{906D74AF-5373-4154-AA76-5BBF6A38F4E8}" dt="2025-08-07T14:51:04.424" v="17" actId="47"/>
        <pc:sldMkLst>
          <pc:docMk/>
          <pc:sldMk cId="2748634700" sldId="1583"/>
        </pc:sldMkLst>
      </pc:sldChg>
      <pc:sldChg chg="del">
        <pc:chgData name="Bob Phillips" userId="1f842402-9099-465f-b05b-53a11b125b7e" providerId="ADAL" clId="{906D74AF-5373-4154-AA76-5BBF6A38F4E8}" dt="2025-08-07T14:48:28.584" v="7" actId="47"/>
        <pc:sldMkLst>
          <pc:docMk/>
          <pc:sldMk cId="1147208953" sldId="1584"/>
        </pc:sldMkLst>
      </pc:sldChg>
      <pc:sldChg chg="del">
        <pc:chgData name="Bob Phillips" userId="1f842402-9099-465f-b05b-53a11b125b7e" providerId="ADAL" clId="{906D74AF-5373-4154-AA76-5BBF6A38F4E8}" dt="2025-08-07T14:43:58.104" v="2" actId="47"/>
        <pc:sldMkLst>
          <pc:docMk/>
          <pc:sldMk cId="2373661836" sldId="1585"/>
        </pc:sldMkLst>
      </pc:sldChg>
      <pc:sldChg chg="modSp mod">
        <pc:chgData name="Bob Phillips" userId="1f842402-9099-465f-b05b-53a11b125b7e" providerId="ADAL" clId="{906D74AF-5373-4154-AA76-5BBF6A38F4E8}" dt="2025-08-07T14:54:20.486" v="189" actId="20577"/>
        <pc:sldMkLst>
          <pc:docMk/>
          <pc:sldMk cId="466573463" sldId="1587"/>
        </pc:sldMkLst>
        <pc:spChg chg="mod">
          <ac:chgData name="Bob Phillips" userId="1f842402-9099-465f-b05b-53a11b125b7e" providerId="ADAL" clId="{906D74AF-5373-4154-AA76-5BBF6A38F4E8}" dt="2025-08-07T14:54:20.486" v="189" actId="20577"/>
          <ac:spMkLst>
            <pc:docMk/>
            <pc:sldMk cId="466573463" sldId="1587"/>
            <ac:spMk id="10" creationId="{8752D0DD-9F1F-D526-01BC-9DD088574949}"/>
          </ac:spMkLst>
        </pc:spChg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429091748" sldId="1589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90062011" sldId="1590"/>
        </pc:sldMkLst>
      </pc:sldChg>
      <pc:sldChg chg="ord">
        <pc:chgData name="Bob Phillips" userId="1f842402-9099-465f-b05b-53a11b125b7e" providerId="ADAL" clId="{906D74AF-5373-4154-AA76-5BBF6A38F4E8}" dt="2025-08-07T14:51:38.227" v="21"/>
        <pc:sldMkLst>
          <pc:docMk/>
          <pc:sldMk cId="1783627276" sldId="1591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45497382" sldId="1595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2125791268" sldId="1596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1805874206" sldId="1598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3569938548" sldId="1604"/>
        </pc:sldMkLst>
      </pc:sldChg>
      <pc:sldChg chg="del">
        <pc:chgData name="Bob Phillips" userId="1f842402-9099-465f-b05b-53a11b125b7e" providerId="ADAL" clId="{906D74AF-5373-4154-AA76-5BBF6A38F4E8}" dt="2025-08-07T14:47:00.919" v="5" actId="47"/>
        <pc:sldMkLst>
          <pc:docMk/>
          <pc:sldMk cId="973648488" sldId="1606"/>
        </pc:sldMkLst>
      </pc:sldChg>
      <pc:sldChg chg="del">
        <pc:chgData name="Bob Phillips" userId="1f842402-9099-465f-b05b-53a11b125b7e" providerId="ADAL" clId="{906D74AF-5373-4154-AA76-5BBF6A38F4E8}" dt="2025-08-07T14:48:10.852" v="6" actId="47"/>
        <pc:sldMkLst>
          <pc:docMk/>
          <pc:sldMk cId="2415571802" sldId="1607"/>
        </pc:sldMkLst>
      </pc:sldChg>
      <pc:sldChg chg="del">
        <pc:chgData name="Bob Phillips" userId="1f842402-9099-465f-b05b-53a11b125b7e" providerId="ADAL" clId="{906D74AF-5373-4154-AA76-5BBF6A38F4E8}" dt="2025-08-07T14:46:03.849" v="4" actId="47"/>
        <pc:sldMkLst>
          <pc:docMk/>
          <pc:sldMk cId="1546996274" sldId="162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onlinelibrary.wiley.com/doi/10.1111/1475-6773.13541" TargetMode="External"/><Relationship Id="rId13" Type="http://schemas.openxmlformats.org/officeDocument/2006/relationships/image" Target="../media/image7.png"/><Relationship Id="rId18" Type="http://schemas.openxmlformats.org/officeDocument/2006/relationships/image" Target="../media/image12.svg"/><Relationship Id="rId3" Type="http://schemas.openxmlformats.org/officeDocument/2006/relationships/hyperlink" Target="https://doi.org/10.1177%2F0269216313493125" TargetMode="External"/><Relationship Id="rId7" Type="http://schemas.openxmlformats.org/officeDocument/2006/relationships/hyperlink" Target="https://pubmed.ncbi.nlm.nih.gov/15153047/" TargetMode="External"/><Relationship Id="rId12" Type="http://schemas.openxmlformats.org/officeDocument/2006/relationships/hyperlink" Target="https://journals.plos.org/plosone/article?id=10.1371/journal.pone.0299283" TargetMode="External"/><Relationship Id="rId17" Type="http://schemas.openxmlformats.org/officeDocument/2006/relationships/image" Target="../media/image11.png"/><Relationship Id="rId2" Type="http://schemas.openxmlformats.org/officeDocument/2006/relationships/hyperlink" Target="https://www.liebertpub.com/doi/10.1089/dis.2006.9.63" TargetMode="External"/><Relationship Id="rId16" Type="http://schemas.openxmlformats.org/officeDocument/2006/relationships/image" Target="../media/image10.svg"/><Relationship Id="rId20" Type="http://schemas.openxmlformats.org/officeDocument/2006/relationships/image" Target="../media/image14.svg"/><Relationship Id="rId1" Type="http://schemas.openxmlformats.org/officeDocument/2006/relationships/hyperlink" Target="https://linkinghub.elsevier.com/retrieve/pii/S1751991815001266" TargetMode="External"/><Relationship Id="rId6" Type="http://schemas.openxmlformats.org/officeDocument/2006/relationships/hyperlink" Target="https://doi.org/10.1370/afm.75" TargetMode="External"/><Relationship Id="rId11" Type="http://schemas.openxmlformats.org/officeDocument/2006/relationships/hyperlink" Target="https://www.annfammed.org/content/2/5/445.long" TargetMode="External"/><Relationship Id="rId5" Type="http://schemas.openxmlformats.org/officeDocument/2006/relationships/hyperlink" Target="https://pubmed.ncbi.nlm.nih.gov/32784220/" TargetMode="External"/><Relationship Id="rId15" Type="http://schemas.openxmlformats.org/officeDocument/2006/relationships/image" Target="../media/image9.png"/><Relationship Id="rId10" Type="http://schemas.openxmlformats.org/officeDocument/2006/relationships/hyperlink" Target="https://www.cfp.ca/content/58/2/178.short" TargetMode="External"/><Relationship Id="rId19" Type="http://schemas.openxmlformats.org/officeDocument/2006/relationships/image" Target="../media/image13.png"/><Relationship Id="rId4" Type="http://schemas.openxmlformats.org/officeDocument/2006/relationships/hyperlink" Target="https://www.ingentaconnect.com/content/wk/mcar/2020/00000058/00000011/art00009" TargetMode="External"/><Relationship Id="rId9" Type="http://schemas.openxmlformats.org/officeDocument/2006/relationships/hyperlink" Target="https://jamanetwork.com/journals/jamainternalmedicine/fullarticle/226055" TargetMode="External"/><Relationship Id="rId1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jamanetwork.com/journals/jamainternalmedicine/fullarticle/226055" TargetMode="External"/><Relationship Id="rId18" Type="http://schemas.openxmlformats.org/officeDocument/2006/relationships/image" Target="../media/image13.png"/><Relationship Id="rId3" Type="http://schemas.openxmlformats.org/officeDocument/2006/relationships/hyperlink" Target="https://linkinghub.elsevier.com/retrieve/pii/S1751991815001266" TargetMode="External"/><Relationship Id="rId7" Type="http://schemas.openxmlformats.org/officeDocument/2006/relationships/hyperlink" Target="https://pubmed.ncbi.nlm.nih.gov/32784220/" TargetMode="External"/><Relationship Id="rId12" Type="http://schemas.openxmlformats.org/officeDocument/2006/relationships/hyperlink" Target="https://onlinelibrary.wiley.com/doi/10.1111/1475-6773.13541" TargetMode="External"/><Relationship Id="rId17" Type="http://schemas.openxmlformats.org/officeDocument/2006/relationships/hyperlink" Target="https://www.annfammed.org/content/2/5/445.long" TargetMode="External"/><Relationship Id="rId2" Type="http://schemas.openxmlformats.org/officeDocument/2006/relationships/image" Target="../media/image8.svg"/><Relationship Id="rId16" Type="http://schemas.openxmlformats.org/officeDocument/2006/relationships/hyperlink" Target="https://www.cfp.ca/content/58/2/178.short" TargetMode="External"/><Relationship Id="rId20" Type="http://schemas.openxmlformats.org/officeDocument/2006/relationships/hyperlink" Target="https://journals.plos.org/plosone/article?id=10.1371/journal.pone.0299283" TargetMode="External"/><Relationship Id="rId1" Type="http://schemas.openxmlformats.org/officeDocument/2006/relationships/image" Target="../media/image7.png"/><Relationship Id="rId6" Type="http://schemas.openxmlformats.org/officeDocument/2006/relationships/hyperlink" Target="https://www.ingentaconnect.com/content/wk/mcar/2020/00000058/00000011/art00009" TargetMode="External"/><Relationship Id="rId11" Type="http://schemas.openxmlformats.org/officeDocument/2006/relationships/hyperlink" Target="https://pubmed.ncbi.nlm.nih.gov/15153047/" TargetMode="External"/><Relationship Id="rId5" Type="http://schemas.openxmlformats.org/officeDocument/2006/relationships/hyperlink" Target="https://doi.org/10.1177%2F0269216313493125" TargetMode="External"/><Relationship Id="rId15" Type="http://schemas.openxmlformats.org/officeDocument/2006/relationships/image" Target="../media/image12.svg"/><Relationship Id="rId10" Type="http://schemas.openxmlformats.org/officeDocument/2006/relationships/hyperlink" Target="https://doi.org/10.1370/afm.75" TargetMode="External"/><Relationship Id="rId19" Type="http://schemas.openxmlformats.org/officeDocument/2006/relationships/image" Target="../media/image14.svg"/><Relationship Id="rId4" Type="http://schemas.openxmlformats.org/officeDocument/2006/relationships/hyperlink" Target="https://www.liebertpub.com/doi/10.1089/dis.2006.9.63" TargetMode="External"/><Relationship Id="rId9" Type="http://schemas.openxmlformats.org/officeDocument/2006/relationships/image" Target="../media/image10.svg"/><Relationship Id="rId1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51569-936C-4BF8-938D-72FADE04261C}" type="doc">
      <dgm:prSet loTypeId="urn:microsoft.com/office/officeart/2018/2/layout/IconLabelList" loCatId="icon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55A793B-E57F-451B-85A6-B63DB913EE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i="0"/>
            <a:t>Their health is better in a wide range of chronic disease areas including </a:t>
          </a:r>
          <a:r>
            <a:rPr lang="en-US" sz="2200" b="0" i="0">
              <a:hlinkClick xmlns:r="http://schemas.openxmlformats.org/officeDocument/2006/relationships" r:id="rId1"/>
            </a:rPr>
            <a:t>diabetes</a:t>
          </a:r>
          <a:r>
            <a:rPr lang="en-US" sz="2200" b="0" i="0"/>
            <a:t>, </a:t>
          </a:r>
          <a:r>
            <a:rPr lang="en-US" sz="2200" b="0" i="0">
              <a:hlinkClick xmlns:r="http://schemas.openxmlformats.org/officeDocument/2006/relationships" r:id="rId2"/>
            </a:rPr>
            <a:t>asthma</a:t>
          </a:r>
          <a:r>
            <a:rPr lang="en-US" sz="2200" b="0" i="0"/>
            <a:t>, </a:t>
          </a:r>
          <a:r>
            <a:rPr lang="en-US" sz="2200" b="0" i="0">
              <a:hlinkClick xmlns:r="http://schemas.openxmlformats.org/officeDocument/2006/relationships" r:id="rId3"/>
            </a:rPr>
            <a:t>cancer</a:t>
          </a:r>
          <a:r>
            <a:rPr lang="en-US" sz="2200" b="0" i="0"/>
            <a:t>, and </a:t>
          </a:r>
          <a:r>
            <a:rPr lang="en-US" sz="2200" b="0" i="0">
              <a:hlinkClick xmlns:r="http://schemas.openxmlformats.org/officeDocument/2006/relationships" r:id="rId4"/>
            </a:rPr>
            <a:t>dementia</a:t>
          </a:r>
          <a:r>
            <a:rPr lang="en-US" sz="2200" b="0" i="0"/>
            <a:t> and there is reduced </a:t>
          </a:r>
          <a:r>
            <a:rPr lang="en-US" sz="2200" b="0" i="0">
              <a:hlinkClick xmlns:r="http://schemas.openxmlformats.org/officeDocument/2006/relationships" r:id="rId5"/>
            </a:rPr>
            <a:t>mortality</a:t>
          </a:r>
          <a:r>
            <a:rPr lang="en-US" sz="2200" b="0" i="0"/>
            <a:t> </a:t>
          </a:r>
          <a:endParaRPr lang="en-US" sz="2200" dirty="0"/>
        </a:p>
      </dgm:t>
    </dgm:pt>
    <dgm:pt modelId="{98343A9E-720F-44A5-95D9-1A366F278D77}" type="parTrans" cxnId="{449A3A14-44B1-4945-A8B9-E0580DFDB910}">
      <dgm:prSet/>
      <dgm:spPr/>
      <dgm:t>
        <a:bodyPr/>
        <a:lstStyle/>
        <a:p>
          <a:endParaRPr lang="en-US" sz="1800"/>
        </a:p>
      </dgm:t>
    </dgm:pt>
    <dgm:pt modelId="{29252D51-5098-47DD-8E69-58041D5BADE5}" type="sibTrans" cxnId="{449A3A14-44B1-4945-A8B9-E0580DFDB910}">
      <dgm:prSet/>
      <dgm:spPr/>
      <dgm:t>
        <a:bodyPr/>
        <a:lstStyle/>
        <a:p>
          <a:endParaRPr lang="en-US" sz="1800"/>
        </a:p>
      </dgm:t>
    </dgm:pt>
    <dgm:pt modelId="{B448CA58-AE31-46FF-BC98-5D15006DEEE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i="0"/>
            <a:t>There are lower </a:t>
          </a:r>
          <a:r>
            <a:rPr lang="en-US" sz="2200"/>
            <a:t>healthcare </a:t>
          </a:r>
          <a:r>
            <a:rPr lang="en-US" sz="2200" b="0" i="0"/>
            <a:t>costs, including </a:t>
          </a:r>
          <a:r>
            <a:rPr lang="en-US" sz="2200" b="0" i="0">
              <a:hlinkClick xmlns:r="http://schemas.openxmlformats.org/officeDocument/2006/relationships" r:id="rId6"/>
            </a:rPr>
            <a:t>total costs</a:t>
          </a:r>
          <a:r>
            <a:rPr lang="en-US" sz="2200" b="0" i="0"/>
            <a:t>, </a:t>
          </a:r>
          <a:r>
            <a:rPr lang="en-US" sz="2200" b="0" i="0">
              <a:hlinkClick xmlns:r="http://schemas.openxmlformats.org/officeDocument/2006/relationships" r:id="rId7"/>
            </a:rPr>
            <a:t>emergency department costs</a:t>
          </a:r>
          <a:r>
            <a:rPr lang="en-US" sz="2200" b="0" i="0"/>
            <a:t>, </a:t>
          </a:r>
          <a:r>
            <a:rPr lang="en-US" sz="2200" b="0" i="0">
              <a:hlinkClick xmlns:r="http://schemas.openxmlformats.org/officeDocument/2006/relationships" r:id="rId8"/>
            </a:rPr>
            <a:t>nursing home costs</a:t>
          </a:r>
          <a:r>
            <a:rPr lang="en-US" sz="2200" b="0" i="0"/>
            <a:t>, and </a:t>
          </a:r>
          <a:r>
            <a:rPr lang="en-US" sz="2200" b="0" i="0">
              <a:hlinkClick xmlns:r="http://schemas.openxmlformats.org/officeDocument/2006/relationships" r:id="rId9"/>
            </a:rPr>
            <a:t>hospital admissions costs</a:t>
          </a:r>
          <a:endParaRPr lang="en-US" sz="2200" dirty="0"/>
        </a:p>
      </dgm:t>
    </dgm:pt>
    <dgm:pt modelId="{54BB4179-C363-4684-8B5E-C525764DB1F3}" type="parTrans" cxnId="{E4094371-00B0-4967-93A8-175FA8AC9270}">
      <dgm:prSet/>
      <dgm:spPr/>
      <dgm:t>
        <a:bodyPr/>
        <a:lstStyle/>
        <a:p>
          <a:endParaRPr lang="en-US" sz="1800"/>
        </a:p>
      </dgm:t>
    </dgm:pt>
    <dgm:pt modelId="{9CFEA383-13B5-45C3-957D-FE024A911EAE}" type="sibTrans" cxnId="{E4094371-00B0-4967-93A8-175FA8AC9270}">
      <dgm:prSet/>
      <dgm:spPr/>
      <dgm:t>
        <a:bodyPr/>
        <a:lstStyle/>
        <a:p>
          <a:endParaRPr lang="en-US" sz="1800"/>
        </a:p>
      </dgm:t>
    </dgm:pt>
    <dgm:pt modelId="{9AAB97B6-8C37-41B6-BFA4-2546B92B1F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i="0"/>
            <a:t>There is higher </a:t>
          </a:r>
          <a:r>
            <a:rPr lang="en-US" sz="2200" b="0" i="0">
              <a:hlinkClick xmlns:r="http://schemas.openxmlformats.org/officeDocument/2006/relationships" r:id="rId10"/>
            </a:rPr>
            <a:t>clinician</a:t>
          </a:r>
          <a:r>
            <a:rPr lang="en-US" sz="2200" b="0" i="0"/>
            <a:t> and </a:t>
          </a:r>
          <a:r>
            <a:rPr lang="en-US" sz="2200" b="0" i="0">
              <a:hlinkClick xmlns:r="http://schemas.openxmlformats.org/officeDocument/2006/relationships" r:id="rId11"/>
            </a:rPr>
            <a:t>patient</a:t>
          </a:r>
          <a:r>
            <a:rPr lang="en-US" sz="2200" b="0" i="0"/>
            <a:t> satisfaction</a:t>
          </a:r>
          <a:endParaRPr lang="en-US" sz="2200" dirty="0"/>
        </a:p>
      </dgm:t>
    </dgm:pt>
    <dgm:pt modelId="{6346E4F8-BB8E-440E-9BF5-C51D73404EC5}" type="parTrans" cxnId="{53CEDAA5-BDFA-473D-8732-28C7DDFA1547}">
      <dgm:prSet/>
      <dgm:spPr/>
      <dgm:t>
        <a:bodyPr/>
        <a:lstStyle/>
        <a:p>
          <a:endParaRPr lang="en-US" sz="1800"/>
        </a:p>
      </dgm:t>
    </dgm:pt>
    <dgm:pt modelId="{87A7AF57-B183-4340-96FF-98DBF6834017}" type="sibTrans" cxnId="{53CEDAA5-BDFA-473D-8732-28C7DDFA1547}">
      <dgm:prSet/>
      <dgm:spPr/>
      <dgm:t>
        <a:bodyPr/>
        <a:lstStyle/>
        <a:p>
          <a:endParaRPr lang="en-US" sz="1800"/>
        </a:p>
      </dgm:t>
    </dgm:pt>
    <dgm:pt modelId="{5B36558A-3A1F-49FE-8B08-413C9162A0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0" i="0"/>
            <a:t>There is reduced healthcare </a:t>
          </a:r>
          <a:r>
            <a:rPr lang="en-US" sz="2200" b="0" i="0">
              <a:hlinkClick xmlns:r="http://schemas.openxmlformats.org/officeDocument/2006/relationships" r:id="rId12"/>
            </a:rPr>
            <a:t>utilization</a:t>
          </a:r>
          <a:r>
            <a:rPr lang="en-US" sz="2200" b="0" i="0" baseline="30000"/>
            <a:t> </a:t>
          </a:r>
          <a:endParaRPr lang="en-US" sz="2200" dirty="0"/>
        </a:p>
      </dgm:t>
    </dgm:pt>
    <dgm:pt modelId="{202A2D95-6587-4B0B-9E85-F5A1E19FC910}" type="parTrans" cxnId="{CB3CDCD8-4956-4E3C-A557-A6B74F4DBA55}">
      <dgm:prSet/>
      <dgm:spPr/>
      <dgm:t>
        <a:bodyPr/>
        <a:lstStyle/>
        <a:p>
          <a:endParaRPr lang="en-US"/>
        </a:p>
      </dgm:t>
    </dgm:pt>
    <dgm:pt modelId="{81111079-F06E-47C5-9A11-205280F9B6C9}" type="sibTrans" cxnId="{CB3CDCD8-4956-4E3C-A557-A6B74F4DBA55}">
      <dgm:prSet/>
      <dgm:spPr/>
      <dgm:t>
        <a:bodyPr/>
        <a:lstStyle/>
        <a:p>
          <a:endParaRPr lang="en-US"/>
        </a:p>
      </dgm:t>
    </dgm:pt>
    <dgm:pt modelId="{FF035F94-F581-4A11-BD0E-8A2A6772DD9C}" type="pres">
      <dgm:prSet presAssocID="{B8351569-936C-4BF8-938D-72FADE04261C}" presName="root" presStyleCnt="0">
        <dgm:presLayoutVars>
          <dgm:dir/>
          <dgm:resizeHandles val="exact"/>
        </dgm:presLayoutVars>
      </dgm:prSet>
      <dgm:spPr/>
    </dgm:pt>
    <dgm:pt modelId="{0FF6678E-E44A-4B1C-9A3B-44935D1FB1E4}" type="pres">
      <dgm:prSet presAssocID="{055A793B-E57F-451B-85A6-B63DB913EEDA}" presName="compNode" presStyleCnt="0"/>
      <dgm:spPr/>
    </dgm:pt>
    <dgm:pt modelId="{7B1C57E6-B64D-4B81-861D-33DFFC563EB0}" type="pres">
      <dgm:prSet presAssocID="{055A793B-E57F-451B-85A6-B63DB913EEDA}" presName="iconRect" presStyleLbl="node1" presStyleIdx="0" presStyleCnt="4" custScaleX="171511" custScaleY="171511" custLinFactNeighborX="-1289" custLinFactNeighborY="-12815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Organ"/>
        </a:ext>
      </dgm:extLst>
    </dgm:pt>
    <dgm:pt modelId="{EEB15A2C-CA62-4D96-ABB4-45017AF0BD5C}" type="pres">
      <dgm:prSet presAssocID="{055A793B-E57F-451B-85A6-B63DB913EEDA}" presName="spaceRect" presStyleCnt="0"/>
      <dgm:spPr/>
    </dgm:pt>
    <dgm:pt modelId="{181EB371-8A62-408E-A4D7-D5C6CAFC7B2C}" type="pres">
      <dgm:prSet presAssocID="{055A793B-E57F-451B-85A6-B63DB913EEDA}" presName="textRect" presStyleLbl="revTx" presStyleIdx="0" presStyleCnt="4" custScaleX="174376" custLinFactNeighborX="-580" custLinFactNeighborY="-11547">
        <dgm:presLayoutVars>
          <dgm:chMax val="1"/>
          <dgm:chPref val="1"/>
        </dgm:presLayoutVars>
      </dgm:prSet>
      <dgm:spPr/>
    </dgm:pt>
    <dgm:pt modelId="{C11B80A0-BDAD-4E10-B649-425253B6E6A8}" type="pres">
      <dgm:prSet presAssocID="{29252D51-5098-47DD-8E69-58041D5BADE5}" presName="sibTrans" presStyleCnt="0"/>
      <dgm:spPr/>
    </dgm:pt>
    <dgm:pt modelId="{2CBC9D5A-6AD4-48BA-84F3-1505D99E2E5C}" type="pres">
      <dgm:prSet presAssocID="{B448CA58-AE31-46FF-BC98-5D15006DEEED}" presName="compNode" presStyleCnt="0"/>
      <dgm:spPr/>
    </dgm:pt>
    <dgm:pt modelId="{3684E5C1-DBB5-4859-BD49-E73E13CDC030}" type="pres">
      <dgm:prSet presAssocID="{B448CA58-AE31-46FF-BC98-5D15006DEEED}" presName="iconRect" presStyleLbl="node1" presStyleIdx="1" presStyleCnt="4" custScaleX="174972" custScaleY="174972" custLinFactNeighborX="-1289" custLinFactNeighborY="-17212"/>
      <dgm:spPr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 with solid fill"/>
        </a:ext>
      </dgm:extLst>
    </dgm:pt>
    <dgm:pt modelId="{ED1365EE-2E17-44C2-8E47-75D7924BFCB4}" type="pres">
      <dgm:prSet presAssocID="{B448CA58-AE31-46FF-BC98-5D15006DEEED}" presName="spaceRect" presStyleCnt="0"/>
      <dgm:spPr/>
    </dgm:pt>
    <dgm:pt modelId="{0DD2B5EE-046F-4ED8-BFE0-E1DFBB161740}" type="pres">
      <dgm:prSet presAssocID="{B448CA58-AE31-46FF-BC98-5D15006DEEED}" presName="textRect" presStyleLbl="revTx" presStyleIdx="1" presStyleCnt="4" custScaleX="166800" custLinFactNeighborX="1741" custLinFactNeighborY="-16815">
        <dgm:presLayoutVars>
          <dgm:chMax val="1"/>
          <dgm:chPref val="1"/>
        </dgm:presLayoutVars>
      </dgm:prSet>
      <dgm:spPr/>
    </dgm:pt>
    <dgm:pt modelId="{8C30C50B-8B2D-48F3-8444-A603C7B67E30}" type="pres">
      <dgm:prSet presAssocID="{9CFEA383-13B5-45C3-957D-FE024A911EAE}" presName="sibTrans" presStyleCnt="0"/>
      <dgm:spPr/>
    </dgm:pt>
    <dgm:pt modelId="{25777F4C-6937-484A-B01D-56D1BD8C0C54}" type="pres">
      <dgm:prSet presAssocID="{9AAB97B6-8C37-41B6-BFA4-2546B92B1F64}" presName="compNode" presStyleCnt="0"/>
      <dgm:spPr/>
    </dgm:pt>
    <dgm:pt modelId="{2E7600DA-EAEB-4776-9D4C-53C998F6618C}" type="pres">
      <dgm:prSet presAssocID="{9AAB97B6-8C37-41B6-BFA4-2546B92B1F64}" presName="iconRect" presStyleLbl="node1" presStyleIdx="2" presStyleCnt="4" custScaleX="174972" custScaleY="174972" custLinFactNeighborX="-2579" custLinFactNeighborY="-17212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CA1FB22F-AF07-4B63-B1B5-7B36A76D2FC6}" type="pres">
      <dgm:prSet presAssocID="{9AAB97B6-8C37-41B6-BFA4-2546B92B1F64}" presName="spaceRect" presStyleCnt="0"/>
      <dgm:spPr/>
    </dgm:pt>
    <dgm:pt modelId="{A1441891-99C4-4F2A-81F4-AF6083411943}" type="pres">
      <dgm:prSet presAssocID="{9AAB97B6-8C37-41B6-BFA4-2546B92B1F64}" presName="textRect" presStyleLbl="revTx" presStyleIdx="2" presStyleCnt="4" custScaleX="110219">
        <dgm:presLayoutVars>
          <dgm:chMax val="1"/>
          <dgm:chPref val="1"/>
        </dgm:presLayoutVars>
      </dgm:prSet>
      <dgm:spPr/>
    </dgm:pt>
    <dgm:pt modelId="{92E014C1-7F50-4A0E-A231-3A46DA6E726B}" type="pres">
      <dgm:prSet presAssocID="{87A7AF57-B183-4340-96FF-98DBF6834017}" presName="sibTrans" presStyleCnt="0"/>
      <dgm:spPr/>
    </dgm:pt>
    <dgm:pt modelId="{4E722742-7E87-47B5-B8C5-2DDB588CEE00}" type="pres">
      <dgm:prSet presAssocID="{5B36558A-3A1F-49FE-8B08-413C9162A0DA}" presName="compNode" presStyleCnt="0"/>
      <dgm:spPr/>
    </dgm:pt>
    <dgm:pt modelId="{39B09369-5BE1-4B65-A665-16DB659F7565}" type="pres">
      <dgm:prSet presAssocID="{5B36558A-3A1F-49FE-8B08-413C9162A0DA}" presName="iconRect" presStyleLbl="node1" presStyleIdx="3" presStyleCnt="4" custScaleX="174972" custScaleY="174972" custLinFactNeighborX="-2579" custLinFactNeighborY="-13680"/>
      <dgm:spPr>
        <a:blipFill>
          <a:blip xmlns:r="http://schemas.openxmlformats.org/officeDocument/2006/relationships"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downward trend with solid fill"/>
        </a:ext>
      </dgm:extLst>
    </dgm:pt>
    <dgm:pt modelId="{E84117B8-83E7-490D-A326-3B7B5A8C94C1}" type="pres">
      <dgm:prSet presAssocID="{5B36558A-3A1F-49FE-8B08-413C9162A0DA}" presName="spaceRect" presStyleCnt="0"/>
      <dgm:spPr/>
    </dgm:pt>
    <dgm:pt modelId="{D44142F7-3828-4619-82B1-3EC1849D1344}" type="pres">
      <dgm:prSet presAssocID="{5B36558A-3A1F-49FE-8B08-413C9162A0D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49A3A14-44B1-4945-A8B9-E0580DFDB910}" srcId="{B8351569-936C-4BF8-938D-72FADE04261C}" destId="{055A793B-E57F-451B-85A6-B63DB913EEDA}" srcOrd="0" destOrd="0" parTransId="{98343A9E-720F-44A5-95D9-1A366F278D77}" sibTransId="{29252D51-5098-47DD-8E69-58041D5BADE5}"/>
    <dgm:cxn modelId="{FF8D3922-5D4C-4221-990A-A8A7DB61E344}" type="presOf" srcId="{055A793B-E57F-451B-85A6-B63DB913EEDA}" destId="{181EB371-8A62-408E-A4D7-D5C6CAFC7B2C}" srcOrd="0" destOrd="0" presId="urn:microsoft.com/office/officeart/2018/2/layout/IconLabelList"/>
    <dgm:cxn modelId="{E4094371-00B0-4967-93A8-175FA8AC9270}" srcId="{B8351569-936C-4BF8-938D-72FADE04261C}" destId="{B448CA58-AE31-46FF-BC98-5D15006DEEED}" srcOrd="1" destOrd="0" parTransId="{54BB4179-C363-4684-8B5E-C525764DB1F3}" sibTransId="{9CFEA383-13B5-45C3-957D-FE024A911EAE}"/>
    <dgm:cxn modelId="{BF782A8B-2852-4E1F-BCAF-DC0792F1B2C4}" type="presOf" srcId="{5B36558A-3A1F-49FE-8B08-413C9162A0DA}" destId="{D44142F7-3828-4619-82B1-3EC1849D1344}" srcOrd="0" destOrd="0" presId="urn:microsoft.com/office/officeart/2018/2/layout/IconLabelList"/>
    <dgm:cxn modelId="{53CEDAA5-BDFA-473D-8732-28C7DDFA1547}" srcId="{B8351569-936C-4BF8-938D-72FADE04261C}" destId="{9AAB97B6-8C37-41B6-BFA4-2546B92B1F64}" srcOrd="2" destOrd="0" parTransId="{6346E4F8-BB8E-440E-9BF5-C51D73404EC5}" sibTransId="{87A7AF57-B183-4340-96FF-98DBF6834017}"/>
    <dgm:cxn modelId="{4611E5C6-87CD-4B6B-BD07-65E9913738E0}" type="presOf" srcId="{B8351569-936C-4BF8-938D-72FADE04261C}" destId="{FF035F94-F581-4A11-BD0E-8A2A6772DD9C}" srcOrd="0" destOrd="0" presId="urn:microsoft.com/office/officeart/2018/2/layout/IconLabelList"/>
    <dgm:cxn modelId="{89D05ACA-BAF0-4FBD-A71A-02B95DD247AC}" type="presOf" srcId="{9AAB97B6-8C37-41B6-BFA4-2546B92B1F64}" destId="{A1441891-99C4-4F2A-81F4-AF6083411943}" srcOrd="0" destOrd="0" presId="urn:microsoft.com/office/officeart/2018/2/layout/IconLabelList"/>
    <dgm:cxn modelId="{CB3CDCD8-4956-4E3C-A557-A6B74F4DBA55}" srcId="{B8351569-936C-4BF8-938D-72FADE04261C}" destId="{5B36558A-3A1F-49FE-8B08-413C9162A0DA}" srcOrd="3" destOrd="0" parTransId="{202A2D95-6587-4B0B-9E85-F5A1E19FC910}" sibTransId="{81111079-F06E-47C5-9A11-205280F9B6C9}"/>
    <dgm:cxn modelId="{11D5AEE0-5BEC-4FDD-840F-B7D2DCFF6C75}" type="presOf" srcId="{B448CA58-AE31-46FF-BC98-5D15006DEEED}" destId="{0DD2B5EE-046F-4ED8-BFE0-E1DFBB161740}" srcOrd="0" destOrd="0" presId="urn:microsoft.com/office/officeart/2018/2/layout/IconLabelList"/>
    <dgm:cxn modelId="{1B26824E-759B-43CF-BD37-D5F81F6F1235}" type="presParOf" srcId="{FF035F94-F581-4A11-BD0E-8A2A6772DD9C}" destId="{0FF6678E-E44A-4B1C-9A3B-44935D1FB1E4}" srcOrd="0" destOrd="0" presId="urn:microsoft.com/office/officeart/2018/2/layout/IconLabelList"/>
    <dgm:cxn modelId="{07641D7B-3E56-49E5-85AE-DA8D92694ED5}" type="presParOf" srcId="{0FF6678E-E44A-4B1C-9A3B-44935D1FB1E4}" destId="{7B1C57E6-B64D-4B81-861D-33DFFC563EB0}" srcOrd="0" destOrd="0" presId="urn:microsoft.com/office/officeart/2018/2/layout/IconLabelList"/>
    <dgm:cxn modelId="{186FF041-9D23-4A58-ABCA-281BACD13CD4}" type="presParOf" srcId="{0FF6678E-E44A-4B1C-9A3B-44935D1FB1E4}" destId="{EEB15A2C-CA62-4D96-ABB4-45017AF0BD5C}" srcOrd="1" destOrd="0" presId="urn:microsoft.com/office/officeart/2018/2/layout/IconLabelList"/>
    <dgm:cxn modelId="{35ADC840-712F-4241-A7A2-BE24C5A72B56}" type="presParOf" srcId="{0FF6678E-E44A-4B1C-9A3B-44935D1FB1E4}" destId="{181EB371-8A62-408E-A4D7-D5C6CAFC7B2C}" srcOrd="2" destOrd="0" presId="urn:microsoft.com/office/officeart/2018/2/layout/IconLabelList"/>
    <dgm:cxn modelId="{823A0B85-C299-428A-A290-7F19C1FA86C7}" type="presParOf" srcId="{FF035F94-F581-4A11-BD0E-8A2A6772DD9C}" destId="{C11B80A0-BDAD-4E10-B649-425253B6E6A8}" srcOrd="1" destOrd="0" presId="urn:microsoft.com/office/officeart/2018/2/layout/IconLabelList"/>
    <dgm:cxn modelId="{ADBF2647-7D69-4E00-B63F-7109FCD4DA2B}" type="presParOf" srcId="{FF035F94-F581-4A11-BD0E-8A2A6772DD9C}" destId="{2CBC9D5A-6AD4-48BA-84F3-1505D99E2E5C}" srcOrd="2" destOrd="0" presId="urn:microsoft.com/office/officeart/2018/2/layout/IconLabelList"/>
    <dgm:cxn modelId="{6671D3DD-A5AC-41E1-BC59-071C0761C10C}" type="presParOf" srcId="{2CBC9D5A-6AD4-48BA-84F3-1505D99E2E5C}" destId="{3684E5C1-DBB5-4859-BD49-E73E13CDC030}" srcOrd="0" destOrd="0" presId="urn:microsoft.com/office/officeart/2018/2/layout/IconLabelList"/>
    <dgm:cxn modelId="{87438A08-1CB1-4498-9A32-21B1310B7258}" type="presParOf" srcId="{2CBC9D5A-6AD4-48BA-84F3-1505D99E2E5C}" destId="{ED1365EE-2E17-44C2-8E47-75D7924BFCB4}" srcOrd="1" destOrd="0" presId="urn:microsoft.com/office/officeart/2018/2/layout/IconLabelList"/>
    <dgm:cxn modelId="{5736E507-5EEE-44C3-8C03-146D63AFDBBD}" type="presParOf" srcId="{2CBC9D5A-6AD4-48BA-84F3-1505D99E2E5C}" destId="{0DD2B5EE-046F-4ED8-BFE0-E1DFBB161740}" srcOrd="2" destOrd="0" presId="urn:microsoft.com/office/officeart/2018/2/layout/IconLabelList"/>
    <dgm:cxn modelId="{23DA860F-2E15-448B-B45D-EEF40BEAE969}" type="presParOf" srcId="{FF035F94-F581-4A11-BD0E-8A2A6772DD9C}" destId="{8C30C50B-8B2D-48F3-8444-A603C7B67E30}" srcOrd="3" destOrd="0" presId="urn:microsoft.com/office/officeart/2018/2/layout/IconLabelList"/>
    <dgm:cxn modelId="{11A62DC0-63F2-4FCC-A854-E3C66744DB76}" type="presParOf" srcId="{FF035F94-F581-4A11-BD0E-8A2A6772DD9C}" destId="{25777F4C-6937-484A-B01D-56D1BD8C0C54}" srcOrd="4" destOrd="0" presId="urn:microsoft.com/office/officeart/2018/2/layout/IconLabelList"/>
    <dgm:cxn modelId="{55F621DB-9F15-40DB-A2FD-9B7E3947BB31}" type="presParOf" srcId="{25777F4C-6937-484A-B01D-56D1BD8C0C54}" destId="{2E7600DA-EAEB-4776-9D4C-53C998F6618C}" srcOrd="0" destOrd="0" presId="urn:microsoft.com/office/officeart/2018/2/layout/IconLabelList"/>
    <dgm:cxn modelId="{C0995795-4D9E-4355-8C17-0B7BB6E3091E}" type="presParOf" srcId="{25777F4C-6937-484A-B01D-56D1BD8C0C54}" destId="{CA1FB22F-AF07-4B63-B1B5-7B36A76D2FC6}" srcOrd="1" destOrd="0" presId="urn:microsoft.com/office/officeart/2018/2/layout/IconLabelList"/>
    <dgm:cxn modelId="{B7210119-91BA-460E-91AC-A310D1EC5554}" type="presParOf" srcId="{25777F4C-6937-484A-B01D-56D1BD8C0C54}" destId="{A1441891-99C4-4F2A-81F4-AF6083411943}" srcOrd="2" destOrd="0" presId="urn:microsoft.com/office/officeart/2018/2/layout/IconLabelList"/>
    <dgm:cxn modelId="{2B2771F5-458D-4070-8E84-7E38C84CB823}" type="presParOf" srcId="{FF035F94-F581-4A11-BD0E-8A2A6772DD9C}" destId="{92E014C1-7F50-4A0E-A231-3A46DA6E726B}" srcOrd="5" destOrd="0" presId="urn:microsoft.com/office/officeart/2018/2/layout/IconLabelList"/>
    <dgm:cxn modelId="{39C2E57C-FB68-473F-B62E-8132D73785DE}" type="presParOf" srcId="{FF035F94-F581-4A11-BD0E-8A2A6772DD9C}" destId="{4E722742-7E87-47B5-B8C5-2DDB588CEE00}" srcOrd="6" destOrd="0" presId="urn:microsoft.com/office/officeart/2018/2/layout/IconLabelList"/>
    <dgm:cxn modelId="{F199F656-BB52-4B6A-90FB-5BC8C20B1C27}" type="presParOf" srcId="{4E722742-7E87-47B5-B8C5-2DDB588CEE00}" destId="{39B09369-5BE1-4B65-A665-16DB659F7565}" srcOrd="0" destOrd="0" presId="urn:microsoft.com/office/officeart/2018/2/layout/IconLabelList"/>
    <dgm:cxn modelId="{E9626468-7173-46B2-A53C-859C76F2D7C0}" type="presParOf" srcId="{4E722742-7E87-47B5-B8C5-2DDB588CEE00}" destId="{E84117B8-83E7-490D-A326-3B7B5A8C94C1}" srcOrd="1" destOrd="0" presId="urn:microsoft.com/office/officeart/2018/2/layout/IconLabelList"/>
    <dgm:cxn modelId="{530BAA55-FE67-4C98-AB5A-9646DCFC00EB}" type="presParOf" srcId="{4E722742-7E87-47B5-B8C5-2DDB588CEE00}" destId="{D44142F7-3828-4619-82B1-3EC1849D134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C57E6-B64D-4B81-861D-33DFFC563EB0}">
      <dsp:nvSpPr>
        <dsp:cNvPr id="0" name=""/>
        <dsp:cNvSpPr/>
      </dsp:nvSpPr>
      <dsp:spPr>
        <a:xfrm>
          <a:off x="954884" y="266214"/>
          <a:ext cx="1307838" cy="13078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1EB371-8A62-408E-A4D7-D5C6CAFC7B2C}">
      <dsp:nvSpPr>
        <dsp:cNvPr id="0" name=""/>
        <dsp:cNvSpPr/>
      </dsp:nvSpPr>
      <dsp:spPr>
        <a:xfrm>
          <a:off x="131376" y="1660976"/>
          <a:ext cx="2954855" cy="2085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Their health is better in a wide range of chronic disease areas including </a:t>
          </a:r>
          <a:r>
            <a:rPr lang="en-US" sz="2200" b="0" i="0" kern="1200">
              <a:hlinkClick xmlns:r="http://schemas.openxmlformats.org/officeDocument/2006/relationships" r:id="rId3"/>
            </a:rPr>
            <a:t>diabetes</a:t>
          </a:r>
          <a:r>
            <a:rPr lang="en-US" sz="2200" b="0" i="0" kern="1200"/>
            <a:t>, </a:t>
          </a:r>
          <a:r>
            <a:rPr lang="en-US" sz="2200" b="0" i="0" kern="1200">
              <a:hlinkClick xmlns:r="http://schemas.openxmlformats.org/officeDocument/2006/relationships" r:id="rId4"/>
            </a:rPr>
            <a:t>asthma</a:t>
          </a:r>
          <a:r>
            <a:rPr lang="en-US" sz="2200" b="0" i="0" kern="1200"/>
            <a:t>, </a:t>
          </a:r>
          <a:r>
            <a:rPr lang="en-US" sz="2200" b="0" i="0" kern="1200">
              <a:hlinkClick xmlns:r="http://schemas.openxmlformats.org/officeDocument/2006/relationships" r:id="rId5"/>
            </a:rPr>
            <a:t>cancer</a:t>
          </a:r>
          <a:r>
            <a:rPr lang="en-US" sz="2200" b="0" i="0" kern="1200"/>
            <a:t>, and </a:t>
          </a:r>
          <a:r>
            <a:rPr lang="en-US" sz="2200" b="0" i="0" kern="1200">
              <a:hlinkClick xmlns:r="http://schemas.openxmlformats.org/officeDocument/2006/relationships" r:id="rId6"/>
            </a:rPr>
            <a:t>dementia</a:t>
          </a:r>
          <a:r>
            <a:rPr lang="en-US" sz="2200" b="0" i="0" kern="1200"/>
            <a:t> and there is reduced </a:t>
          </a:r>
          <a:r>
            <a:rPr lang="en-US" sz="2200" b="0" i="0" kern="1200">
              <a:hlinkClick xmlns:r="http://schemas.openxmlformats.org/officeDocument/2006/relationships" r:id="rId7"/>
            </a:rPr>
            <a:t>mortality</a:t>
          </a:r>
          <a:r>
            <a:rPr lang="en-US" sz="2200" b="0" i="0" kern="1200"/>
            <a:t> </a:t>
          </a:r>
          <a:endParaRPr lang="en-US" sz="2200" kern="1200" dirty="0"/>
        </a:p>
      </dsp:txBody>
      <dsp:txXfrm>
        <a:off x="131376" y="1660976"/>
        <a:ext cx="2954855" cy="2085602"/>
      </dsp:txXfrm>
    </dsp:sp>
    <dsp:sp modelId="{3684E5C1-DBB5-4859-BD49-E73E13CDC030}">
      <dsp:nvSpPr>
        <dsp:cNvPr id="0" name=""/>
        <dsp:cNvSpPr/>
      </dsp:nvSpPr>
      <dsp:spPr>
        <a:xfrm>
          <a:off x="4128899" y="226087"/>
          <a:ext cx="1334229" cy="1334229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D2B5EE-046F-4ED8-BFE0-E1DFBB161740}">
      <dsp:nvSpPr>
        <dsp:cNvPr id="0" name=""/>
        <dsp:cNvSpPr/>
      </dsp:nvSpPr>
      <dsp:spPr>
        <a:xfrm>
          <a:off x="3422105" y="1557704"/>
          <a:ext cx="2826478" cy="2085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There are lower </a:t>
          </a:r>
          <a:r>
            <a:rPr lang="en-US" sz="2200" kern="1200"/>
            <a:t>healthcare </a:t>
          </a:r>
          <a:r>
            <a:rPr lang="en-US" sz="2200" b="0" i="0" kern="1200"/>
            <a:t>costs, including </a:t>
          </a:r>
          <a:r>
            <a:rPr lang="en-US" sz="2200" b="0" i="0" kern="1200">
              <a:hlinkClick xmlns:r="http://schemas.openxmlformats.org/officeDocument/2006/relationships" r:id="rId10"/>
            </a:rPr>
            <a:t>total costs</a:t>
          </a:r>
          <a:r>
            <a:rPr lang="en-US" sz="2200" b="0" i="0" kern="1200"/>
            <a:t>, </a:t>
          </a:r>
          <a:r>
            <a:rPr lang="en-US" sz="2200" b="0" i="0" kern="1200">
              <a:hlinkClick xmlns:r="http://schemas.openxmlformats.org/officeDocument/2006/relationships" r:id="rId11"/>
            </a:rPr>
            <a:t>emergency department costs</a:t>
          </a:r>
          <a:r>
            <a:rPr lang="en-US" sz="2200" b="0" i="0" kern="1200"/>
            <a:t>, </a:t>
          </a:r>
          <a:r>
            <a:rPr lang="en-US" sz="2200" b="0" i="0" kern="1200">
              <a:hlinkClick xmlns:r="http://schemas.openxmlformats.org/officeDocument/2006/relationships" r:id="rId12"/>
            </a:rPr>
            <a:t>nursing home costs</a:t>
          </a:r>
          <a:r>
            <a:rPr lang="en-US" sz="2200" b="0" i="0" kern="1200"/>
            <a:t>, and </a:t>
          </a:r>
          <a:r>
            <a:rPr lang="en-US" sz="2200" b="0" i="0" kern="1200">
              <a:hlinkClick xmlns:r="http://schemas.openxmlformats.org/officeDocument/2006/relationships" r:id="rId13"/>
            </a:rPr>
            <a:t>hospital admissions costs</a:t>
          </a:r>
          <a:endParaRPr lang="en-US" sz="2200" kern="1200" dirty="0"/>
        </a:p>
      </dsp:txBody>
      <dsp:txXfrm>
        <a:off x="3422105" y="1557704"/>
        <a:ext cx="2826478" cy="2085602"/>
      </dsp:txXfrm>
    </dsp:sp>
    <dsp:sp modelId="{2E7600DA-EAEB-4776-9D4C-53C998F6618C}">
      <dsp:nvSpPr>
        <dsp:cNvPr id="0" name=""/>
        <dsp:cNvSpPr/>
      </dsp:nvSpPr>
      <dsp:spPr>
        <a:xfrm>
          <a:off x="6762692" y="226087"/>
          <a:ext cx="1334229" cy="1334229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1441891-99C4-4F2A-81F4-AF6083411943}">
      <dsp:nvSpPr>
        <dsp:cNvPr id="0" name=""/>
        <dsp:cNvSpPr/>
      </dsp:nvSpPr>
      <dsp:spPr>
        <a:xfrm>
          <a:off x="6515625" y="1908399"/>
          <a:ext cx="1867695" cy="2085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There is higher </a:t>
          </a:r>
          <a:r>
            <a:rPr lang="en-US" sz="2200" b="0" i="0" kern="1200">
              <a:hlinkClick xmlns:r="http://schemas.openxmlformats.org/officeDocument/2006/relationships" r:id="rId16"/>
            </a:rPr>
            <a:t>clinician</a:t>
          </a:r>
          <a:r>
            <a:rPr lang="en-US" sz="2200" b="0" i="0" kern="1200"/>
            <a:t> and </a:t>
          </a:r>
          <a:r>
            <a:rPr lang="en-US" sz="2200" b="0" i="0" kern="1200">
              <a:hlinkClick xmlns:r="http://schemas.openxmlformats.org/officeDocument/2006/relationships" r:id="rId17"/>
            </a:rPr>
            <a:t>patient</a:t>
          </a:r>
          <a:r>
            <a:rPr lang="en-US" sz="2200" b="0" i="0" kern="1200"/>
            <a:t> satisfaction</a:t>
          </a:r>
          <a:endParaRPr lang="en-US" sz="2200" kern="1200" dirty="0"/>
        </a:p>
      </dsp:txBody>
      <dsp:txXfrm>
        <a:off x="6515625" y="1908399"/>
        <a:ext cx="1867695" cy="2085602"/>
      </dsp:txXfrm>
    </dsp:sp>
    <dsp:sp modelId="{39B09369-5BE1-4B65-A665-16DB659F7565}">
      <dsp:nvSpPr>
        <dsp:cNvPr id="0" name=""/>
        <dsp:cNvSpPr/>
      </dsp:nvSpPr>
      <dsp:spPr>
        <a:xfrm>
          <a:off x="8840348" y="253020"/>
          <a:ext cx="1334229" cy="1334229"/>
        </a:xfrm>
        <a:prstGeom prst="rect">
          <a:avLst/>
        </a:prstGeom>
        <a:blipFill>
          <a:blip xmlns:r="http://schemas.openxmlformats.org/officeDocument/2006/relationships"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4142F7-3828-4619-82B1-3EC1849D1344}">
      <dsp:nvSpPr>
        <dsp:cNvPr id="0" name=""/>
        <dsp:cNvSpPr/>
      </dsp:nvSpPr>
      <dsp:spPr>
        <a:xfrm>
          <a:off x="8679863" y="1908399"/>
          <a:ext cx="1694531" cy="2085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There is reduced healthcare </a:t>
          </a:r>
          <a:r>
            <a:rPr lang="en-US" sz="2200" b="0" i="0" kern="1200">
              <a:hlinkClick xmlns:r="http://schemas.openxmlformats.org/officeDocument/2006/relationships" r:id="rId20"/>
            </a:rPr>
            <a:t>utilization</a:t>
          </a:r>
          <a:r>
            <a:rPr lang="en-US" sz="2200" b="0" i="0" kern="1200" baseline="30000"/>
            <a:t> </a:t>
          </a:r>
          <a:endParaRPr lang="en-US" sz="2200" kern="1200" dirty="0"/>
        </a:p>
      </dsp:txBody>
      <dsp:txXfrm>
        <a:off x="8679863" y="1908399"/>
        <a:ext cx="1694531" cy="2085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9DA80-687B-4B28-BF50-2F7A831A06F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04081-EDCC-4930-B3D9-BAFD36C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1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Warren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8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21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8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Bob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endParaRPr lang="en-US" sz="1800" kern="10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4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Poonam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8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Bob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04081-EDCC-4930-B3D9-BAFD36C30B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515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Bob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59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Poonam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4081-EDCC-4930-B3D9-BAFD36C30B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4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A2D0F-FF9B-4892-BEE6-BB7413CE4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D1FC8E-5C53-4058-9F8F-3A95EF324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8F19F-0BA7-4818-B05A-FED71089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9D721-662A-470B-845D-A13AD8125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53D46-CD7E-4F19-AA0A-132523003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50A50-8567-465C-983B-811D4352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B3E9E-5688-4673-B8D2-BEBE0C013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C51B9-F068-4448-9557-09CA3CDD1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BA994-5FF6-456D-8623-2DC1C5208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0612F-9C7D-4438-8E85-F779A5709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86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E724-38D2-4EFD-8BAD-F41310C7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454C2-9F5B-45C3-81ED-AF2698119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3A89F-E62B-4332-ADB2-EC4094A5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DA309-0BA0-4F59-A84E-E0626A11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FD041-1978-4604-8FD1-B89DB7DDC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7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DCCFE-5F5B-48AB-B5EB-3A590CB0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4B6D0-DE55-4BF9-BC7C-5A2803CEA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00440-71AF-41CD-989A-AB01408A9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2654A5-B587-4525-92AF-3C18F5F0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B128C-AD48-4936-98D9-23C4AC6E1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E9DC6-83B6-41FC-8E75-7C201578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5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0A4D-8F63-4477-92B5-542CC5D9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32B2-011D-4748-B2F3-C7D593EAD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58831-12F8-4337-829A-DEDBBD1BA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01BF9-4843-42EE-BCB6-F012707A6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0C5A5-FF81-4EED-BCEA-C0CDEAB14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6C0CA2-5D94-431D-9A7E-F985946DE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3CFF-7E19-4F16-87FE-3CD5E471E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D7212-EF9B-4BD1-81F2-B8FCA921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9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AE92F-6DFE-4D6A-99A7-947E00AF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5D0401-D344-4E87-AAA6-FA0C6BAB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A2D1A7-A6A1-40CA-8ADC-82D6B01C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1D8E10-CAE9-441C-BBD4-8B342710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0C19CB-B3B5-4D46-BDA1-D507B380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91D628-E798-47FC-9CC2-A0F53B15C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1D7C5-7B95-4AA7-8BCA-3A3FA18D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1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47A8-2CC6-4DCA-B9AE-58D7AB2EA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892B-2384-4C15-84F8-8B4A92F08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35687-FAF5-4D92-ABA1-A8641B71B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B4184-AC6A-45B2-B866-822099198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07C18-D5AA-4B9E-BAF5-51E96488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20904-2402-4A64-B5D2-68679304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3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5597-BFEF-4495-91E0-25D781FE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921E60-E03D-48CB-82DB-E2DA1458CF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A7CBA-6772-4C63-8E72-8F721A2A2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996EE-BB31-443B-8A5D-2F5E35E1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1D48C-DF67-4EB6-8796-035054FDC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470C0-9172-4A79-B330-5935A1ECE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9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DCF6-1BC6-447B-ACCD-5EAF23B2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301463-4939-4279-B4A3-88F46B90B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5DAFC-D6F9-4371-931C-DC7D5FCB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645F7-A029-41B9-B859-78A66A754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CE75D-E86B-43E3-AFF8-9B8161B9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F0C0F-0103-4AF9-9186-F265EA33F9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8BF1D-6E0F-4FED-B11E-E19ADBE7B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1E166-E603-459E-9C98-724FDDD0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27DA6-A721-4C7E-A58E-FFC3CF0A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59F61-EABB-4819-9A5D-3B011D80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23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E1DA83-62A0-4D92-AC19-78D572E2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A4991-7FD0-4EDF-8C74-0242F7409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D2367-DE73-4368-AA4F-FC515A952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3B4F1-6DA2-4583-868A-42396DB4313D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E3E87-E96E-4B4C-9D1E-9AA33D5C6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552D7-DFAF-4C8D-84D6-F47C0418B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4EE-6290-44EF-AED5-45E79D62D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yoclinicproceedings.org/article/S0025-6196(21)00709-6/fulltext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5522231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D2FBED0-A7E4-46EC-B21B-CA39A9BDA274}"/>
              </a:ext>
            </a:extLst>
          </p:cNvPr>
          <p:cNvSpPr/>
          <p:nvPr/>
        </p:nvSpPr>
        <p:spPr>
          <a:xfrm>
            <a:off x="0" y="5948624"/>
            <a:ext cx="12192000" cy="5426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97770-F55F-FD56-B15D-E18EB78A2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075" y="29741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Value of Measuring Longitudinal Continuity of Care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8812AF-4ACB-9E82-951D-9423C1509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340" y="577276"/>
            <a:ext cx="6997360" cy="28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4370A-A2A0-FCB4-8AC4-72598270B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DD6B7F94-F534-260A-4FA0-A40028FB3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408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Longitudinal Continuity of Care (CoC) Measure</a:t>
            </a:r>
            <a:br>
              <a:rPr lang="en-US" sz="3200" b="1" dirty="0"/>
            </a:br>
            <a:endParaRPr lang="en-US" sz="31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41B27-1492-17DE-FBD3-82B206A7E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78" y="1221422"/>
            <a:ext cx="11369641" cy="4415156"/>
          </a:xfrm>
          <a:ln w="5715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 (Body CS)"/>
              </a:rPr>
              <a:t>Bice-</a:t>
            </a:r>
            <a:r>
              <a:rPr lang="en-US" b="1" kern="100" dirty="0" err="1">
                <a:effectLst/>
                <a:ea typeface="Aptos" panose="020B0004020202020204" pitchFamily="34" charset="0"/>
                <a:cs typeface="Times New Roman (Body CS)"/>
              </a:rPr>
              <a:t>Boxerman</a:t>
            </a:r>
            <a:r>
              <a:rPr lang="en-US" b="1" kern="100" dirty="0">
                <a:effectLst/>
                <a:ea typeface="Aptos" panose="020B0004020202020204" pitchFamily="34" charset="0"/>
                <a:cs typeface="Times New Roman (Body CS)"/>
              </a:rPr>
              <a:t> Index</a:t>
            </a:r>
            <a:r>
              <a:rPr lang="en-US" b="1" kern="100" dirty="0">
                <a:ea typeface="Aptos" panose="020B0004020202020204" pitchFamily="34" charset="0"/>
                <a:cs typeface="Times New Roman (Body CS)"/>
              </a:rPr>
              <a:t>: </a:t>
            </a:r>
            <a:r>
              <a:rPr lang="en-US" kern="100" dirty="0">
                <a:ea typeface="Aptos" panose="020B0004020202020204" pitchFamily="34" charset="0"/>
                <a:cs typeface="Times New Roman (Body CS)"/>
              </a:rPr>
              <a:t>A score closer to 0 indicates high fragmentation across multiple clinicians while a score closer to 1 signifies high continuity with one clinician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kern="100" dirty="0">
              <a:ea typeface="Aptos" panose="020B0004020202020204" pitchFamily="34" charset="0"/>
              <a:cs typeface="Times New Roman (Body CS)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kern="100" dirty="0">
                <a:ea typeface="Aptos" panose="020B0004020202020204" pitchFamily="34" charset="0"/>
                <a:cs typeface="Times New Roman (Body CS)"/>
              </a:rPr>
              <a:t>Performance Threshold</a:t>
            </a:r>
            <a:r>
              <a:rPr lang="en-US" kern="100" dirty="0">
                <a:ea typeface="Aptos" panose="020B0004020202020204" pitchFamily="34" charset="0"/>
                <a:cs typeface="Times New Roman (Body CS)"/>
              </a:rPr>
              <a:t>: </a:t>
            </a:r>
            <a:r>
              <a:rPr lang="en-US" kern="100" dirty="0">
                <a:effectLst/>
                <a:ea typeface="Aptos" panose="020B0004020202020204" pitchFamily="34" charset="0"/>
                <a:cs typeface="Times New Roman (Body CS)"/>
              </a:rPr>
              <a:t>The ABFM uses 0.7 as the threshold score for high continuity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kern="100" dirty="0">
              <a:effectLst/>
              <a:ea typeface="Aptos" panose="020B0004020202020204" pitchFamily="34" charset="0"/>
              <a:cs typeface="Times New Roman (Body CS)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Clarifying Denominator</a:t>
            </a:r>
            <a:r>
              <a:rPr lang="en-US" dirty="0"/>
              <a:t>: only patients with at least two visits are included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kern="100" dirty="0"/>
              <a:t>With Medicare data we can measure continuity for more than 50,000 Family Physicians and assess their attachment to a health system</a:t>
            </a:r>
          </a:p>
        </p:txBody>
      </p:sp>
      <p:pic>
        <p:nvPicPr>
          <p:cNvPr id="2" name="Picture 1" descr="The Center for Professionalism and Value in Health Care Logo">
            <a:extLst>
              <a:ext uri="{FF2B5EF4-FFF2-40B4-BE49-F238E27FC236}">
                <a16:creationId xmlns:a16="http://schemas.microsoft.com/office/drawing/2014/main" id="{F33FA1AF-7020-4F98-59C9-5D624C24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47" y="6140574"/>
            <a:ext cx="3089130" cy="59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033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blue and orange lines&#10;&#10;Description automatically generated">
            <a:extLst>
              <a:ext uri="{FF2B5EF4-FFF2-40B4-BE49-F238E27FC236}">
                <a16:creationId xmlns:a16="http://schemas.microsoft.com/office/drawing/2014/main" id="{005A3FC3-7F64-576C-1B91-5EBF2001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89" y="0"/>
            <a:ext cx="11588807" cy="66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3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E6B3632-31A7-4B9A-9B3B-DAADD1D37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6641D-8AD0-D1B3-22F6-013CF28FB6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7" t="11857" r="888" b="1346"/>
          <a:stretch/>
        </p:blipFill>
        <p:spPr>
          <a:xfrm>
            <a:off x="166255" y="157202"/>
            <a:ext cx="11207018" cy="62391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56D2EE-38EC-B54A-1EF8-BAF0F19C68C0}"/>
              </a:ext>
            </a:extLst>
          </p:cNvPr>
          <p:cNvSpPr txBox="1"/>
          <p:nvPr/>
        </p:nvSpPr>
        <p:spPr>
          <a:xfrm>
            <a:off x="3388976" y="197953"/>
            <a:ext cx="1032263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/>
              <a:t>CoC Scores by Health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A65AD-EBE2-0D3F-AA60-197EC56C6758}"/>
              </a:ext>
            </a:extLst>
          </p:cNvPr>
          <p:cNvSpPr txBox="1"/>
          <p:nvPr/>
        </p:nvSpPr>
        <p:spPr>
          <a:xfrm>
            <a:off x="307130" y="6415037"/>
            <a:ext cx="850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Analysis of 2016 Medicare FFS claims, ABFM certified physicians </a:t>
            </a:r>
          </a:p>
        </p:txBody>
      </p:sp>
      <p:pic>
        <p:nvPicPr>
          <p:cNvPr id="13" name="Picture 12" descr="The Center for Professionalism and Value in Health Care Logo">
            <a:extLst>
              <a:ext uri="{FF2B5EF4-FFF2-40B4-BE49-F238E27FC236}">
                <a16:creationId xmlns:a16="http://schemas.microsoft.com/office/drawing/2014/main" id="{CEA4F41D-8694-032B-C290-ED7B121D1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995" y="6303591"/>
            <a:ext cx="2511875" cy="48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0496F0-FF9D-4F78-E391-A0AAF56E2AB7}"/>
              </a:ext>
            </a:extLst>
          </p:cNvPr>
          <p:cNvSpPr/>
          <p:nvPr/>
        </p:nvSpPr>
        <p:spPr>
          <a:xfrm>
            <a:off x="1290918" y="309282"/>
            <a:ext cx="57540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0.7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0A7798-57C5-D4BB-C79B-02307D3C4094}"/>
              </a:ext>
            </a:extLst>
          </p:cNvPr>
          <p:cNvSpPr/>
          <p:nvPr/>
        </p:nvSpPr>
        <p:spPr>
          <a:xfrm>
            <a:off x="10765970" y="1900517"/>
            <a:ext cx="57540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0.4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637DAE-AC4B-B623-E984-3D22A80124CC}"/>
              </a:ext>
            </a:extLst>
          </p:cNvPr>
          <p:cNvSpPr/>
          <p:nvPr/>
        </p:nvSpPr>
        <p:spPr>
          <a:xfrm rot="19066484">
            <a:off x="8291955" y="5514881"/>
            <a:ext cx="322564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Pomona Valley Hospital Med Ctr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52D0DD-9F1F-D526-01BC-9DD088574949}"/>
              </a:ext>
            </a:extLst>
          </p:cNvPr>
          <p:cNvSpPr/>
          <p:nvPr/>
        </p:nvSpPr>
        <p:spPr>
          <a:xfrm rot="19286368">
            <a:off x="-115371" y="5097876"/>
            <a:ext cx="211401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Community Health Centers </a:t>
            </a:r>
          </a:p>
        </p:txBody>
      </p:sp>
    </p:spTree>
    <p:extLst>
      <p:ext uri="{BB962C8B-B14F-4D97-AF65-F5344CB8AC3E}">
        <p14:creationId xmlns:p14="http://schemas.microsoft.com/office/powerpoint/2010/main" val="46657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Rectangle 205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4EEFF3FF-CBB9-A340-9F7F-E1F3846180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" t="6551" r="1077" b="2300"/>
          <a:stretch/>
        </p:blipFill>
        <p:spPr bwMode="auto">
          <a:xfrm>
            <a:off x="2833141" y="741715"/>
            <a:ext cx="9201414" cy="591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932BC5-0E2A-8A1B-C52C-47DE544F75CD}"/>
              </a:ext>
            </a:extLst>
          </p:cNvPr>
          <p:cNvSpPr txBox="1"/>
          <p:nvPr/>
        </p:nvSpPr>
        <p:spPr>
          <a:xfrm>
            <a:off x="2013557" y="6133182"/>
            <a:ext cx="38475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*Scenario conducted using 2021 Virginia All-Payer Claims Database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57CCAB-E510-11EE-073E-98CCC2924B18}"/>
              </a:ext>
            </a:extLst>
          </p:cNvPr>
          <p:cNvCxnSpPr>
            <a:cxnSpLocks/>
          </p:cNvCxnSpPr>
          <p:nvPr/>
        </p:nvCxnSpPr>
        <p:spPr>
          <a:xfrm>
            <a:off x="9802249" y="741715"/>
            <a:ext cx="0" cy="524644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BC83C98-129F-D114-A002-F5726CE06C96}"/>
              </a:ext>
            </a:extLst>
          </p:cNvPr>
          <p:cNvSpPr txBox="1"/>
          <p:nvPr/>
        </p:nvSpPr>
        <p:spPr>
          <a:xfrm>
            <a:off x="2172975" y="0"/>
            <a:ext cx="9861573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/>
              <a:t>CoC Scores after 10% of Patients convert from one Non-Attributed PCP Visit to an Attributed PCP*</a:t>
            </a:r>
            <a:endParaRPr lang="en-US" dirty="0"/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5C4C7-6249-B3D8-45B4-48084EFC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53732"/>
            <a:ext cx="3197019" cy="3025729"/>
          </a:xfrm>
          <a:prstGeom prst="ellipse">
            <a:avLst/>
          </a:prstGeom>
          <a:solidFill>
            <a:schemeClr val="accent4"/>
          </a:solidFill>
          <a:ln w="174625" cmpd="thinThick">
            <a:solidFill>
              <a:srgbClr val="262626"/>
            </a:solidFill>
          </a:ln>
        </p:spPr>
        <p:txBody>
          <a:bodyPr vert="horz" lIns="18288" tIns="18288" rIns="18288" bIns="18288" rtlCol="0" anchor="ctr">
            <a:normAutofit/>
          </a:bodyPr>
          <a:lstStyle/>
          <a:p>
            <a:pPr algn="ctr"/>
            <a:r>
              <a:rPr lang="en-US" sz="3200" b="1" kern="1200" dirty="0">
                <a:latin typeface="+mj-lt"/>
                <a:ea typeface="+mj-ea"/>
                <a:cs typeface="+mj-cs"/>
              </a:rPr>
              <a:t>Improvement</a:t>
            </a:r>
            <a:br>
              <a:rPr lang="en-US" sz="3200" b="1" kern="1200" dirty="0"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latin typeface="+mj-lt"/>
                <a:ea typeface="+mj-ea"/>
                <a:cs typeface="+mj-cs"/>
              </a:rPr>
              <a:t>Achievable</a:t>
            </a:r>
          </a:p>
        </p:txBody>
      </p:sp>
    </p:spTree>
    <p:extLst>
      <p:ext uri="{BB962C8B-B14F-4D97-AF65-F5344CB8AC3E}">
        <p14:creationId xmlns:p14="http://schemas.microsoft.com/office/powerpoint/2010/main" val="146883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19F403-B00B-CEC8-8ED3-125AA79A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 sz="3100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When patients and family caregivers are part of an ongoing, long-term relationship with a </a:t>
            </a:r>
            <a:r>
              <a:rPr lang="en-US" sz="3100">
                <a:solidFill>
                  <a:srgbClr val="FFFFFF"/>
                </a:solidFill>
                <a:latin typeface="Segoe UI" panose="020B0502040204020203" pitchFamily="34" charset="0"/>
              </a:rPr>
              <a:t>clinician</a:t>
            </a:r>
            <a:r>
              <a:rPr lang="en-US" sz="3100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…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306BB2-93D6-17FD-9D0D-5A48B44A15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7166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8F13F43-9E13-ACC4-83E4-F3DC9B92F8F7}"/>
              </a:ext>
            </a:extLst>
          </p:cNvPr>
          <p:cNvSpPr txBox="1"/>
          <p:nvPr/>
        </p:nvSpPr>
        <p:spPr>
          <a:xfrm>
            <a:off x="579496" y="5486335"/>
            <a:ext cx="10837455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The loss of longitudinal relationships in primary care results in approximately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/>
                <a:ea typeface="+mn-ea"/>
                <a:cs typeface="Segoe U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$979 million in excess health care expenditures for public and private payers annually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 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Calibri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0EF48-71EE-1D70-40E2-51207ED82694}"/>
              </a:ext>
            </a:extLst>
          </p:cNvPr>
          <p:cNvSpPr txBox="1"/>
          <p:nvPr/>
        </p:nvSpPr>
        <p:spPr>
          <a:xfrm>
            <a:off x="563710" y="6389068"/>
            <a:ext cx="110487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greater the improvement in Continuity, the greater positive impact on outcomes and costs </a:t>
            </a:r>
          </a:p>
        </p:txBody>
      </p:sp>
    </p:spTree>
    <p:extLst>
      <p:ext uri="{BB962C8B-B14F-4D97-AF65-F5344CB8AC3E}">
        <p14:creationId xmlns:p14="http://schemas.microsoft.com/office/powerpoint/2010/main" val="312217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11426-D56B-174C-B551-482A2DFA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97" y="1815535"/>
            <a:ext cx="5009480" cy="137353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6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Physicians with higher continuity had lower </a:t>
            </a:r>
            <a:br>
              <a:rPr lang="en-US" sz="36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36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 of care for patients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C9D703-8DCB-5C11-73A8-1B0D51961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071560"/>
              </p:ext>
            </p:extLst>
          </p:nvPr>
        </p:nvGraphicFramePr>
        <p:xfrm>
          <a:off x="5487244" y="1193968"/>
          <a:ext cx="6450189" cy="476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674">
                  <a:extLst>
                    <a:ext uri="{9D8B030D-6E8A-4147-A177-3AD203B41FA5}">
                      <a16:colId xmlns:a16="http://schemas.microsoft.com/office/drawing/2014/main" val="1982377739"/>
                    </a:ext>
                  </a:extLst>
                </a:gridCol>
                <a:gridCol w="1179906">
                  <a:extLst>
                    <a:ext uri="{9D8B030D-6E8A-4147-A177-3AD203B41FA5}">
                      <a16:colId xmlns:a16="http://schemas.microsoft.com/office/drawing/2014/main" val="1123292663"/>
                    </a:ext>
                  </a:extLst>
                </a:gridCol>
                <a:gridCol w="3129609">
                  <a:extLst>
                    <a:ext uri="{9D8B030D-6E8A-4147-A177-3AD203B41FA5}">
                      <a16:colId xmlns:a16="http://schemas.microsoft.com/office/drawing/2014/main" val="1562943446"/>
                    </a:ext>
                  </a:extLst>
                </a:gridCol>
              </a:tblGrid>
              <a:tr h="8196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Continuity Score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2400" kern="100" dirty="0">
                        <a:effectLst/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+mn-lt"/>
                        </a:rPr>
                        <a:t>Total Average Costs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i="1" kern="100" dirty="0">
                          <a:effectLst/>
                          <a:latin typeface="+mn-lt"/>
                        </a:rPr>
                        <a:t>(S.D.)</a:t>
                      </a:r>
                      <a:endParaRPr lang="en-US" sz="2400" i="1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1310" marR="111310" marT="0" marB="0"/>
                </a:tc>
                <a:extLst>
                  <a:ext uri="{0D108BD9-81ED-4DB2-BD59-A6C34878D82A}">
                    <a16:rowId xmlns:a16="http://schemas.microsoft.com/office/drawing/2014/main" val="73287173"/>
                  </a:ext>
                </a:extLst>
              </a:tr>
              <a:tr h="8012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/>
                        <a:t>&lt;0.3</a:t>
                      </a:r>
                    </a:p>
                  </a:txBody>
                  <a:tcPr marL="148413" marR="148413" marT="74207" marB="74207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$17,860 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(+/- $10,562)</a:t>
                      </a:r>
                    </a:p>
                  </a:txBody>
                  <a:tcPr marL="111310" marR="111310" marT="0" marB="0"/>
                </a:tc>
                <a:extLst>
                  <a:ext uri="{0D108BD9-81ED-4DB2-BD59-A6C34878D82A}">
                    <a16:rowId xmlns:a16="http://schemas.microsoft.com/office/drawing/2014/main" val="2510322029"/>
                  </a:ext>
                </a:extLst>
              </a:tr>
              <a:tr h="8012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/>
                        <a:t>0.3-0.5</a:t>
                      </a:r>
                    </a:p>
                  </a:txBody>
                  <a:tcPr marL="148413" marR="148413" marT="74207" marB="74207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1,311</a:t>
                      </a: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$14,366 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+/-$7,367</a:t>
                      </a:r>
                    </a:p>
                  </a:txBody>
                  <a:tcPr marL="111310" marR="111310" marT="0" marB="0"/>
                </a:tc>
                <a:extLst>
                  <a:ext uri="{0D108BD9-81ED-4DB2-BD59-A6C34878D82A}">
                    <a16:rowId xmlns:a16="http://schemas.microsoft.com/office/drawing/2014/main" val="1833927847"/>
                  </a:ext>
                </a:extLst>
              </a:tr>
              <a:tr h="8012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/>
                        <a:t>0.5-0.7</a:t>
                      </a:r>
                    </a:p>
                  </a:txBody>
                  <a:tcPr marL="148413" marR="148413" marT="74207" marB="74207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1,430</a:t>
                      </a: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$13,837 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(+/-$8,660)</a:t>
                      </a:r>
                    </a:p>
                  </a:txBody>
                  <a:tcPr marL="111310" marR="111310" marT="0" marB="0"/>
                </a:tc>
                <a:extLst>
                  <a:ext uri="{0D108BD9-81ED-4DB2-BD59-A6C34878D82A}">
                    <a16:rowId xmlns:a16="http://schemas.microsoft.com/office/drawing/2014/main" val="995368734"/>
                  </a:ext>
                </a:extLst>
              </a:tr>
              <a:tr h="8012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/>
                        <a:t>&gt;0.7</a:t>
                      </a:r>
                    </a:p>
                  </a:txBody>
                  <a:tcPr marL="148413" marR="148413" marT="74207" marB="74207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 marL="111310" marR="11131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$12,657 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(+/-$6,064)</a:t>
                      </a:r>
                    </a:p>
                  </a:txBody>
                  <a:tcPr marL="111310" marR="111310" marT="0" marB="0"/>
                </a:tc>
                <a:extLst>
                  <a:ext uri="{0D108BD9-81ED-4DB2-BD59-A6C34878D82A}">
                    <a16:rowId xmlns:a16="http://schemas.microsoft.com/office/drawing/2014/main" val="3856911914"/>
                  </a:ext>
                </a:extLst>
              </a:tr>
            </a:tbl>
          </a:graphicData>
        </a:graphic>
      </p:graphicFrame>
      <p:sp>
        <p:nvSpPr>
          <p:cNvPr id="37" name="Oval 36">
            <a:extLst>
              <a:ext uri="{FF2B5EF4-FFF2-40B4-BE49-F238E27FC236}">
                <a16:creationId xmlns:a16="http://schemas.microsoft.com/office/drawing/2014/main" id="{05A91B8F-BF07-827D-28CB-CEDE0F264DC7}"/>
              </a:ext>
            </a:extLst>
          </p:cNvPr>
          <p:cNvSpPr/>
          <p:nvPr/>
        </p:nvSpPr>
        <p:spPr>
          <a:xfrm>
            <a:off x="887506" y="3426251"/>
            <a:ext cx="3303054" cy="297454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~30% difference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04CC79-3D6B-1B33-B0DC-354DDE0554F1}"/>
              </a:ext>
            </a:extLst>
          </p:cNvPr>
          <p:cNvCxnSpPr>
            <a:cxnSpLocks/>
          </p:cNvCxnSpPr>
          <p:nvPr/>
        </p:nvCxnSpPr>
        <p:spPr>
          <a:xfrm flipH="1">
            <a:off x="4272397" y="3125488"/>
            <a:ext cx="1140197" cy="1510309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7A5601-D804-2727-146D-E792B39A5999}"/>
              </a:ext>
            </a:extLst>
          </p:cNvPr>
          <p:cNvCxnSpPr>
            <a:cxnSpLocks/>
          </p:cNvCxnSpPr>
          <p:nvPr/>
        </p:nvCxnSpPr>
        <p:spPr>
          <a:xfrm>
            <a:off x="4241400" y="4717587"/>
            <a:ext cx="1226374" cy="570156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CA961FE-E4A5-14A3-6C8E-177CA13A866F}"/>
              </a:ext>
            </a:extLst>
          </p:cNvPr>
          <p:cNvSpPr txBox="1"/>
          <p:nvPr/>
        </p:nvSpPr>
        <p:spPr>
          <a:xfrm>
            <a:off x="3858683" y="6314545"/>
            <a:ext cx="9366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*Analysis of 2016 Medicare FFS claims, ABFM certified physicians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C3EA3E-6A57-55EC-A562-D0F996BA2910}"/>
              </a:ext>
            </a:extLst>
          </p:cNvPr>
          <p:cNvSpPr txBox="1"/>
          <p:nvPr/>
        </p:nvSpPr>
        <p:spPr>
          <a:xfrm>
            <a:off x="6126736" y="519780"/>
            <a:ext cx="51421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Family Physicians in California</a:t>
            </a:r>
          </a:p>
        </p:txBody>
      </p:sp>
    </p:spTree>
    <p:extLst>
      <p:ext uri="{BB962C8B-B14F-4D97-AF65-F5344CB8AC3E}">
        <p14:creationId xmlns:p14="http://schemas.microsoft.com/office/powerpoint/2010/main" val="1783627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elay 11">
            <a:extLst>
              <a:ext uri="{FF2B5EF4-FFF2-40B4-BE49-F238E27FC236}">
                <a16:creationId xmlns:a16="http://schemas.microsoft.com/office/drawing/2014/main" id="{C637D57F-6730-64B6-E357-135BB056D0DF}"/>
              </a:ext>
            </a:extLst>
          </p:cNvPr>
          <p:cNvSpPr/>
          <p:nvPr/>
        </p:nvSpPr>
        <p:spPr>
          <a:xfrm>
            <a:off x="0" y="0"/>
            <a:ext cx="3408218" cy="6935056"/>
          </a:xfrm>
          <a:prstGeom prst="flowChartDelay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47AB5-5E4D-03A3-23A6-C0AC8E08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82" y="214750"/>
            <a:ext cx="3131127" cy="13255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n-lt"/>
              </a:rPr>
              <a:t>Physician vs Practice Level Continuity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37AA7-1E5D-D1B5-E5AA-E8A3D5F1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2" y="1864642"/>
            <a:ext cx="3131127" cy="5098584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600" dirty="0">
                <a:solidFill>
                  <a:schemeClr val="bg1"/>
                </a:solidFill>
              </a:rPr>
              <a:t>Physician &amp; practice levels associated with lower expenditures and better outcomes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Physician-level more impact on outcomes </a:t>
            </a:r>
            <a:endParaRPr lang="en-US" sz="2600" b="1" u="sng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</a:rPr>
              <a:t>No reliable approach to team-based practice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DE6F13-35CB-3BEF-86F4-2256A1F09D50}"/>
              </a:ext>
            </a:extLst>
          </p:cNvPr>
          <p:cNvSpPr txBox="1"/>
          <p:nvPr/>
        </p:nvSpPr>
        <p:spPr>
          <a:xfrm>
            <a:off x="2576946" y="28170"/>
            <a:ext cx="941834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/>
              <a:t>Impact of 0.1 Increase in CoC Scores on Various Outcomes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9553A-13E9-2605-0A4A-316E3F2ED4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47"/>
          <a:stretch/>
        </p:blipFill>
        <p:spPr>
          <a:xfrm>
            <a:off x="3444897" y="517102"/>
            <a:ext cx="8550391" cy="62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3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2934C3-B385-46C9-A80A-E949511545DA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293dae04-9d2c-47de-ac18-7b49008422d2"/>
    <ds:schemaRef ds:uri="http://schemas.microsoft.com/office/infopath/2007/PartnerControls"/>
    <ds:schemaRef ds:uri="http://schemas.openxmlformats.org/package/2006/metadata/core-properties"/>
    <ds:schemaRef ds:uri="2e2f00db-92dc-43d8-b398-78d4585520a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EAF3964-D7F9-402B-AADA-21D1A897C4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53AD90-B517-4A29-BFCB-3E1CBAC8B5FD}"/>
</file>

<file path=docMetadata/LabelInfo.xml><?xml version="1.0" encoding="utf-8"?>
<clbl:labelList xmlns:clbl="http://schemas.microsoft.com/office/2020/mipLabelMetadata">
  <clbl:label id="{1c063a29-87db-4907-9db2-f048ff797aaf}" enabled="1" method="Privileged" siteId="{7dd12bd6-325a-411f-8fed-b8004b6f2a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2000</TotalTime>
  <Words>386</Words>
  <Application>Microsoft Office PowerPoint</Application>
  <PresentationFormat>Widescreen</PresentationFormat>
  <Paragraphs>72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Segoe UI</vt:lpstr>
      <vt:lpstr>Office Theme</vt:lpstr>
      <vt:lpstr>Value of Measuring Longitudinal Continuity of Care </vt:lpstr>
      <vt:lpstr>Longitudinal Continuity of Care (CoC) Measure </vt:lpstr>
      <vt:lpstr>PowerPoint Presentation</vt:lpstr>
      <vt:lpstr>PowerPoint Presentation</vt:lpstr>
      <vt:lpstr>Improvement Achievable</vt:lpstr>
      <vt:lpstr>When patients and family caregivers are part of an ongoing, long-term relationship with a clinician…</vt:lpstr>
      <vt:lpstr>Physicians with higher continuity had lower  total cost of care for patients</vt:lpstr>
      <vt:lpstr>Physician vs Practice Level Continuity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Morris</dc:creator>
  <cp:lastModifiedBy>Bob Phillips</cp:lastModifiedBy>
  <cp:revision>120</cp:revision>
  <dcterms:created xsi:type="dcterms:W3CDTF">2019-04-22T21:34:02Z</dcterms:created>
  <dcterms:modified xsi:type="dcterms:W3CDTF">2025-08-07T14:54:26Z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  <property fmtid="{D5CDD505-2E9C-101B-9397-08002B2CF9AE}" pid="3" name="MSIP_Label_1c063a29-87db-4907-9db2-f048ff797aaf_Enabled">
    <vt:lpwstr>true</vt:lpwstr>
  </property>
  <property fmtid="{D5CDD505-2E9C-101B-9397-08002B2CF9AE}" pid="4" name="MSIP_Label_1c063a29-87db-4907-9db2-f048ff797aaf_SetDate">
    <vt:lpwstr>2023-03-07T19:22:44Z</vt:lpwstr>
  </property>
  <property fmtid="{D5CDD505-2E9C-101B-9397-08002B2CF9AE}" pid="5" name="MSIP_Label_1c063a29-87db-4907-9db2-f048ff797aaf_Method">
    <vt:lpwstr>Privileged</vt:lpwstr>
  </property>
  <property fmtid="{D5CDD505-2E9C-101B-9397-08002B2CF9AE}" pid="6" name="MSIP_Label_1c063a29-87db-4907-9db2-f048ff797aaf_Name">
    <vt:lpwstr>Normal</vt:lpwstr>
  </property>
  <property fmtid="{D5CDD505-2E9C-101B-9397-08002B2CF9AE}" pid="7" name="MSIP_Label_1c063a29-87db-4907-9db2-f048ff797aaf_SiteId">
    <vt:lpwstr>7dd12bd6-325a-411f-8fed-b8004b6f2a52</vt:lpwstr>
  </property>
  <property fmtid="{D5CDD505-2E9C-101B-9397-08002B2CF9AE}" pid="8" name="MSIP_Label_1c063a29-87db-4907-9db2-f048ff797aaf_ActionId">
    <vt:lpwstr>c8599fbc-05a4-43ee-9fe3-d9800b4bd087</vt:lpwstr>
  </property>
  <property fmtid="{D5CDD505-2E9C-101B-9397-08002B2CF9AE}" pid="9" name="MSIP_Label_1c063a29-87db-4907-9db2-f048ff797aaf_ContentBits">
    <vt:lpwstr>0</vt:lpwstr>
  </property>
  <property fmtid="{D5CDD505-2E9C-101B-9397-08002B2CF9AE}" pid="10" name="MediaServiceImageTags">
    <vt:lpwstr/>
  </property>
</Properties>
</file>