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464" r:id="rId3"/>
    <p:sldId id="470" r:id="rId4"/>
    <p:sldId id="483" r:id="rId5"/>
    <p:sldId id="482" r:id="rId6"/>
    <p:sldId id="484" r:id="rId7"/>
    <p:sldId id="302" r:id="rId8"/>
    <p:sldId id="456" r:id="rId9"/>
    <p:sldId id="457" r:id="rId10"/>
    <p:sldId id="458" r:id="rId11"/>
    <p:sldId id="459" r:id="rId12"/>
    <p:sldId id="469" r:id="rId13"/>
    <p:sldId id="461" r:id="rId14"/>
    <p:sldId id="479" r:id="rId15"/>
    <p:sldId id="476" r:id="rId16"/>
    <p:sldId id="465" r:id="rId17"/>
    <p:sldId id="281" r:id="rId18"/>
    <p:sldId id="467" r:id="rId19"/>
    <p:sldId id="468" r:id="rId20"/>
    <p:sldId id="471" r:id="rId21"/>
    <p:sldId id="455" r:id="rId22"/>
    <p:sldId id="472" r:id="rId23"/>
    <p:sldId id="466" r:id="rId24"/>
    <p:sldId id="480" r:id="rId25"/>
    <p:sldId id="478" r:id="rId26"/>
    <p:sldId id="473" r:id="rId27"/>
    <p:sldId id="4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104" d="100"/>
          <a:sy n="104" d="100"/>
        </p:scale>
        <p:origin x="208"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5E11D-9E4A-4083-BBA0-EFA166C70A0D}" type="doc">
      <dgm:prSet loTypeId="urn:microsoft.com/office/officeart/2005/8/layout/matrix1" loCatId="matrix" qsTypeId="urn:microsoft.com/office/officeart/2005/8/quickstyle/3d3" qsCatId="3D" csTypeId="urn:microsoft.com/office/officeart/2005/8/colors/accent1_2" csCatId="accent1" phldr="1"/>
      <dgm:spPr/>
      <dgm:t>
        <a:bodyPr/>
        <a:lstStyle/>
        <a:p>
          <a:endParaRPr lang="en-US"/>
        </a:p>
      </dgm:t>
    </dgm:pt>
    <dgm:pt modelId="{7A1F482F-C0AE-44CC-A405-580D0EA8BAE8}">
      <dgm:prSet phldrT="[Text]"/>
      <dgm:spPr/>
      <dgm:t>
        <a:bodyPr/>
        <a:lstStyle/>
        <a:p>
          <a:r>
            <a:rPr lang="en-US" dirty="0"/>
            <a:t>Family Medicine</a:t>
          </a:r>
        </a:p>
      </dgm:t>
    </dgm:pt>
    <dgm:pt modelId="{6EC81395-CB05-43A9-8E14-674F21108717}" type="parTrans" cxnId="{76F62C55-D47D-4D2D-9F1F-13D3B92CEC66}">
      <dgm:prSet/>
      <dgm:spPr/>
      <dgm:t>
        <a:bodyPr/>
        <a:lstStyle/>
        <a:p>
          <a:endParaRPr lang="en-US"/>
        </a:p>
      </dgm:t>
    </dgm:pt>
    <dgm:pt modelId="{806B8BF0-8832-4BC5-B69B-581C7493D9DE}" type="sibTrans" cxnId="{76F62C55-D47D-4D2D-9F1F-13D3B92CEC66}">
      <dgm:prSet/>
      <dgm:spPr/>
      <dgm:t>
        <a:bodyPr/>
        <a:lstStyle/>
        <a:p>
          <a:endParaRPr lang="en-US"/>
        </a:p>
      </dgm:t>
    </dgm:pt>
    <dgm:pt modelId="{A9A6D244-475B-46BC-9C26-F06FFAF712B5}">
      <dgm:prSet phldrT="[Text]"/>
      <dgm:spPr/>
      <dgm:t>
        <a:bodyPr/>
        <a:lstStyle/>
        <a:p>
          <a:r>
            <a:rPr lang="en-US" dirty="0"/>
            <a:t>Prevention and Health Promotion</a:t>
          </a:r>
        </a:p>
      </dgm:t>
    </dgm:pt>
    <dgm:pt modelId="{6556DF33-74B4-4ECF-A9C4-E5F17D102AE2}" type="parTrans" cxnId="{195989FD-600B-45B5-83FB-6EA546900DFA}">
      <dgm:prSet/>
      <dgm:spPr/>
      <dgm:t>
        <a:bodyPr/>
        <a:lstStyle/>
        <a:p>
          <a:endParaRPr lang="en-US"/>
        </a:p>
      </dgm:t>
    </dgm:pt>
    <dgm:pt modelId="{590999BB-86BD-4992-8C00-741F8B337ED4}" type="sibTrans" cxnId="{195989FD-600B-45B5-83FB-6EA546900DFA}">
      <dgm:prSet/>
      <dgm:spPr/>
      <dgm:t>
        <a:bodyPr/>
        <a:lstStyle/>
        <a:p>
          <a:endParaRPr lang="en-US"/>
        </a:p>
      </dgm:t>
    </dgm:pt>
    <dgm:pt modelId="{B618A072-C72C-473D-9806-EDCCF3EFC969}">
      <dgm:prSet phldrT="[Text]"/>
      <dgm:spPr/>
      <dgm:t>
        <a:bodyPr/>
        <a:lstStyle/>
        <a:p>
          <a:r>
            <a:rPr lang="en-US" dirty="0"/>
            <a:t>Interprofessional Teamwork</a:t>
          </a:r>
        </a:p>
      </dgm:t>
    </dgm:pt>
    <dgm:pt modelId="{91BFEFA4-FBC2-4461-BFB7-F353F8D09077}" type="parTrans" cxnId="{DF4BE982-C76B-4455-8F42-DEDAC2314C48}">
      <dgm:prSet/>
      <dgm:spPr/>
      <dgm:t>
        <a:bodyPr/>
        <a:lstStyle/>
        <a:p>
          <a:endParaRPr lang="en-US"/>
        </a:p>
      </dgm:t>
    </dgm:pt>
    <dgm:pt modelId="{CA66F11D-756C-4E5E-9B07-A0A6B1CEAB33}" type="sibTrans" cxnId="{DF4BE982-C76B-4455-8F42-DEDAC2314C48}">
      <dgm:prSet/>
      <dgm:spPr/>
      <dgm:t>
        <a:bodyPr/>
        <a:lstStyle/>
        <a:p>
          <a:endParaRPr lang="en-US"/>
        </a:p>
      </dgm:t>
    </dgm:pt>
    <dgm:pt modelId="{B63C67D7-E534-4D10-971C-1C47DF20563A}">
      <dgm:prSet phldrT="[Text]"/>
      <dgm:spPr/>
      <dgm:t>
        <a:bodyPr/>
        <a:lstStyle/>
        <a:p>
          <a:r>
            <a:rPr lang="en-US" dirty="0"/>
            <a:t>Community Health</a:t>
          </a:r>
        </a:p>
      </dgm:t>
    </dgm:pt>
    <dgm:pt modelId="{6F4A06DB-D72F-40C4-AD31-382FEEBA3F49}" type="parTrans" cxnId="{903F219B-D1FC-4489-92C0-9661D40A60C8}">
      <dgm:prSet/>
      <dgm:spPr/>
      <dgm:t>
        <a:bodyPr/>
        <a:lstStyle/>
        <a:p>
          <a:endParaRPr lang="en-US"/>
        </a:p>
      </dgm:t>
    </dgm:pt>
    <dgm:pt modelId="{CC9CCB49-FC15-493D-ADA4-3961168EDA55}" type="sibTrans" cxnId="{903F219B-D1FC-4489-92C0-9661D40A60C8}">
      <dgm:prSet/>
      <dgm:spPr/>
      <dgm:t>
        <a:bodyPr/>
        <a:lstStyle/>
        <a:p>
          <a:endParaRPr lang="en-US"/>
        </a:p>
      </dgm:t>
    </dgm:pt>
    <dgm:pt modelId="{921A22DC-8F12-43A2-B5D5-E3FFB3BB4701}">
      <dgm:prSet phldrT="[Text]"/>
      <dgm:spPr/>
      <dgm:t>
        <a:bodyPr/>
        <a:lstStyle/>
        <a:p>
          <a:r>
            <a:rPr lang="en-US" dirty="0"/>
            <a:t>Social Determinants of Health</a:t>
          </a:r>
        </a:p>
      </dgm:t>
    </dgm:pt>
    <dgm:pt modelId="{CDB5BBF8-CCC5-41B3-9861-B5032677C99B}" type="parTrans" cxnId="{9A732D43-23C4-4CAD-84C0-4A389563A9EB}">
      <dgm:prSet/>
      <dgm:spPr/>
      <dgm:t>
        <a:bodyPr/>
        <a:lstStyle/>
        <a:p>
          <a:endParaRPr lang="en-US"/>
        </a:p>
      </dgm:t>
    </dgm:pt>
    <dgm:pt modelId="{737CB5D9-DAC6-42F1-A347-C3E73C728BAB}" type="sibTrans" cxnId="{9A732D43-23C4-4CAD-84C0-4A389563A9EB}">
      <dgm:prSet/>
      <dgm:spPr/>
      <dgm:t>
        <a:bodyPr/>
        <a:lstStyle/>
        <a:p>
          <a:endParaRPr lang="en-US"/>
        </a:p>
      </dgm:t>
    </dgm:pt>
    <dgm:pt modelId="{4E47D7CB-7C70-44DA-8E4B-86B418F6F705}" type="pres">
      <dgm:prSet presAssocID="{0955E11D-9E4A-4083-BBA0-EFA166C70A0D}" presName="diagram" presStyleCnt="0">
        <dgm:presLayoutVars>
          <dgm:chMax val="1"/>
          <dgm:dir/>
          <dgm:animLvl val="ctr"/>
          <dgm:resizeHandles val="exact"/>
        </dgm:presLayoutVars>
      </dgm:prSet>
      <dgm:spPr/>
    </dgm:pt>
    <dgm:pt modelId="{876B9FE6-CDA1-4B96-B03C-1EFC1CDE7B47}" type="pres">
      <dgm:prSet presAssocID="{0955E11D-9E4A-4083-BBA0-EFA166C70A0D}" presName="matrix" presStyleCnt="0"/>
      <dgm:spPr/>
    </dgm:pt>
    <dgm:pt modelId="{1BE69913-BE23-4E6E-A51E-32207D7D0221}" type="pres">
      <dgm:prSet presAssocID="{0955E11D-9E4A-4083-BBA0-EFA166C70A0D}" presName="tile1" presStyleLbl="node1" presStyleIdx="0" presStyleCnt="4"/>
      <dgm:spPr/>
    </dgm:pt>
    <dgm:pt modelId="{78416393-D170-48E3-8096-5FE9E621E514}" type="pres">
      <dgm:prSet presAssocID="{0955E11D-9E4A-4083-BBA0-EFA166C70A0D}" presName="tile1text" presStyleLbl="node1" presStyleIdx="0" presStyleCnt="4">
        <dgm:presLayoutVars>
          <dgm:chMax val="0"/>
          <dgm:chPref val="0"/>
          <dgm:bulletEnabled val="1"/>
        </dgm:presLayoutVars>
      </dgm:prSet>
      <dgm:spPr/>
    </dgm:pt>
    <dgm:pt modelId="{D2487C8B-76D9-43B1-9F89-D152C4485E72}" type="pres">
      <dgm:prSet presAssocID="{0955E11D-9E4A-4083-BBA0-EFA166C70A0D}" presName="tile2" presStyleLbl="node1" presStyleIdx="1" presStyleCnt="4"/>
      <dgm:spPr/>
    </dgm:pt>
    <dgm:pt modelId="{0E95877F-F09F-4476-98B1-82E14B413207}" type="pres">
      <dgm:prSet presAssocID="{0955E11D-9E4A-4083-BBA0-EFA166C70A0D}" presName="tile2text" presStyleLbl="node1" presStyleIdx="1" presStyleCnt="4">
        <dgm:presLayoutVars>
          <dgm:chMax val="0"/>
          <dgm:chPref val="0"/>
          <dgm:bulletEnabled val="1"/>
        </dgm:presLayoutVars>
      </dgm:prSet>
      <dgm:spPr/>
    </dgm:pt>
    <dgm:pt modelId="{2008AB54-C3C6-4351-B162-B4215ED852AC}" type="pres">
      <dgm:prSet presAssocID="{0955E11D-9E4A-4083-BBA0-EFA166C70A0D}" presName="tile3" presStyleLbl="node1" presStyleIdx="2" presStyleCnt="4"/>
      <dgm:spPr/>
    </dgm:pt>
    <dgm:pt modelId="{DFADC64C-BD31-43E9-99BD-1EAFE7880B24}" type="pres">
      <dgm:prSet presAssocID="{0955E11D-9E4A-4083-BBA0-EFA166C70A0D}" presName="tile3text" presStyleLbl="node1" presStyleIdx="2" presStyleCnt="4">
        <dgm:presLayoutVars>
          <dgm:chMax val="0"/>
          <dgm:chPref val="0"/>
          <dgm:bulletEnabled val="1"/>
        </dgm:presLayoutVars>
      </dgm:prSet>
      <dgm:spPr/>
    </dgm:pt>
    <dgm:pt modelId="{141E0D8E-24B9-4353-8628-B8223D0E9833}" type="pres">
      <dgm:prSet presAssocID="{0955E11D-9E4A-4083-BBA0-EFA166C70A0D}" presName="tile4" presStyleLbl="node1" presStyleIdx="3" presStyleCnt="4"/>
      <dgm:spPr/>
    </dgm:pt>
    <dgm:pt modelId="{3CC5A5D6-6E16-461A-98D3-57A2B5B05EA6}" type="pres">
      <dgm:prSet presAssocID="{0955E11D-9E4A-4083-BBA0-EFA166C70A0D}" presName="tile4text" presStyleLbl="node1" presStyleIdx="3" presStyleCnt="4">
        <dgm:presLayoutVars>
          <dgm:chMax val="0"/>
          <dgm:chPref val="0"/>
          <dgm:bulletEnabled val="1"/>
        </dgm:presLayoutVars>
      </dgm:prSet>
      <dgm:spPr/>
    </dgm:pt>
    <dgm:pt modelId="{40211968-9A45-45A1-B82A-549B46B625A3}" type="pres">
      <dgm:prSet presAssocID="{0955E11D-9E4A-4083-BBA0-EFA166C70A0D}" presName="centerTile" presStyleLbl="fgShp" presStyleIdx="0" presStyleCnt="1">
        <dgm:presLayoutVars>
          <dgm:chMax val="0"/>
          <dgm:chPref val="0"/>
        </dgm:presLayoutVars>
      </dgm:prSet>
      <dgm:spPr/>
    </dgm:pt>
  </dgm:ptLst>
  <dgm:cxnLst>
    <dgm:cxn modelId="{D7096E12-CA8F-4686-BC02-29A4EBFB2BA6}" type="presOf" srcId="{B63C67D7-E534-4D10-971C-1C47DF20563A}" destId="{DFADC64C-BD31-43E9-99BD-1EAFE7880B24}" srcOrd="1" destOrd="0" presId="urn:microsoft.com/office/officeart/2005/8/layout/matrix1"/>
    <dgm:cxn modelId="{3C1C0419-DF5A-457D-B2C2-8F83BCD788EF}" type="presOf" srcId="{B618A072-C72C-473D-9806-EDCCF3EFC969}" destId="{D2487C8B-76D9-43B1-9F89-D152C4485E72}" srcOrd="0" destOrd="0" presId="urn:microsoft.com/office/officeart/2005/8/layout/matrix1"/>
    <dgm:cxn modelId="{9A732D43-23C4-4CAD-84C0-4A389563A9EB}" srcId="{7A1F482F-C0AE-44CC-A405-580D0EA8BAE8}" destId="{921A22DC-8F12-43A2-B5D5-E3FFB3BB4701}" srcOrd="3" destOrd="0" parTransId="{CDB5BBF8-CCC5-41B3-9861-B5032677C99B}" sibTransId="{737CB5D9-DAC6-42F1-A347-C3E73C728BAB}"/>
    <dgm:cxn modelId="{50E2904E-E1FE-42F7-BCBF-B15C959D8732}" type="presOf" srcId="{A9A6D244-475B-46BC-9C26-F06FFAF712B5}" destId="{1BE69913-BE23-4E6E-A51E-32207D7D0221}" srcOrd="0" destOrd="0" presId="urn:microsoft.com/office/officeart/2005/8/layout/matrix1"/>
    <dgm:cxn modelId="{E6ED9752-992C-4458-B7F9-CD5DEAE73B02}" type="presOf" srcId="{B618A072-C72C-473D-9806-EDCCF3EFC969}" destId="{0E95877F-F09F-4476-98B1-82E14B413207}" srcOrd="1" destOrd="0" presId="urn:microsoft.com/office/officeart/2005/8/layout/matrix1"/>
    <dgm:cxn modelId="{76F62C55-D47D-4D2D-9F1F-13D3B92CEC66}" srcId="{0955E11D-9E4A-4083-BBA0-EFA166C70A0D}" destId="{7A1F482F-C0AE-44CC-A405-580D0EA8BAE8}" srcOrd="0" destOrd="0" parTransId="{6EC81395-CB05-43A9-8E14-674F21108717}" sibTransId="{806B8BF0-8832-4BC5-B69B-581C7493D9DE}"/>
    <dgm:cxn modelId="{AA80675F-2249-4F32-99DC-F048B0555EC5}" type="presOf" srcId="{B63C67D7-E534-4D10-971C-1C47DF20563A}" destId="{2008AB54-C3C6-4351-B162-B4215ED852AC}" srcOrd="0" destOrd="0" presId="urn:microsoft.com/office/officeart/2005/8/layout/matrix1"/>
    <dgm:cxn modelId="{6904C366-C32A-4193-81CF-4C03F999EC6A}" type="presOf" srcId="{A9A6D244-475B-46BC-9C26-F06FFAF712B5}" destId="{78416393-D170-48E3-8096-5FE9E621E514}" srcOrd="1" destOrd="0" presId="urn:microsoft.com/office/officeart/2005/8/layout/matrix1"/>
    <dgm:cxn modelId="{DF4BE982-C76B-4455-8F42-DEDAC2314C48}" srcId="{7A1F482F-C0AE-44CC-A405-580D0EA8BAE8}" destId="{B618A072-C72C-473D-9806-EDCCF3EFC969}" srcOrd="1" destOrd="0" parTransId="{91BFEFA4-FBC2-4461-BFB7-F353F8D09077}" sibTransId="{CA66F11D-756C-4E5E-9B07-A0A6B1CEAB33}"/>
    <dgm:cxn modelId="{903F219B-D1FC-4489-92C0-9661D40A60C8}" srcId="{7A1F482F-C0AE-44CC-A405-580D0EA8BAE8}" destId="{B63C67D7-E534-4D10-971C-1C47DF20563A}" srcOrd="2" destOrd="0" parTransId="{6F4A06DB-D72F-40C4-AD31-382FEEBA3F49}" sibTransId="{CC9CCB49-FC15-493D-ADA4-3961168EDA55}"/>
    <dgm:cxn modelId="{A2ED44DF-C144-43AF-9ECC-70504B22440E}" type="presOf" srcId="{7A1F482F-C0AE-44CC-A405-580D0EA8BAE8}" destId="{40211968-9A45-45A1-B82A-549B46B625A3}" srcOrd="0" destOrd="0" presId="urn:microsoft.com/office/officeart/2005/8/layout/matrix1"/>
    <dgm:cxn modelId="{B88D37ED-6937-4F90-92EE-7E9E646AA7FA}" type="presOf" srcId="{921A22DC-8F12-43A2-B5D5-E3FFB3BB4701}" destId="{3CC5A5D6-6E16-461A-98D3-57A2B5B05EA6}" srcOrd="1" destOrd="0" presId="urn:microsoft.com/office/officeart/2005/8/layout/matrix1"/>
    <dgm:cxn modelId="{6FD943ED-1C57-402E-8177-B8DB0443E4F1}" type="presOf" srcId="{921A22DC-8F12-43A2-B5D5-E3FFB3BB4701}" destId="{141E0D8E-24B9-4353-8628-B8223D0E9833}" srcOrd="0" destOrd="0" presId="urn:microsoft.com/office/officeart/2005/8/layout/matrix1"/>
    <dgm:cxn modelId="{9D3142F2-4D50-4A42-9303-B194CCAF1744}" type="presOf" srcId="{0955E11D-9E4A-4083-BBA0-EFA166C70A0D}" destId="{4E47D7CB-7C70-44DA-8E4B-86B418F6F705}" srcOrd="0" destOrd="0" presId="urn:microsoft.com/office/officeart/2005/8/layout/matrix1"/>
    <dgm:cxn modelId="{195989FD-600B-45B5-83FB-6EA546900DFA}" srcId="{7A1F482F-C0AE-44CC-A405-580D0EA8BAE8}" destId="{A9A6D244-475B-46BC-9C26-F06FFAF712B5}" srcOrd="0" destOrd="0" parTransId="{6556DF33-74B4-4ECF-A9C4-E5F17D102AE2}" sibTransId="{590999BB-86BD-4992-8C00-741F8B337ED4}"/>
    <dgm:cxn modelId="{4854D40C-AA05-4F4D-8708-19A5CF410D5A}" type="presParOf" srcId="{4E47D7CB-7C70-44DA-8E4B-86B418F6F705}" destId="{876B9FE6-CDA1-4B96-B03C-1EFC1CDE7B47}" srcOrd="0" destOrd="0" presId="urn:microsoft.com/office/officeart/2005/8/layout/matrix1"/>
    <dgm:cxn modelId="{7F27F38D-93DC-47B7-88CE-03C6392CC957}" type="presParOf" srcId="{876B9FE6-CDA1-4B96-B03C-1EFC1CDE7B47}" destId="{1BE69913-BE23-4E6E-A51E-32207D7D0221}" srcOrd="0" destOrd="0" presId="urn:microsoft.com/office/officeart/2005/8/layout/matrix1"/>
    <dgm:cxn modelId="{2A2F98C3-6ECB-4731-9DF3-728EFB96D270}" type="presParOf" srcId="{876B9FE6-CDA1-4B96-B03C-1EFC1CDE7B47}" destId="{78416393-D170-48E3-8096-5FE9E621E514}" srcOrd="1" destOrd="0" presId="urn:microsoft.com/office/officeart/2005/8/layout/matrix1"/>
    <dgm:cxn modelId="{45727290-0C7F-404A-A9ED-892CDAA6F1CB}" type="presParOf" srcId="{876B9FE6-CDA1-4B96-B03C-1EFC1CDE7B47}" destId="{D2487C8B-76D9-43B1-9F89-D152C4485E72}" srcOrd="2" destOrd="0" presId="urn:microsoft.com/office/officeart/2005/8/layout/matrix1"/>
    <dgm:cxn modelId="{70741325-E739-4349-864D-CC67AE68D2F6}" type="presParOf" srcId="{876B9FE6-CDA1-4B96-B03C-1EFC1CDE7B47}" destId="{0E95877F-F09F-4476-98B1-82E14B413207}" srcOrd="3" destOrd="0" presId="urn:microsoft.com/office/officeart/2005/8/layout/matrix1"/>
    <dgm:cxn modelId="{BA4EFEA0-E960-4953-BE10-DBA54FF9EE06}" type="presParOf" srcId="{876B9FE6-CDA1-4B96-B03C-1EFC1CDE7B47}" destId="{2008AB54-C3C6-4351-B162-B4215ED852AC}" srcOrd="4" destOrd="0" presId="urn:microsoft.com/office/officeart/2005/8/layout/matrix1"/>
    <dgm:cxn modelId="{0506D356-7E46-4954-88F7-C06B9EF215A9}" type="presParOf" srcId="{876B9FE6-CDA1-4B96-B03C-1EFC1CDE7B47}" destId="{DFADC64C-BD31-43E9-99BD-1EAFE7880B24}" srcOrd="5" destOrd="0" presId="urn:microsoft.com/office/officeart/2005/8/layout/matrix1"/>
    <dgm:cxn modelId="{FED1A791-B6E5-475F-A537-56951272C2CC}" type="presParOf" srcId="{876B9FE6-CDA1-4B96-B03C-1EFC1CDE7B47}" destId="{141E0D8E-24B9-4353-8628-B8223D0E9833}" srcOrd="6" destOrd="0" presId="urn:microsoft.com/office/officeart/2005/8/layout/matrix1"/>
    <dgm:cxn modelId="{7090AFAE-1B0B-445F-811C-50C08E90267D}" type="presParOf" srcId="{876B9FE6-CDA1-4B96-B03C-1EFC1CDE7B47}" destId="{3CC5A5D6-6E16-461A-98D3-57A2B5B05EA6}" srcOrd="7" destOrd="0" presId="urn:microsoft.com/office/officeart/2005/8/layout/matrix1"/>
    <dgm:cxn modelId="{B414154F-A09E-42B4-87F7-6C23704EF1B9}" type="presParOf" srcId="{4E47D7CB-7C70-44DA-8E4B-86B418F6F705}" destId="{40211968-9A45-45A1-B82A-549B46B625A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69913-BE23-4E6E-A51E-32207D7D0221}">
      <dsp:nvSpPr>
        <dsp:cNvPr id="0" name=""/>
        <dsp:cNvSpPr/>
      </dsp:nvSpPr>
      <dsp:spPr>
        <a:xfrm rot="16200000">
          <a:off x="1541065" y="-1541065"/>
          <a:ext cx="2175669" cy="5257800"/>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Prevention and Health Promotion</a:t>
          </a:r>
        </a:p>
      </dsp:txBody>
      <dsp:txXfrm rot="5400000">
        <a:off x="0" y="0"/>
        <a:ext cx="5257800" cy="1631751"/>
      </dsp:txXfrm>
    </dsp:sp>
    <dsp:sp modelId="{D2487C8B-76D9-43B1-9F89-D152C4485E72}">
      <dsp:nvSpPr>
        <dsp:cNvPr id="0" name=""/>
        <dsp:cNvSpPr/>
      </dsp:nvSpPr>
      <dsp:spPr>
        <a:xfrm>
          <a:off x="5257800" y="0"/>
          <a:ext cx="5257800" cy="2175669"/>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Interprofessional Teamwork</a:t>
          </a:r>
        </a:p>
      </dsp:txBody>
      <dsp:txXfrm>
        <a:off x="5257800" y="0"/>
        <a:ext cx="5257800" cy="1631751"/>
      </dsp:txXfrm>
    </dsp:sp>
    <dsp:sp modelId="{2008AB54-C3C6-4351-B162-B4215ED852AC}">
      <dsp:nvSpPr>
        <dsp:cNvPr id="0" name=""/>
        <dsp:cNvSpPr/>
      </dsp:nvSpPr>
      <dsp:spPr>
        <a:xfrm rot="10800000">
          <a:off x="0" y="2175669"/>
          <a:ext cx="5257800" cy="2175669"/>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Community Health</a:t>
          </a:r>
        </a:p>
      </dsp:txBody>
      <dsp:txXfrm rot="10800000">
        <a:off x="0" y="2719586"/>
        <a:ext cx="5257800" cy="1631751"/>
      </dsp:txXfrm>
    </dsp:sp>
    <dsp:sp modelId="{141E0D8E-24B9-4353-8628-B8223D0E9833}">
      <dsp:nvSpPr>
        <dsp:cNvPr id="0" name=""/>
        <dsp:cNvSpPr/>
      </dsp:nvSpPr>
      <dsp:spPr>
        <a:xfrm rot="5400000">
          <a:off x="6798865" y="634603"/>
          <a:ext cx="2175669" cy="5257800"/>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Social Determinants of Health</a:t>
          </a:r>
        </a:p>
      </dsp:txBody>
      <dsp:txXfrm rot="-5400000">
        <a:off x="5257800" y="2719586"/>
        <a:ext cx="5257800" cy="1631751"/>
      </dsp:txXfrm>
    </dsp:sp>
    <dsp:sp modelId="{40211968-9A45-45A1-B82A-549B46B625A3}">
      <dsp:nvSpPr>
        <dsp:cNvPr id="0" name=""/>
        <dsp:cNvSpPr/>
      </dsp:nvSpPr>
      <dsp:spPr>
        <a:xfrm>
          <a:off x="3680460" y="1631751"/>
          <a:ext cx="3154680" cy="1087834"/>
        </a:xfrm>
        <a:prstGeom prst="roundRect">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Family Medicine</a:t>
          </a:r>
        </a:p>
      </dsp:txBody>
      <dsp:txXfrm>
        <a:off x="3733564" y="1684855"/>
        <a:ext cx="3048472" cy="98162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C7E4B-47DE-3C47-B130-302E06D87B7F}" type="datetimeFigureOut">
              <a:rPr lang="en-US" smtClean="0"/>
              <a:t>8/15/24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C9553-8097-7548-9158-758F4FB46C7C}" type="slidenum">
              <a:rPr lang="en-US" smtClean="0"/>
              <a:t>‹#›</a:t>
            </a:fld>
            <a:endParaRPr lang="en-US"/>
          </a:p>
        </p:txBody>
      </p:sp>
    </p:spTree>
    <p:extLst>
      <p:ext uri="{BB962C8B-B14F-4D97-AF65-F5344CB8AC3E}">
        <p14:creationId xmlns:p14="http://schemas.microsoft.com/office/powerpoint/2010/main" val="320540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e8585982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e8585982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0020-35EC-C983-CFDF-A26852CCEA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20D17-6E61-DFBF-B593-378807D8F5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33C096-CE6D-CFB2-C04D-CE9E471C9C13}"/>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5" name="Footer Placeholder 4">
            <a:extLst>
              <a:ext uri="{FF2B5EF4-FFF2-40B4-BE49-F238E27FC236}">
                <a16:creationId xmlns:a16="http://schemas.microsoft.com/office/drawing/2014/main" id="{F216D970-24ED-AE79-9B44-8E6D8C5825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D38555-42A2-31D4-8F2D-A91DE97E5FBC}"/>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49849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1C31-134F-C5C3-5E3F-1D05817BC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95436E-FCDA-EADF-2111-67CA504A5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2BE68F-7F60-ACD5-1221-C27408133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58B18-7251-A891-4417-0E7D92C169C6}"/>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6" name="Footer Placeholder 5">
            <a:extLst>
              <a:ext uri="{FF2B5EF4-FFF2-40B4-BE49-F238E27FC236}">
                <a16:creationId xmlns:a16="http://schemas.microsoft.com/office/drawing/2014/main" id="{3202544B-A432-9A0D-CE92-7E22BE51A9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019646-9E0A-829E-3FE3-872C87B5296A}"/>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291718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2036-629F-E060-3B4C-2FCCC74498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67CA86-176A-E7D4-6F44-5F9B93A034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D02E4B-3E22-DAB0-B8BD-CD9135BC4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92A3F-A60E-842B-65C3-0842C98F5F63}"/>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6" name="Footer Placeholder 5">
            <a:extLst>
              <a:ext uri="{FF2B5EF4-FFF2-40B4-BE49-F238E27FC236}">
                <a16:creationId xmlns:a16="http://schemas.microsoft.com/office/drawing/2014/main" id="{4DB4D661-7B6B-9D15-6816-B30BB54EFC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FD6C9E-8484-443F-397C-3273785CB531}"/>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61518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6406-FFE4-EBBB-3F16-1B6174A33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FDC9AE-8357-E75A-9A4D-907E3AB68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0CBEF-96FC-B929-1FD0-A24E8EE176C4}"/>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5" name="Footer Placeholder 4">
            <a:extLst>
              <a:ext uri="{FF2B5EF4-FFF2-40B4-BE49-F238E27FC236}">
                <a16:creationId xmlns:a16="http://schemas.microsoft.com/office/drawing/2014/main" id="{8347DA03-0125-7F69-7314-D7C42BCDE9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318813-8AFC-5CA2-090D-E726A2F8FD4B}"/>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1793317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F8BAE8-2C21-B3B6-FD1F-BB9A38C385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2EC8EB-7E32-69A2-0309-2579212B1C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31D28-40EF-6A02-0144-06AE8E5C1F20}"/>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5" name="Footer Placeholder 4">
            <a:extLst>
              <a:ext uri="{FF2B5EF4-FFF2-40B4-BE49-F238E27FC236}">
                <a16:creationId xmlns:a16="http://schemas.microsoft.com/office/drawing/2014/main" id="{28033D0A-90D8-12AC-7409-06C7432BB1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B18AF4-61BD-51FA-FC67-6C93D2885980}"/>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300972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3">
  <p:cSld name="TITLE + TEXT 3">
    <p:bg>
      <p:bgPr>
        <a:solidFill>
          <a:srgbClr val="FFFFFF"/>
        </a:solidFill>
        <a:effectLst/>
      </p:bgPr>
    </p:bg>
    <p:spTree>
      <p:nvGrpSpPr>
        <p:cNvPr id="1" name="Shape 44"/>
        <p:cNvGrpSpPr/>
        <p:nvPr/>
      </p:nvGrpSpPr>
      <p:grpSpPr>
        <a:xfrm>
          <a:off x="0" y="0"/>
          <a:ext cx="0" cy="0"/>
          <a:chOff x="0" y="0"/>
          <a:chExt cx="0" cy="0"/>
        </a:xfrm>
      </p:grpSpPr>
      <p:sp>
        <p:nvSpPr>
          <p:cNvPr id="45" name="Google Shape;45;p9"/>
          <p:cNvSpPr/>
          <p:nvPr/>
        </p:nvSpPr>
        <p:spPr>
          <a:xfrm>
            <a:off x="0" y="0"/>
            <a:ext cx="12192000" cy="539600"/>
          </a:xfrm>
          <a:prstGeom prst="rect">
            <a:avLst/>
          </a:prstGeom>
          <a:solidFill>
            <a:srgbClr val="6572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ctrTitle"/>
          </p:nvPr>
        </p:nvSpPr>
        <p:spPr>
          <a:xfrm>
            <a:off x="5808596" y="56693"/>
            <a:ext cx="5533600" cy="37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1600"/>
            </a:lvl1pPr>
            <a:lvl2pPr lvl="1" algn="r" rtl="0">
              <a:spcBef>
                <a:spcPts val="0"/>
              </a:spcBef>
              <a:spcAft>
                <a:spcPts val="0"/>
              </a:spcAft>
              <a:buSzPts val="1200"/>
              <a:buNone/>
              <a:defRPr sz="1600"/>
            </a:lvl2pPr>
            <a:lvl3pPr lvl="2" algn="r" rtl="0">
              <a:spcBef>
                <a:spcPts val="0"/>
              </a:spcBef>
              <a:spcAft>
                <a:spcPts val="0"/>
              </a:spcAft>
              <a:buSzPts val="1200"/>
              <a:buNone/>
              <a:defRPr sz="1600"/>
            </a:lvl3pPr>
            <a:lvl4pPr lvl="3" algn="r" rtl="0">
              <a:spcBef>
                <a:spcPts val="0"/>
              </a:spcBef>
              <a:spcAft>
                <a:spcPts val="0"/>
              </a:spcAft>
              <a:buSzPts val="1200"/>
              <a:buNone/>
              <a:defRPr sz="1600"/>
            </a:lvl4pPr>
            <a:lvl5pPr lvl="4" algn="r" rtl="0">
              <a:spcBef>
                <a:spcPts val="0"/>
              </a:spcBef>
              <a:spcAft>
                <a:spcPts val="0"/>
              </a:spcAft>
              <a:buSzPts val="1200"/>
              <a:buNone/>
              <a:defRPr sz="1600"/>
            </a:lvl5pPr>
            <a:lvl6pPr lvl="5" algn="r" rtl="0">
              <a:spcBef>
                <a:spcPts val="0"/>
              </a:spcBef>
              <a:spcAft>
                <a:spcPts val="0"/>
              </a:spcAft>
              <a:buSzPts val="1200"/>
              <a:buNone/>
              <a:defRPr sz="1600"/>
            </a:lvl6pPr>
            <a:lvl7pPr lvl="6" algn="r" rtl="0">
              <a:spcBef>
                <a:spcPts val="0"/>
              </a:spcBef>
              <a:spcAft>
                <a:spcPts val="0"/>
              </a:spcAft>
              <a:buSzPts val="1200"/>
              <a:buNone/>
              <a:defRPr sz="1600"/>
            </a:lvl7pPr>
            <a:lvl8pPr lvl="7" algn="r" rtl="0">
              <a:spcBef>
                <a:spcPts val="0"/>
              </a:spcBef>
              <a:spcAft>
                <a:spcPts val="0"/>
              </a:spcAft>
              <a:buSzPts val="1200"/>
              <a:buNone/>
              <a:defRPr sz="1600"/>
            </a:lvl8pPr>
            <a:lvl9pPr lvl="8" algn="r" rtl="0">
              <a:spcBef>
                <a:spcPts val="0"/>
              </a:spcBef>
              <a:spcAft>
                <a:spcPts val="0"/>
              </a:spcAft>
              <a:buSzPts val="1200"/>
              <a:buNone/>
              <a:defRPr sz="1600"/>
            </a:lvl9pPr>
          </a:lstStyle>
          <a:p>
            <a:endParaRPr/>
          </a:p>
        </p:txBody>
      </p:sp>
      <p:sp>
        <p:nvSpPr>
          <p:cNvPr id="47" name="Google Shape;47;p9"/>
          <p:cNvSpPr/>
          <p:nvPr/>
        </p:nvSpPr>
        <p:spPr>
          <a:xfrm flipH="1">
            <a:off x="7123600" y="2168367"/>
            <a:ext cx="5068400" cy="1716000"/>
          </a:xfrm>
          <a:prstGeom prst="rect">
            <a:avLst/>
          </a:prstGeom>
          <a:solidFill>
            <a:srgbClr val="6572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9"/>
          <p:cNvSpPr txBox="1">
            <a:spLocks noGrp="1"/>
          </p:cNvSpPr>
          <p:nvPr>
            <p:ph type="subTitle" idx="1"/>
          </p:nvPr>
        </p:nvSpPr>
        <p:spPr>
          <a:xfrm flipH="1">
            <a:off x="7320197" y="2168167"/>
            <a:ext cx="4044400" cy="17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FFFF"/>
              </a:buClr>
              <a:buSzPts val="1100"/>
              <a:buNone/>
              <a:defRPr sz="1467">
                <a:solidFill>
                  <a:srgbClr val="FFFFFF"/>
                </a:solidFill>
              </a:defRPr>
            </a:lvl1pPr>
            <a:lvl2pPr lvl="1" algn="r" rtl="0">
              <a:lnSpc>
                <a:spcPct val="100000"/>
              </a:lnSpc>
              <a:spcBef>
                <a:spcPts val="0"/>
              </a:spcBef>
              <a:spcAft>
                <a:spcPts val="0"/>
              </a:spcAft>
              <a:buClr>
                <a:srgbClr val="6572A9"/>
              </a:buClr>
              <a:buSzPts val="1100"/>
              <a:buNone/>
              <a:defRPr sz="1467">
                <a:solidFill>
                  <a:srgbClr val="6572A9"/>
                </a:solidFill>
              </a:defRPr>
            </a:lvl2pPr>
            <a:lvl3pPr lvl="2" algn="r" rtl="0">
              <a:lnSpc>
                <a:spcPct val="100000"/>
              </a:lnSpc>
              <a:spcBef>
                <a:spcPts val="0"/>
              </a:spcBef>
              <a:spcAft>
                <a:spcPts val="0"/>
              </a:spcAft>
              <a:buClr>
                <a:srgbClr val="6572A9"/>
              </a:buClr>
              <a:buSzPts val="1100"/>
              <a:buNone/>
              <a:defRPr sz="1467">
                <a:solidFill>
                  <a:srgbClr val="6572A9"/>
                </a:solidFill>
              </a:defRPr>
            </a:lvl3pPr>
            <a:lvl4pPr lvl="3" algn="r" rtl="0">
              <a:lnSpc>
                <a:spcPct val="100000"/>
              </a:lnSpc>
              <a:spcBef>
                <a:spcPts val="0"/>
              </a:spcBef>
              <a:spcAft>
                <a:spcPts val="0"/>
              </a:spcAft>
              <a:buClr>
                <a:srgbClr val="6572A9"/>
              </a:buClr>
              <a:buSzPts val="1100"/>
              <a:buNone/>
              <a:defRPr sz="1467">
                <a:solidFill>
                  <a:srgbClr val="6572A9"/>
                </a:solidFill>
              </a:defRPr>
            </a:lvl4pPr>
            <a:lvl5pPr lvl="4" algn="r" rtl="0">
              <a:lnSpc>
                <a:spcPct val="100000"/>
              </a:lnSpc>
              <a:spcBef>
                <a:spcPts val="0"/>
              </a:spcBef>
              <a:spcAft>
                <a:spcPts val="0"/>
              </a:spcAft>
              <a:buClr>
                <a:srgbClr val="6572A9"/>
              </a:buClr>
              <a:buSzPts val="1100"/>
              <a:buNone/>
              <a:defRPr sz="1467">
                <a:solidFill>
                  <a:srgbClr val="6572A9"/>
                </a:solidFill>
              </a:defRPr>
            </a:lvl5pPr>
            <a:lvl6pPr lvl="5" algn="r" rtl="0">
              <a:lnSpc>
                <a:spcPct val="100000"/>
              </a:lnSpc>
              <a:spcBef>
                <a:spcPts val="0"/>
              </a:spcBef>
              <a:spcAft>
                <a:spcPts val="0"/>
              </a:spcAft>
              <a:buClr>
                <a:srgbClr val="6572A9"/>
              </a:buClr>
              <a:buSzPts val="1100"/>
              <a:buNone/>
              <a:defRPr sz="1467">
                <a:solidFill>
                  <a:srgbClr val="6572A9"/>
                </a:solidFill>
              </a:defRPr>
            </a:lvl6pPr>
            <a:lvl7pPr lvl="6" algn="r" rtl="0">
              <a:lnSpc>
                <a:spcPct val="100000"/>
              </a:lnSpc>
              <a:spcBef>
                <a:spcPts val="0"/>
              </a:spcBef>
              <a:spcAft>
                <a:spcPts val="0"/>
              </a:spcAft>
              <a:buClr>
                <a:srgbClr val="6572A9"/>
              </a:buClr>
              <a:buSzPts val="1100"/>
              <a:buNone/>
              <a:defRPr sz="1467">
                <a:solidFill>
                  <a:srgbClr val="6572A9"/>
                </a:solidFill>
              </a:defRPr>
            </a:lvl7pPr>
            <a:lvl8pPr lvl="7" algn="r" rtl="0">
              <a:lnSpc>
                <a:spcPct val="100000"/>
              </a:lnSpc>
              <a:spcBef>
                <a:spcPts val="0"/>
              </a:spcBef>
              <a:spcAft>
                <a:spcPts val="0"/>
              </a:spcAft>
              <a:buClr>
                <a:srgbClr val="6572A9"/>
              </a:buClr>
              <a:buSzPts val="1100"/>
              <a:buNone/>
              <a:defRPr sz="1467">
                <a:solidFill>
                  <a:srgbClr val="6572A9"/>
                </a:solidFill>
              </a:defRPr>
            </a:lvl8pPr>
            <a:lvl9pPr lvl="8" algn="r" rtl="0">
              <a:lnSpc>
                <a:spcPct val="100000"/>
              </a:lnSpc>
              <a:spcBef>
                <a:spcPts val="0"/>
              </a:spcBef>
              <a:spcAft>
                <a:spcPts val="0"/>
              </a:spcAft>
              <a:buClr>
                <a:srgbClr val="6572A9"/>
              </a:buClr>
              <a:buSzPts val="1100"/>
              <a:buNone/>
              <a:defRPr sz="1467">
                <a:solidFill>
                  <a:srgbClr val="6572A9"/>
                </a:solidFill>
              </a:defRPr>
            </a:lvl9pPr>
          </a:lstStyle>
          <a:p>
            <a:endParaRPr/>
          </a:p>
        </p:txBody>
      </p:sp>
      <p:sp>
        <p:nvSpPr>
          <p:cNvPr id="49" name="Google Shape;49;p9"/>
          <p:cNvSpPr txBox="1">
            <a:spLocks noGrp="1"/>
          </p:cNvSpPr>
          <p:nvPr>
            <p:ph type="subTitle" idx="2"/>
          </p:nvPr>
        </p:nvSpPr>
        <p:spPr>
          <a:xfrm flipH="1">
            <a:off x="6801800" y="3884167"/>
            <a:ext cx="4562800" cy="17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6572A9"/>
              </a:buClr>
              <a:buSzPts val="4800"/>
              <a:buFont typeface="Anton"/>
              <a:buNone/>
              <a:defRPr sz="6400">
                <a:solidFill>
                  <a:srgbClr val="6572A9"/>
                </a:solidFill>
                <a:latin typeface="Anton"/>
                <a:ea typeface="Anton"/>
                <a:cs typeface="Anton"/>
                <a:sym typeface="Anton"/>
              </a:defRPr>
            </a:lvl1pPr>
            <a:lvl2pPr lvl="1"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2pPr>
            <a:lvl3pPr lvl="2"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3pPr>
            <a:lvl4pPr lvl="3"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4pPr>
            <a:lvl5pPr lvl="4"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5pPr>
            <a:lvl6pPr lvl="5"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6pPr>
            <a:lvl7pPr lvl="6"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7pPr>
            <a:lvl8pPr lvl="7"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8pPr>
            <a:lvl9pPr lvl="8" algn="r" rtl="0">
              <a:lnSpc>
                <a:spcPct val="100000"/>
              </a:lnSpc>
              <a:spcBef>
                <a:spcPts val="0"/>
              </a:spcBef>
              <a:spcAft>
                <a:spcPts val="0"/>
              </a:spcAft>
              <a:buClr>
                <a:srgbClr val="6572A9"/>
              </a:buClr>
              <a:buSzPts val="2400"/>
              <a:buFont typeface="Anton"/>
              <a:buNone/>
              <a:defRPr sz="3200">
                <a:solidFill>
                  <a:srgbClr val="6572A9"/>
                </a:solidFill>
                <a:latin typeface="Anton"/>
                <a:ea typeface="Anton"/>
                <a:cs typeface="Anton"/>
                <a:sym typeface="Anton"/>
              </a:defRPr>
            </a:lvl9pPr>
          </a:lstStyle>
          <a:p>
            <a:endParaRPr/>
          </a:p>
        </p:txBody>
      </p:sp>
    </p:spTree>
    <p:extLst>
      <p:ext uri="{BB962C8B-B14F-4D97-AF65-F5344CB8AC3E}">
        <p14:creationId xmlns:p14="http://schemas.microsoft.com/office/powerpoint/2010/main" val="3275462420"/>
      </p:ext>
    </p:extLst>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67802-D05F-C465-A5EC-96314AC803A7}"/>
              </a:ext>
            </a:extLst>
          </p:cNvPr>
          <p:cNvPicPr>
            <a:picLocks noChangeAspect="1"/>
          </p:cNvPicPr>
          <p:nvPr userDrawn="1"/>
        </p:nvPicPr>
        <p:blipFill>
          <a:blip r:embed="rId2"/>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CDE2A551-5990-CFC9-16CE-BFA91746B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004E6-33EC-89DE-4766-699FF8BDFF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3B193-8650-7787-D25E-85D63F1DCAD7}"/>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5" name="Footer Placeholder 4">
            <a:extLst>
              <a:ext uri="{FF2B5EF4-FFF2-40B4-BE49-F238E27FC236}">
                <a16:creationId xmlns:a16="http://schemas.microsoft.com/office/drawing/2014/main" id="{D8D8E48D-E812-6FBE-56D8-A1AC720C0F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1C5419-F610-F9DF-E08B-D6F4447EC0BA}"/>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204389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67802-D05F-C465-A5EC-96314AC803A7}"/>
              </a:ext>
            </a:extLst>
          </p:cNvPr>
          <p:cNvPicPr>
            <a:picLocks noChangeAspect="1"/>
          </p:cNvPicPr>
          <p:nvPr userDrawn="1"/>
        </p:nvPicPr>
        <p:blipFill>
          <a:blip r:embed="rId2"/>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CDE2A551-5990-CFC9-16CE-BFA91746B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004E6-33EC-89DE-4766-699FF8BDFF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3B193-8650-7787-D25E-85D63F1DCAD7}"/>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5" name="Footer Placeholder 4">
            <a:extLst>
              <a:ext uri="{FF2B5EF4-FFF2-40B4-BE49-F238E27FC236}">
                <a16:creationId xmlns:a16="http://schemas.microsoft.com/office/drawing/2014/main" id="{D8D8E48D-E812-6FBE-56D8-A1AC720C0F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1C5419-F610-F9DF-E08B-D6F4447EC0BA}"/>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181149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796B75-FAD3-FF08-5FC4-5EE783E2E0BD}"/>
              </a:ext>
            </a:extLst>
          </p:cNvPr>
          <p:cNvPicPr>
            <a:picLocks noChangeAspect="1"/>
          </p:cNvPicPr>
          <p:nvPr userDrawn="1"/>
        </p:nvPicPr>
        <p:blipFill>
          <a:blip r:embed="rId2"/>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CDECDF95-A440-DEE0-17B8-0F95C4434528}"/>
              </a:ext>
            </a:extLst>
          </p:cNvPr>
          <p:cNvSpPr>
            <a:spLocks noGrp="1"/>
          </p:cNvSpPr>
          <p:nvPr>
            <p:ph type="title"/>
          </p:nvPr>
        </p:nvSpPr>
        <p:spPr>
          <a:xfrm>
            <a:off x="831850" y="1709738"/>
            <a:ext cx="10515600" cy="2852737"/>
          </a:xfrm>
        </p:spPr>
        <p:txBody>
          <a:bodyPr anchor="b">
            <a:normAutofit/>
          </a:bodyPr>
          <a:lstStyle>
            <a:lvl1pPr algn="ctr">
              <a:defRPr sz="5400" b="1" i="0">
                <a:solidFill>
                  <a:schemeClr val="bg1"/>
                </a:solidFill>
                <a:latin typeface="AvenirNext LT Pro Medium" panose="020B0503020202020204" pitchFamily="34"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9E33A58C-3ACF-6E17-256E-3284AED125CA}"/>
              </a:ext>
            </a:extLst>
          </p:cNvPr>
          <p:cNvSpPr>
            <a:spLocks noGrp="1"/>
          </p:cNvSpPr>
          <p:nvPr>
            <p:ph type="body" idx="1"/>
          </p:nvPr>
        </p:nvSpPr>
        <p:spPr>
          <a:xfrm>
            <a:off x="831850" y="4589463"/>
            <a:ext cx="10515600" cy="1500187"/>
          </a:xfrm>
        </p:spPr>
        <p:txBody>
          <a:bodyPr/>
          <a:lstStyle>
            <a:lvl1pPr marL="0" indent="0" algn="ctr">
              <a:buNone/>
              <a:defRPr sz="2400" b="1" i="0">
                <a:solidFill>
                  <a:schemeClr val="bg1"/>
                </a:solidFill>
                <a:latin typeface="AvenirNext LT Pro Regular" panose="020B0503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392AABE-D0E3-A6C3-A00B-019D3DD61185}"/>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5" name="Footer Placeholder 4">
            <a:extLst>
              <a:ext uri="{FF2B5EF4-FFF2-40B4-BE49-F238E27FC236}">
                <a16:creationId xmlns:a16="http://schemas.microsoft.com/office/drawing/2014/main" id="{2405B035-E12D-7963-F0E4-2B99DB51BC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9A0FE8-FACF-45E3-1938-170EAECFAF1F}"/>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274539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31AA-EE9A-0EB9-71DD-B412C1E72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C02181-1728-2916-C886-83DD6788D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968DCE-EF71-4FBB-14F0-F6D47536D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5D0860-DB68-F5C2-CDDB-8E13C7A75B49}"/>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6" name="Footer Placeholder 5">
            <a:extLst>
              <a:ext uri="{FF2B5EF4-FFF2-40B4-BE49-F238E27FC236}">
                <a16:creationId xmlns:a16="http://schemas.microsoft.com/office/drawing/2014/main" id="{22BCD2A9-8152-3796-E796-2DB01B08A2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EBF14A-BD67-54CB-FCEF-9B57969F6568}"/>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300372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53B0-D916-299B-3CA2-3E9A6BED67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37988-25D8-7304-C39C-5364374FC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D64966-94AA-6B48-BC28-A233FDB55C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5DF8D3-E362-AB94-0734-48CDAAF7F8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8A43CA-19EF-6845-50C4-940DA8A462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762611-9D87-32EB-2FEE-F61EE579A5E9}"/>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8" name="Footer Placeholder 7">
            <a:extLst>
              <a:ext uri="{FF2B5EF4-FFF2-40B4-BE49-F238E27FC236}">
                <a16:creationId xmlns:a16="http://schemas.microsoft.com/office/drawing/2014/main" id="{D8FCC4C8-314E-3D14-4D0A-F1561A2B08D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4397396-CB2F-4AB8-B6A5-B13337F13CFC}"/>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156597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B18D-AEFF-99E1-13D9-B7A4BF6446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CBA0F-D2D2-A486-EDF4-AAB1F0E26519}"/>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4" name="Footer Placeholder 3">
            <a:extLst>
              <a:ext uri="{FF2B5EF4-FFF2-40B4-BE49-F238E27FC236}">
                <a16:creationId xmlns:a16="http://schemas.microsoft.com/office/drawing/2014/main" id="{25AFABF0-D7B7-52DA-B5B4-27DE5389191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1A9D5E-2C3B-95F5-955F-81751F390116}"/>
              </a:ext>
            </a:extLst>
          </p:cNvPr>
          <p:cNvSpPr>
            <a:spLocks noGrp="1"/>
          </p:cNvSpPr>
          <p:nvPr>
            <p:ph type="sldNum" sz="quarter" idx="12"/>
          </p:nvPr>
        </p:nvSpPr>
        <p:spPr/>
        <p:txBody>
          <a:bodyPr/>
          <a:lstStyle/>
          <a:p>
            <a:fld id="{BD53593A-2850-5248-B945-F0739B0D7364}" type="slidenum">
              <a:rPr lang="en-US" smtClean="0"/>
              <a:t>‹#›</a:t>
            </a:fld>
            <a:endParaRPr lang="en-US" dirty="0"/>
          </a:p>
        </p:txBody>
      </p:sp>
    </p:spTree>
    <p:extLst>
      <p:ext uri="{BB962C8B-B14F-4D97-AF65-F5344CB8AC3E}">
        <p14:creationId xmlns:p14="http://schemas.microsoft.com/office/powerpoint/2010/main" val="171366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69531D-EB78-784A-A260-25E11CE2AE4E}"/>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3" name="Footer Placeholder 2">
            <a:extLst>
              <a:ext uri="{FF2B5EF4-FFF2-40B4-BE49-F238E27FC236}">
                <a16:creationId xmlns:a16="http://schemas.microsoft.com/office/drawing/2014/main" id="{F119FB6B-5C03-F097-E87E-7A13D37D08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AB8DCD-7ADC-C235-7A26-C3B0BA57DCB3}"/>
              </a:ext>
            </a:extLst>
          </p:cNvPr>
          <p:cNvSpPr>
            <a:spLocks noGrp="1"/>
          </p:cNvSpPr>
          <p:nvPr>
            <p:ph type="sldNum" sz="quarter" idx="12"/>
          </p:nvPr>
        </p:nvSpPr>
        <p:spPr/>
        <p:txBody>
          <a:bodyPr/>
          <a:lstStyle/>
          <a:p>
            <a:fld id="{BD53593A-2850-5248-B945-F0739B0D7364}" type="slidenum">
              <a:rPr lang="en-US" smtClean="0"/>
              <a:t>‹#›</a:t>
            </a:fld>
            <a:endParaRPr lang="en-US" dirty="0"/>
          </a:p>
        </p:txBody>
      </p:sp>
      <p:pic>
        <p:nvPicPr>
          <p:cNvPr id="6" name="Picture 5">
            <a:extLst>
              <a:ext uri="{FF2B5EF4-FFF2-40B4-BE49-F238E27FC236}">
                <a16:creationId xmlns:a16="http://schemas.microsoft.com/office/drawing/2014/main" id="{239D47A4-76E3-09DC-4640-30F52ACC66EF}"/>
              </a:ext>
            </a:extLst>
          </p:cNvPr>
          <p:cNvPicPr>
            <a:picLocks noChangeAspect="1"/>
          </p:cNvPicPr>
          <p:nvPr userDrawn="1"/>
        </p:nvPicPr>
        <p:blipFill>
          <a:blip r:embed="rId2"/>
          <a:srcRect/>
          <a:stretch/>
        </p:blipFill>
        <p:spPr>
          <a:xfrm>
            <a:off x="6350" y="0"/>
            <a:ext cx="12179300" cy="6858000"/>
          </a:xfrm>
          <a:prstGeom prst="rect">
            <a:avLst/>
          </a:prstGeom>
        </p:spPr>
      </p:pic>
    </p:spTree>
    <p:extLst>
      <p:ext uri="{BB962C8B-B14F-4D97-AF65-F5344CB8AC3E}">
        <p14:creationId xmlns:p14="http://schemas.microsoft.com/office/powerpoint/2010/main" val="213689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69531D-EB78-784A-A260-25E11CE2AE4E}"/>
              </a:ext>
            </a:extLst>
          </p:cNvPr>
          <p:cNvSpPr>
            <a:spLocks noGrp="1"/>
          </p:cNvSpPr>
          <p:nvPr>
            <p:ph type="dt" sz="half" idx="10"/>
          </p:nvPr>
        </p:nvSpPr>
        <p:spPr/>
        <p:txBody>
          <a:bodyPr/>
          <a:lstStyle/>
          <a:p>
            <a:fld id="{B97A7348-AA8C-9345-A5BC-31B9379E23A6}" type="datetimeFigureOut">
              <a:rPr lang="en-US" smtClean="0"/>
              <a:t>8/15/24</a:t>
            </a:fld>
            <a:endParaRPr lang="en-US" dirty="0"/>
          </a:p>
        </p:txBody>
      </p:sp>
      <p:sp>
        <p:nvSpPr>
          <p:cNvPr id="3" name="Footer Placeholder 2">
            <a:extLst>
              <a:ext uri="{FF2B5EF4-FFF2-40B4-BE49-F238E27FC236}">
                <a16:creationId xmlns:a16="http://schemas.microsoft.com/office/drawing/2014/main" id="{F119FB6B-5C03-F097-E87E-7A13D37D08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AB8DCD-7ADC-C235-7A26-C3B0BA57DCB3}"/>
              </a:ext>
            </a:extLst>
          </p:cNvPr>
          <p:cNvSpPr>
            <a:spLocks noGrp="1"/>
          </p:cNvSpPr>
          <p:nvPr>
            <p:ph type="sldNum" sz="quarter" idx="12"/>
          </p:nvPr>
        </p:nvSpPr>
        <p:spPr/>
        <p:txBody>
          <a:bodyPr/>
          <a:lstStyle/>
          <a:p>
            <a:fld id="{BD53593A-2850-5248-B945-F0739B0D7364}" type="slidenum">
              <a:rPr lang="en-US" smtClean="0"/>
              <a:t>‹#›</a:t>
            </a:fld>
            <a:endParaRPr lang="en-US" dirty="0"/>
          </a:p>
        </p:txBody>
      </p:sp>
      <p:pic>
        <p:nvPicPr>
          <p:cNvPr id="6" name="Picture 5">
            <a:extLst>
              <a:ext uri="{FF2B5EF4-FFF2-40B4-BE49-F238E27FC236}">
                <a16:creationId xmlns:a16="http://schemas.microsoft.com/office/drawing/2014/main" id="{239D47A4-76E3-09DC-4640-30F52ACC66EF}"/>
              </a:ext>
            </a:extLst>
          </p:cNvPr>
          <p:cNvPicPr>
            <a:picLocks noChangeAspect="1"/>
          </p:cNvPicPr>
          <p:nvPr userDrawn="1"/>
        </p:nvPicPr>
        <p:blipFill>
          <a:blip r:embed="rId2"/>
          <a:srcRect/>
          <a:stretch/>
        </p:blipFill>
        <p:spPr>
          <a:xfrm>
            <a:off x="6350" y="0"/>
            <a:ext cx="12179300" cy="6858000"/>
          </a:xfrm>
          <a:prstGeom prst="rect">
            <a:avLst/>
          </a:prstGeom>
        </p:spPr>
      </p:pic>
    </p:spTree>
    <p:extLst>
      <p:ext uri="{BB962C8B-B14F-4D97-AF65-F5344CB8AC3E}">
        <p14:creationId xmlns:p14="http://schemas.microsoft.com/office/powerpoint/2010/main" val="362955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ADF7B-AAFA-D234-899A-38413CDF60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1B6AFE-BC8F-9924-5850-EA63B6887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CA298-E4AD-DA37-05C0-5737810F9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7348-AA8C-9345-A5BC-31B9379E23A6}" type="datetimeFigureOut">
              <a:rPr lang="en-US" smtClean="0"/>
              <a:t>8/15/24</a:t>
            </a:fld>
            <a:endParaRPr lang="en-US" dirty="0"/>
          </a:p>
        </p:txBody>
      </p:sp>
      <p:sp>
        <p:nvSpPr>
          <p:cNvPr id="5" name="Footer Placeholder 4">
            <a:extLst>
              <a:ext uri="{FF2B5EF4-FFF2-40B4-BE49-F238E27FC236}">
                <a16:creationId xmlns:a16="http://schemas.microsoft.com/office/drawing/2014/main" id="{4ED31951-43A0-6E53-5540-A7D7363EF8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AD6EA2E-308F-9024-F784-E97C3E2991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3593A-2850-5248-B945-F0739B0D7364}" type="slidenum">
              <a:rPr lang="en-US" smtClean="0"/>
              <a:t>‹#›</a:t>
            </a:fld>
            <a:endParaRPr lang="en-US" dirty="0"/>
          </a:p>
        </p:txBody>
      </p:sp>
    </p:spTree>
    <p:extLst>
      <p:ext uri="{BB962C8B-B14F-4D97-AF65-F5344CB8AC3E}">
        <p14:creationId xmlns:p14="http://schemas.microsoft.com/office/powerpoint/2010/main" val="1248858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 Target="slide12.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E43A-3797-3E57-9A96-985FA635A937}"/>
              </a:ext>
            </a:extLst>
          </p:cNvPr>
          <p:cNvSpPr>
            <a:spLocks noGrp="1"/>
          </p:cNvSpPr>
          <p:nvPr>
            <p:ph type="title"/>
          </p:nvPr>
        </p:nvSpPr>
        <p:spPr>
          <a:xfrm>
            <a:off x="831850" y="2605439"/>
            <a:ext cx="10515600" cy="1905539"/>
          </a:xfrm>
        </p:spPr>
        <p:txBody>
          <a:bodyPr>
            <a:normAutofit/>
          </a:bodyPr>
          <a:lstStyle/>
          <a:p>
            <a:pPr marL="0" marR="0">
              <a:lnSpc>
                <a:spcPct val="115000"/>
              </a:lnSpc>
              <a:spcBef>
                <a:spcPts val="0"/>
              </a:spcBef>
              <a:spcAft>
                <a:spcPts val="800"/>
              </a:spcAft>
            </a:pPr>
            <a:r>
              <a:rPr lang="en-US" sz="3200" kern="100" dirty="0">
                <a:latin typeface="Aptos"/>
                <a:ea typeface="Aptos"/>
                <a:cs typeface="Times New Roman" panose="02020603050405020304" pitchFamily="18" charset="0"/>
              </a:rPr>
              <a:t>Bright Spot: Establishing a Department of Family &amp; Community Medicine at GW</a:t>
            </a:r>
            <a:endParaRPr lang="en-US" sz="3200" dirty="0"/>
          </a:p>
        </p:txBody>
      </p:sp>
      <p:sp>
        <p:nvSpPr>
          <p:cNvPr id="3" name="Text Placeholder 2">
            <a:extLst>
              <a:ext uri="{FF2B5EF4-FFF2-40B4-BE49-F238E27FC236}">
                <a16:creationId xmlns:a16="http://schemas.microsoft.com/office/drawing/2014/main" id="{3D5E7C96-287E-88F4-3B40-0377E00FFF94}"/>
              </a:ext>
            </a:extLst>
          </p:cNvPr>
          <p:cNvSpPr>
            <a:spLocks noGrp="1"/>
          </p:cNvSpPr>
          <p:nvPr>
            <p:ph type="body" idx="1"/>
          </p:nvPr>
        </p:nvSpPr>
        <p:spPr>
          <a:xfrm>
            <a:off x="831850" y="4589463"/>
            <a:ext cx="10515600" cy="1905539"/>
          </a:xfrm>
        </p:spPr>
        <p:txBody>
          <a:bodyPr>
            <a:normAutofit fontScale="25000" lnSpcReduction="20000"/>
          </a:bodyPr>
          <a:lstStyle/>
          <a:p>
            <a:r>
              <a:rPr lang="en-US" dirty="0"/>
              <a:t>P</a:t>
            </a:r>
            <a:endParaRPr lang="en-US" sz="9600" b="0" i="0" u="none" strike="noStrike" dirty="0">
              <a:effectLst/>
              <a:latin typeface="verdana" panose="020B0604030504040204" pitchFamily="34" charset="0"/>
            </a:endParaRPr>
          </a:p>
          <a:p>
            <a:pPr rtl="0"/>
            <a:r>
              <a:rPr lang="en-US" sz="9600" b="0" i="0" u="none" strike="noStrike" dirty="0">
                <a:effectLst/>
                <a:latin typeface="Arial" panose="020B0604020202020204" pitchFamily="34" charset="0"/>
              </a:rPr>
              <a:t>Andrea Anderson, MD, </a:t>
            </a:r>
            <a:r>
              <a:rPr lang="en-US" sz="9600" b="0" i="0" u="none" strike="noStrike" dirty="0">
                <a:effectLst/>
                <a:latin typeface="verdana" panose="020B0604030504040204" pitchFamily="34" charset="0"/>
              </a:rPr>
              <a:t>M.Ed., </a:t>
            </a:r>
            <a:r>
              <a:rPr lang="en-US" sz="9600" b="0" i="0" u="none" strike="noStrike" dirty="0">
                <a:effectLst/>
                <a:latin typeface="Arial" panose="020B0604020202020204" pitchFamily="34" charset="0"/>
              </a:rPr>
              <a:t>FAAFP</a:t>
            </a:r>
          </a:p>
          <a:p>
            <a:pPr rtl="0"/>
            <a:r>
              <a:rPr lang="en-US" sz="9600" b="0" i="0" u="none" strike="noStrike" dirty="0">
                <a:effectLst/>
                <a:latin typeface="Arial" panose="020B0604020202020204" pitchFamily="34" charset="0"/>
              </a:rPr>
              <a:t>Associate Professor, Associate Chief of the Division of Family Medicine </a:t>
            </a:r>
          </a:p>
          <a:p>
            <a:br>
              <a:rPr lang="en-US" b="0" i="0" u="none" strike="noStrike" dirty="0">
                <a:solidFill>
                  <a:srgbClr val="222222"/>
                </a:solidFill>
                <a:effectLst/>
                <a:latin typeface="arial, sans-serif"/>
              </a:rPr>
            </a:br>
            <a:r>
              <a:rPr lang="en-US" sz="8000" b="0" dirty="0">
                <a:latin typeface="arial, sans-serif"/>
              </a:rPr>
              <a:t>Chair, American Board of Family Medicine (ABFM)</a:t>
            </a:r>
            <a:endParaRPr lang="en-US" sz="8000" b="0" dirty="0">
              <a:latin typeface="Arial" panose="020B0604020202020204" pitchFamily="34" charset="0"/>
            </a:endParaRPr>
          </a:p>
          <a:p>
            <a:pPr algn="l" rtl="0"/>
            <a:endParaRPr lang="en-US" b="0" i="0" u="none" strike="noStrike" dirty="0">
              <a:solidFill>
                <a:srgbClr val="222222"/>
              </a:solidFill>
              <a:effectLst/>
              <a:latin typeface="Arial" panose="020B0604020202020204" pitchFamily="34" charset="0"/>
            </a:endParaRPr>
          </a:p>
          <a:p>
            <a:pPr algn="l" rtl="0"/>
            <a:br>
              <a:rPr lang="en-US" b="0" i="0" u="none" strike="noStrike" dirty="0">
                <a:solidFill>
                  <a:srgbClr val="222222"/>
                </a:solidFill>
                <a:effectLst/>
                <a:latin typeface="Arial" panose="020B0604020202020204" pitchFamily="34" charset="0"/>
              </a:rPr>
            </a:br>
            <a:endParaRPr lang="en-US" b="0" i="0" u="none" strike="noStrike" dirty="0">
              <a:solidFill>
                <a:srgbClr val="222222"/>
              </a:solidFill>
              <a:effectLst/>
              <a:latin typeface="Arial" panose="020B0604020202020204" pitchFamily="34" charset="0"/>
            </a:endParaRPr>
          </a:p>
          <a:p>
            <a:pPr algn="l" rtl="0"/>
            <a:br>
              <a:rPr lang="en-US" b="0" i="0" u="none" strike="noStrike" dirty="0">
                <a:solidFill>
                  <a:srgbClr val="222222"/>
                </a:solidFill>
                <a:effectLst/>
                <a:latin typeface="Arial" panose="020B0604020202020204" pitchFamily="34" charset="0"/>
              </a:rPr>
            </a:br>
            <a:endParaRPr lang="en-US" b="0" i="0" u="none" strike="noStrike" dirty="0">
              <a:solidFill>
                <a:srgbClr val="222222"/>
              </a:solidFill>
              <a:effectLst/>
              <a:latin typeface="Arial" panose="020B0604020202020204" pitchFamily="34" charset="0"/>
            </a:endParaRPr>
          </a:p>
          <a:p>
            <a:pPr algn="l" rtl="0"/>
            <a:r>
              <a:rPr lang="en-US" b="0" i="0" u="none" strike="noStrike" dirty="0">
                <a:solidFill>
                  <a:srgbClr val="222222"/>
                </a:solidFill>
                <a:effectLst/>
                <a:latin typeface="Arial" panose="020B0604020202020204" pitchFamily="34" charset="0"/>
              </a:rPr>
              <a:t>Associate Professor </a:t>
            </a:r>
            <a:r>
              <a:rPr lang="en-US" b="1" i="0" u="none" strike="noStrike" dirty="0">
                <a:solidFill>
                  <a:srgbClr val="222222"/>
                </a:solidFill>
                <a:effectLst/>
                <a:latin typeface="Arial" panose="020B0604020202020204" pitchFamily="34" charset="0"/>
              </a:rPr>
              <a:t>I</a:t>
            </a:r>
            <a:r>
              <a:rPr lang="en-US" b="0" i="0" u="none" strike="noStrike" dirty="0">
                <a:solidFill>
                  <a:srgbClr val="222222"/>
                </a:solidFill>
                <a:effectLst/>
                <a:latin typeface="Arial" panose="020B0604020202020204" pitchFamily="34" charset="0"/>
              </a:rPr>
              <a:t> Division of Family Medicine</a:t>
            </a:r>
          </a:p>
          <a:p>
            <a:pPr algn="l" rtl="0"/>
            <a:r>
              <a:rPr lang="en-US" b="0" i="0" u="none" strike="noStrike" dirty="0">
                <a:solidFill>
                  <a:srgbClr val="222222"/>
                </a:solidFill>
                <a:effectLst/>
                <a:latin typeface="Arial" panose="020B0604020202020204" pitchFamily="34" charset="0"/>
              </a:rPr>
              <a:t>The George Washington School of Medicine and Health Sciences</a:t>
            </a:r>
          </a:p>
          <a:p>
            <a:endParaRPr lang="en-US" dirty="0"/>
          </a:p>
        </p:txBody>
      </p:sp>
    </p:spTree>
    <p:extLst>
      <p:ext uri="{BB962C8B-B14F-4D97-AF65-F5344CB8AC3E}">
        <p14:creationId xmlns:p14="http://schemas.microsoft.com/office/powerpoint/2010/main" val="3708188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FDFD-5775-4A54-82A0-84D3029C6339}"/>
              </a:ext>
            </a:extLst>
          </p:cNvPr>
          <p:cNvSpPr>
            <a:spLocks noGrp="1"/>
          </p:cNvSpPr>
          <p:nvPr>
            <p:ph type="title"/>
          </p:nvPr>
        </p:nvSpPr>
        <p:spPr>
          <a:xfrm>
            <a:off x="6823878" y="741391"/>
            <a:ext cx="4491821" cy="1616203"/>
          </a:xfrm>
        </p:spPr>
        <p:txBody>
          <a:bodyPr anchor="b">
            <a:normAutofit/>
          </a:bodyPr>
          <a:lstStyle/>
          <a:p>
            <a:r>
              <a:rPr lang="en-US" sz="3200"/>
              <a:t>Distinction in Health Care Delivery</a:t>
            </a:r>
          </a:p>
        </p:txBody>
      </p:sp>
      <p:pic>
        <p:nvPicPr>
          <p:cNvPr id="5" name="Picture 4" descr="Stethoscope">
            <a:extLst>
              <a:ext uri="{FF2B5EF4-FFF2-40B4-BE49-F238E27FC236}">
                <a16:creationId xmlns:a16="http://schemas.microsoft.com/office/drawing/2014/main" id="{BE0B4001-9A71-8C14-1B63-265489F38F4B}"/>
              </a:ext>
            </a:extLst>
          </p:cNvPr>
          <p:cNvPicPr>
            <a:picLocks noChangeAspect="1"/>
          </p:cNvPicPr>
          <p:nvPr/>
        </p:nvPicPr>
        <p:blipFill>
          <a:blip r:embed="rId2"/>
          <a:srcRect l="23097" r="17569"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29CBECE-EAC9-45CC-8A99-653FE8E0B44A}"/>
              </a:ext>
            </a:extLst>
          </p:cNvPr>
          <p:cNvSpPr>
            <a:spLocks noGrp="1"/>
          </p:cNvSpPr>
          <p:nvPr>
            <p:ph idx="1"/>
          </p:nvPr>
        </p:nvSpPr>
        <p:spPr>
          <a:xfrm>
            <a:off x="6823878" y="2533476"/>
            <a:ext cx="4491820" cy="3447832"/>
          </a:xfrm>
        </p:spPr>
        <p:txBody>
          <a:bodyPr anchor="t">
            <a:normAutofit/>
          </a:bodyPr>
          <a:lstStyle/>
          <a:p>
            <a:pPr marL="0" indent="0">
              <a:buNone/>
            </a:pPr>
            <a:r>
              <a:rPr lang="en-US" sz="2000"/>
              <a:t>GW clinicians aspire to provide the highest quality of care to our patients. We embrace novel approaches to providing </a:t>
            </a:r>
            <a:r>
              <a:rPr lang="en-US" sz="2000" b="1" i="1"/>
              <a:t>value-driven health care </a:t>
            </a:r>
            <a:r>
              <a:rPr lang="en-US" sz="2000"/>
              <a:t>to serve the needs of all patients to achieve health care that is </a:t>
            </a:r>
            <a:r>
              <a:rPr lang="en-US" sz="2000" b="1" i="1"/>
              <a:t>accessible and equitable </a:t>
            </a:r>
            <a:r>
              <a:rPr lang="en-US" sz="2000"/>
              <a:t>in outcomes.</a:t>
            </a:r>
          </a:p>
        </p:txBody>
      </p:sp>
    </p:spTree>
    <p:extLst>
      <p:ext uri="{BB962C8B-B14F-4D97-AF65-F5344CB8AC3E}">
        <p14:creationId xmlns:p14="http://schemas.microsoft.com/office/powerpoint/2010/main" val="3841765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Illuminated San Francisco City Hall">
            <a:extLst>
              <a:ext uri="{FF2B5EF4-FFF2-40B4-BE49-F238E27FC236}">
                <a16:creationId xmlns:a16="http://schemas.microsoft.com/office/drawing/2014/main" id="{09843B9E-5B37-6579-CA92-05EEF9F5C6BE}"/>
              </a:ext>
            </a:extLst>
          </p:cNvPr>
          <p:cNvPicPr>
            <a:picLocks noChangeAspect="1"/>
          </p:cNvPicPr>
          <p:nvPr/>
        </p:nvPicPr>
        <p:blipFill>
          <a:blip r:embed="rId2"/>
          <a:srcRect r="3182"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63C49C5-CA5C-476D-9242-266AE3AC296E}"/>
              </a:ext>
            </a:extLst>
          </p:cNvPr>
          <p:cNvSpPr>
            <a:spLocks noGrp="1"/>
          </p:cNvSpPr>
          <p:nvPr>
            <p:ph type="title"/>
          </p:nvPr>
        </p:nvSpPr>
        <p:spPr>
          <a:xfrm>
            <a:off x="8046720" y="1045597"/>
            <a:ext cx="3633746" cy="1588422"/>
          </a:xfrm>
        </p:spPr>
        <p:txBody>
          <a:bodyPr anchor="b">
            <a:normAutofit/>
          </a:bodyPr>
          <a:lstStyle/>
          <a:p>
            <a:r>
              <a:rPr lang="en-US" sz="3600"/>
              <a:t>Location in Our Nation's Capital</a:t>
            </a:r>
          </a:p>
        </p:txBody>
      </p:sp>
      <p:sp>
        <p:nvSpPr>
          <p:cNvPr id="3" name="Content Placeholder 2">
            <a:extLst>
              <a:ext uri="{FF2B5EF4-FFF2-40B4-BE49-F238E27FC236}">
                <a16:creationId xmlns:a16="http://schemas.microsoft.com/office/drawing/2014/main" id="{70491E1C-A1AE-4434-AE14-61704EF4B7F8}"/>
              </a:ext>
            </a:extLst>
          </p:cNvPr>
          <p:cNvSpPr>
            <a:spLocks noGrp="1"/>
          </p:cNvSpPr>
          <p:nvPr>
            <p:ph idx="1"/>
          </p:nvPr>
        </p:nvSpPr>
        <p:spPr>
          <a:xfrm>
            <a:off x="8046719" y="2722729"/>
            <a:ext cx="3633747" cy="2700062"/>
          </a:xfrm>
        </p:spPr>
        <p:txBody>
          <a:bodyPr>
            <a:normAutofit/>
          </a:bodyPr>
          <a:lstStyle/>
          <a:p>
            <a:pPr marL="0" indent="0">
              <a:buNone/>
            </a:pPr>
            <a:r>
              <a:rPr lang="en-US" sz="2000"/>
              <a:t>The GW academic medical enterprise is strategically located in Washington, D.C, providing unparalleled opportunities to integrate </a:t>
            </a:r>
            <a:r>
              <a:rPr lang="en-US" sz="2000" b="1" i="1"/>
              <a:t>leadership, policy, and advocacy </a:t>
            </a:r>
            <a:r>
              <a:rPr lang="en-US" sz="2000"/>
              <a:t>into our education, research, and </a:t>
            </a:r>
            <a:r>
              <a:rPr lang="en-US" sz="2000" b="1" i="1"/>
              <a:t>service activities</a:t>
            </a:r>
            <a:r>
              <a:rPr lang="en-US" sz="2000"/>
              <a:t>.</a:t>
            </a:r>
          </a:p>
        </p:txBody>
      </p:sp>
    </p:spTree>
    <p:extLst>
      <p:ext uri="{BB962C8B-B14F-4D97-AF65-F5344CB8AC3E}">
        <p14:creationId xmlns:p14="http://schemas.microsoft.com/office/powerpoint/2010/main" val="141954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319-41EE-4E43-ACEE-B0E50A74B32E}"/>
              </a:ext>
            </a:extLst>
          </p:cNvPr>
          <p:cNvSpPr>
            <a:spLocks noGrp="1"/>
          </p:cNvSpPr>
          <p:nvPr>
            <p:ph type="title"/>
          </p:nvPr>
        </p:nvSpPr>
        <p:spPr>
          <a:xfrm>
            <a:off x="0" y="4173726"/>
            <a:ext cx="10515600" cy="1325563"/>
          </a:xfrm>
        </p:spPr>
        <p:txBody>
          <a:bodyPr/>
          <a:lstStyle/>
          <a:p>
            <a:r>
              <a:rPr lang="en-US" dirty="0"/>
              <a:t>Benefits of Family Medicine</a:t>
            </a:r>
          </a:p>
        </p:txBody>
      </p:sp>
    </p:spTree>
    <p:extLst>
      <p:ext uri="{BB962C8B-B14F-4D97-AF65-F5344CB8AC3E}">
        <p14:creationId xmlns:p14="http://schemas.microsoft.com/office/powerpoint/2010/main" val="520563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E455-587B-4AA4-B4D5-3EE074363D73}"/>
              </a:ext>
            </a:extLst>
          </p:cNvPr>
          <p:cNvSpPr>
            <a:spLocks noGrp="1"/>
          </p:cNvSpPr>
          <p:nvPr>
            <p:ph type="title"/>
          </p:nvPr>
        </p:nvSpPr>
        <p:spPr>
          <a:xfrm>
            <a:off x="1106647" y="147011"/>
            <a:ext cx="10515600" cy="649943"/>
          </a:xfrm>
        </p:spPr>
        <p:txBody>
          <a:bodyPr>
            <a:normAutofit fontScale="90000"/>
          </a:bodyPr>
          <a:lstStyle/>
          <a:p>
            <a:r>
              <a:rPr lang="en-US" dirty="0"/>
              <a:t>Benefits of Family Medicine Departments</a:t>
            </a:r>
          </a:p>
        </p:txBody>
      </p:sp>
      <p:sp>
        <p:nvSpPr>
          <p:cNvPr id="3" name="Content Placeholder 2">
            <a:extLst>
              <a:ext uri="{FF2B5EF4-FFF2-40B4-BE49-F238E27FC236}">
                <a16:creationId xmlns:a16="http://schemas.microsoft.com/office/drawing/2014/main" id="{D6AB7471-9DAD-4131-8BEE-D004A869D23B}"/>
              </a:ext>
            </a:extLst>
          </p:cNvPr>
          <p:cNvSpPr>
            <a:spLocks noGrp="1"/>
          </p:cNvSpPr>
          <p:nvPr>
            <p:ph idx="1"/>
          </p:nvPr>
        </p:nvSpPr>
        <p:spPr>
          <a:xfrm>
            <a:off x="427140" y="735056"/>
            <a:ext cx="10515600" cy="4902346"/>
          </a:xfrm>
        </p:spPr>
        <p:txBody>
          <a:bodyPr>
            <a:normAutofit fontScale="92500" lnSpcReduction="20000"/>
          </a:bodyPr>
          <a:lstStyle/>
          <a:p>
            <a:r>
              <a:rPr lang="en-US" dirty="0"/>
              <a:t>Academic family medicine physicians embrace the </a:t>
            </a:r>
            <a:r>
              <a:rPr lang="en-US" b="1" i="1" dirty="0">
                <a:solidFill>
                  <a:schemeClr val="accent1"/>
                </a:solidFill>
              </a:rPr>
              <a:t>interdisciplinary team approach</a:t>
            </a:r>
          </a:p>
          <a:p>
            <a:pPr lvl="1"/>
            <a:r>
              <a:rPr lang="en-US" dirty="0"/>
              <a:t>Ideal for interprofessional education</a:t>
            </a:r>
          </a:p>
          <a:p>
            <a:pPr lvl="1"/>
            <a:r>
              <a:rPr lang="en-US" dirty="0"/>
              <a:t>Training medical students, physician assistant students, nursing students, and behavioral health students to work as a team</a:t>
            </a:r>
          </a:p>
          <a:p>
            <a:r>
              <a:rPr lang="en-US" dirty="0"/>
              <a:t>Academic family medicine physicians engage in </a:t>
            </a:r>
            <a:r>
              <a:rPr lang="en-US" b="1" i="1" dirty="0">
                <a:solidFill>
                  <a:schemeClr val="accent1"/>
                </a:solidFill>
              </a:rPr>
              <a:t>health services research and team based science</a:t>
            </a:r>
          </a:p>
          <a:p>
            <a:pPr lvl="1"/>
            <a:r>
              <a:rPr lang="en-US" dirty="0"/>
              <a:t>Increase the GW academic medical enterprise participation in population health and health services research as well as community engagement</a:t>
            </a:r>
          </a:p>
          <a:p>
            <a:pPr lvl="1"/>
            <a:r>
              <a:rPr lang="en-US" dirty="0"/>
              <a:t>More faculty to mentor students interested in both family medicine and population health</a:t>
            </a:r>
          </a:p>
          <a:p>
            <a:r>
              <a:rPr lang="en-US" dirty="0"/>
              <a:t>Increase </a:t>
            </a:r>
            <a:r>
              <a:rPr lang="en-US" b="1" i="1" dirty="0">
                <a:solidFill>
                  <a:schemeClr val="accent1"/>
                </a:solidFill>
              </a:rPr>
              <a:t>access to primary care </a:t>
            </a:r>
            <a:r>
              <a:rPr lang="en-US" dirty="0"/>
              <a:t>at GW and expand the workforce broadly</a:t>
            </a:r>
          </a:p>
          <a:p>
            <a:pPr lvl="1"/>
            <a:r>
              <a:rPr lang="en-US" dirty="0"/>
              <a:t>Increases patient referrals/patient pathway to specialty care services</a:t>
            </a:r>
          </a:p>
          <a:p>
            <a:r>
              <a:rPr lang="en-US" dirty="0"/>
              <a:t>Provide </a:t>
            </a:r>
            <a:r>
              <a:rPr lang="en-US" b="1" i="1" dirty="0">
                <a:solidFill>
                  <a:schemeClr val="accent1"/>
                </a:solidFill>
              </a:rPr>
              <a:t>continuity of care throughout the life course</a:t>
            </a:r>
          </a:p>
          <a:p>
            <a:r>
              <a:rPr lang="en-US" b="1" i="1" dirty="0">
                <a:solidFill>
                  <a:schemeClr val="accent1"/>
                </a:solidFill>
              </a:rPr>
              <a:t>Enhances community engagement </a:t>
            </a:r>
            <a:r>
              <a:rPr lang="en-US" dirty="0"/>
              <a:t>in research and patient advocacy</a:t>
            </a:r>
          </a:p>
          <a:p>
            <a:endParaRPr lang="en-US" dirty="0"/>
          </a:p>
          <a:p>
            <a:endParaRPr lang="en-US" b="1" i="1" dirty="0">
              <a:solidFill>
                <a:schemeClr val="accent1"/>
              </a:solidFill>
            </a:endParaRPr>
          </a:p>
          <a:p>
            <a:endParaRPr lang="en-US" dirty="0"/>
          </a:p>
        </p:txBody>
      </p:sp>
    </p:spTree>
    <p:extLst>
      <p:ext uri="{BB962C8B-B14F-4D97-AF65-F5344CB8AC3E}">
        <p14:creationId xmlns:p14="http://schemas.microsoft.com/office/powerpoint/2010/main" val="3950327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27C0-30CD-3399-63F8-1CBBA1DB00E8}"/>
              </a:ext>
            </a:extLst>
          </p:cNvPr>
          <p:cNvSpPr>
            <a:spLocks noGrp="1"/>
          </p:cNvSpPr>
          <p:nvPr>
            <p:ph type="title"/>
          </p:nvPr>
        </p:nvSpPr>
        <p:spPr/>
        <p:txBody>
          <a:bodyPr/>
          <a:lstStyle/>
          <a:p>
            <a:endParaRPr lang="en-US"/>
          </a:p>
        </p:txBody>
      </p:sp>
      <p:pic>
        <p:nvPicPr>
          <p:cNvPr id="19" name="Content Placeholder 18" descr="A screenshot of a medical survey&#10;&#10;Description automatically generated">
            <a:extLst>
              <a:ext uri="{FF2B5EF4-FFF2-40B4-BE49-F238E27FC236}">
                <a16:creationId xmlns:a16="http://schemas.microsoft.com/office/drawing/2014/main" id="{1EDA6D56-301B-BF98-7E6A-52BBD70CDB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8097" y="518984"/>
            <a:ext cx="9156357" cy="5214551"/>
          </a:xfrm>
        </p:spPr>
      </p:pic>
      <p:sp>
        <p:nvSpPr>
          <p:cNvPr id="21" name="Right Arrow 20">
            <a:extLst>
              <a:ext uri="{FF2B5EF4-FFF2-40B4-BE49-F238E27FC236}">
                <a16:creationId xmlns:a16="http://schemas.microsoft.com/office/drawing/2014/main" id="{C4618D0B-7B1D-9899-8815-FAADFCE40491}"/>
              </a:ext>
            </a:extLst>
          </p:cNvPr>
          <p:cNvSpPr/>
          <p:nvPr/>
        </p:nvSpPr>
        <p:spPr>
          <a:xfrm>
            <a:off x="166651" y="4967415"/>
            <a:ext cx="1291446" cy="76611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Left Arrow 21">
            <a:extLst>
              <a:ext uri="{FF2B5EF4-FFF2-40B4-BE49-F238E27FC236}">
                <a16:creationId xmlns:a16="http://schemas.microsoft.com/office/drawing/2014/main" id="{115BDDB9-D29C-B4B3-EAD0-BD5472EA434F}"/>
              </a:ext>
            </a:extLst>
          </p:cNvPr>
          <p:cNvSpPr/>
          <p:nvPr/>
        </p:nvSpPr>
        <p:spPr>
          <a:xfrm>
            <a:off x="10614454" y="4967416"/>
            <a:ext cx="1410895" cy="766119"/>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931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BB9D-09F8-2DC2-F68F-878D85D9E481}"/>
              </a:ext>
            </a:extLst>
          </p:cNvPr>
          <p:cNvSpPr>
            <a:spLocks noGrp="1"/>
          </p:cNvSpPr>
          <p:nvPr>
            <p:ph type="title"/>
          </p:nvPr>
        </p:nvSpPr>
        <p:spPr/>
        <p:txBody>
          <a:bodyPr/>
          <a:lstStyle/>
          <a:p>
            <a:endParaRPr lang="en-US" dirty="0"/>
          </a:p>
        </p:txBody>
      </p:sp>
      <p:pic>
        <p:nvPicPr>
          <p:cNvPr id="5" name="Content Placeholder 4" descr="A close up of a logo&#10;&#10;Description automatically generated">
            <a:extLst>
              <a:ext uri="{FF2B5EF4-FFF2-40B4-BE49-F238E27FC236}">
                <a16:creationId xmlns:a16="http://schemas.microsoft.com/office/drawing/2014/main" id="{1C49DD24-9F95-B4EB-D972-1E10A48B6F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88407"/>
            <a:ext cx="10515600" cy="3225774"/>
          </a:xfrm>
        </p:spPr>
      </p:pic>
    </p:spTree>
    <p:extLst>
      <p:ext uri="{BB962C8B-B14F-4D97-AF65-F5344CB8AC3E}">
        <p14:creationId xmlns:p14="http://schemas.microsoft.com/office/powerpoint/2010/main" val="5042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A1891-5E92-4AE0-BD6C-E13A924F343C}"/>
              </a:ext>
            </a:extLst>
          </p:cNvPr>
          <p:cNvSpPr>
            <a:spLocks noGrp="1"/>
          </p:cNvSpPr>
          <p:nvPr>
            <p:ph type="title"/>
          </p:nvPr>
        </p:nvSpPr>
        <p:spPr>
          <a:xfrm>
            <a:off x="838200" y="365125"/>
            <a:ext cx="10515600" cy="891107"/>
          </a:xfrm>
        </p:spPr>
        <p:txBody>
          <a:bodyPr>
            <a:normAutofit/>
          </a:bodyPr>
          <a:lstStyle/>
          <a:p>
            <a:r>
              <a:rPr lang="en-US" sz="3200" dirty="0"/>
              <a:t>Department of Emergency Medicine’s Family Medicine Section </a:t>
            </a:r>
          </a:p>
        </p:txBody>
      </p:sp>
      <p:pic>
        <p:nvPicPr>
          <p:cNvPr id="4" name="Content Placeholder 3">
            <a:extLst>
              <a:ext uri="{FF2B5EF4-FFF2-40B4-BE49-F238E27FC236}">
                <a16:creationId xmlns:a16="http://schemas.microsoft.com/office/drawing/2014/main" id="{C38D0912-52CF-4B23-8DF6-D60A1C7ABDE7}"/>
              </a:ext>
            </a:extLst>
          </p:cNvPr>
          <p:cNvPicPr>
            <a:picLocks noGrp="1" noChangeAspect="1"/>
          </p:cNvPicPr>
          <p:nvPr>
            <p:ph idx="1"/>
          </p:nvPr>
        </p:nvPicPr>
        <p:blipFill>
          <a:blip r:embed="rId2"/>
          <a:stretch>
            <a:fillRect/>
          </a:stretch>
        </p:blipFill>
        <p:spPr>
          <a:xfrm>
            <a:off x="2826571" y="1930340"/>
            <a:ext cx="1988710" cy="1904849"/>
          </a:xfrm>
          <a:prstGeom prst="rect">
            <a:avLst/>
          </a:prstGeom>
        </p:spPr>
      </p:pic>
      <p:pic>
        <p:nvPicPr>
          <p:cNvPr id="5" name="Picture 4">
            <a:extLst>
              <a:ext uri="{FF2B5EF4-FFF2-40B4-BE49-F238E27FC236}">
                <a16:creationId xmlns:a16="http://schemas.microsoft.com/office/drawing/2014/main" id="{BD449928-EC67-4517-9DA9-F7E9E9C11F61}"/>
              </a:ext>
            </a:extLst>
          </p:cNvPr>
          <p:cNvPicPr>
            <a:picLocks noChangeAspect="1"/>
          </p:cNvPicPr>
          <p:nvPr/>
        </p:nvPicPr>
        <p:blipFill>
          <a:blip r:embed="rId3"/>
          <a:stretch>
            <a:fillRect/>
          </a:stretch>
        </p:blipFill>
        <p:spPr>
          <a:xfrm>
            <a:off x="650710" y="1930340"/>
            <a:ext cx="1847248" cy="1822862"/>
          </a:xfrm>
          <a:prstGeom prst="rect">
            <a:avLst/>
          </a:prstGeom>
        </p:spPr>
      </p:pic>
      <p:pic>
        <p:nvPicPr>
          <p:cNvPr id="6" name="Picture 5">
            <a:extLst>
              <a:ext uri="{FF2B5EF4-FFF2-40B4-BE49-F238E27FC236}">
                <a16:creationId xmlns:a16="http://schemas.microsoft.com/office/drawing/2014/main" id="{6C4C415C-BFE7-4A20-AA6D-C77E87C05E45}"/>
              </a:ext>
            </a:extLst>
          </p:cNvPr>
          <p:cNvPicPr>
            <a:picLocks noChangeAspect="1"/>
          </p:cNvPicPr>
          <p:nvPr/>
        </p:nvPicPr>
        <p:blipFill>
          <a:blip r:embed="rId4"/>
          <a:stretch>
            <a:fillRect/>
          </a:stretch>
        </p:blipFill>
        <p:spPr>
          <a:xfrm>
            <a:off x="5015282" y="1930340"/>
            <a:ext cx="1913210" cy="1913210"/>
          </a:xfrm>
          <a:prstGeom prst="rect">
            <a:avLst/>
          </a:prstGeom>
        </p:spPr>
      </p:pic>
      <p:pic>
        <p:nvPicPr>
          <p:cNvPr id="7" name="Picture 6">
            <a:extLst>
              <a:ext uri="{FF2B5EF4-FFF2-40B4-BE49-F238E27FC236}">
                <a16:creationId xmlns:a16="http://schemas.microsoft.com/office/drawing/2014/main" id="{33439964-2C63-415C-B08F-02E1B4371F5D}"/>
              </a:ext>
            </a:extLst>
          </p:cNvPr>
          <p:cNvPicPr>
            <a:picLocks noChangeAspect="1"/>
          </p:cNvPicPr>
          <p:nvPr/>
        </p:nvPicPr>
        <p:blipFill>
          <a:blip r:embed="rId5"/>
          <a:stretch>
            <a:fillRect/>
          </a:stretch>
        </p:blipFill>
        <p:spPr>
          <a:xfrm>
            <a:off x="9452454" y="1936273"/>
            <a:ext cx="1901346" cy="1901346"/>
          </a:xfrm>
          <a:prstGeom prst="rect">
            <a:avLst/>
          </a:prstGeom>
        </p:spPr>
      </p:pic>
      <p:pic>
        <p:nvPicPr>
          <p:cNvPr id="8" name="Picture 7">
            <a:extLst>
              <a:ext uri="{FF2B5EF4-FFF2-40B4-BE49-F238E27FC236}">
                <a16:creationId xmlns:a16="http://schemas.microsoft.com/office/drawing/2014/main" id="{13109CC8-2A75-4E8B-9552-96B51FCAE7B2}"/>
              </a:ext>
            </a:extLst>
          </p:cNvPr>
          <p:cNvPicPr>
            <a:picLocks noChangeAspect="1"/>
          </p:cNvPicPr>
          <p:nvPr/>
        </p:nvPicPr>
        <p:blipFill>
          <a:blip r:embed="rId6"/>
          <a:stretch>
            <a:fillRect/>
          </a:stretch>
        </p:blipFill>
        <p:spPr>
          <a:xfrm>
            <a:off x="7428407" y="1930340"/>
            <a:ext cx="1524132" cy="1901346"/>
          </a:xfrm>
          <a:prstGeom prst="rect">
            <a:avLst/>
          </a:prstGeom>
        </p:spPr>
      </p:pic>
      <p:sp>
        <p:nvSpPr>
          <p:cNvPr id="9" name="TextBox 8">
            <a:extLst>
              <a:ext uri="{FF2B5EF4-FFF2-40B4-BE49-F238E27FC236}">
                <a16:creationId xmlns:a16="http://schemas.microsoft.com/office/drawing/2014/main" id="{6BC30769-B0EC-4D82-A4AD-4992CDCACB60}"/>
              </a:ext>
            </a:extLst>
          </p:cNvPr>
          <p:cNvSpPr txBox="1"/>
          <p:nvPr/>
        </p:nvSpPr>
        <p:spPr>
          <a:xfrm>
            <a:off x="427840" y="3831686"/>
            <a:ext cx="1988710" cy="877163"/>
          </a:xfrm>
          <a:prstGeom prst="rect">
            <a:avLst/>
          </a:prstGeom>
          <a:noFill/>
        </p:spPr>
        <p:txBody>
          <a:bodyPr wrap="square" rtlCol="0">
            <a:spAutoFit/>
          </a:bodyPr>
          <a:lstStyle/>
          <a:p>
            <a:r>
              <a:rPr lang="en-US" sz="1100" dirty="0"/>
              <a:t>Maria Portela, MD, MPH</a:t>
            </a:r>
          </a:p>
          <a:p>
            <a:r>
              <a:rPr lang="en-US" sz="1100" dirty="0"/>
              <a:t>Chief</a:t>
            </a:r>
          </a:p>
          <a:p>
            <a:r>
              <a:rPr lang="en-US" sz="1100" dirty="0"/>
              <a:t>Assistant Professor</a:t>
            </a:r>
          </a:p>
          <a:p>
            <a:endParaRPr lang="en-US" dirty="0"/>
          </a:p>
        </p:txBody>
      </p:sp>
      <p:sp>
        <p:nvSpPr>
          <p:cNvPr id="10" name="TextBox 9">
            <a:extLst>
              <a:ext uri="{FF2B5EF4-FFF2-40B4-BE49-F238E27FC236}">
                <a16:creationId xmlns:a16="http://schemas.microsoft.com/office/drawing/2014/main" id="{401AEBFE-9EF2-492F-BC6E-73AD3516A908}"/>
              </a:ext>
            </a:extLst>
          </p:cNvPr>
          <p:cNvSpPr txBox="1"/>
          <p:nvPr/>
        </p:nvSpPr>
        <p:spPr>
          <a:xfrm>
            <a:off x="2692426" y="3843550"/>
            <a:ext cx="2322856" cy="600164"/>
          </a:xfrm>
          <a:prstGeom prst="rect">
            <a:avLst/>
          </a:prstGeom>
          <a:noFill/>
        </p:spPr>
        <p:txBody>
          <a:bodyPr wrap="square" rtlCol="0">
            <a:spAutoFit/>
          </a:bodyPr>
          <a:lstStyle/>
          <a:p>
            <a:r>
              <a:rPr lang="en-US" sz="1100" dirty="0"/>
              <a:t>Andrea Anderson, MD, MEd, FAAFP</a:t>
            </a:r>
          </a:p>
          <a:p>
            <a:r>
              <a:rPr lang="en-US" sz="1100" dirty="0"/>
              <a:t>Associate Chief</a:t>
            </a:r>
          </a:p>
          <a:p>
            <a:r>
              <a:rPr lang="en-US" sz="1100" dirty="0"/>
              <a:t>Associate Professor</a:t>
            </a:r>
          </a:p>
        </p:txBody>
      </p:sp>
      <p:sp>
        <p:nvSpPr>
          <p:cNvPr id="11" name="TextBox 10">
            <a:extLst>
              <a:ext uri="{FF2B5EF4-FFF2-40B4-BE49-F238E27FC236}">
                <a16:creationId xmlns:a16="http://schemas.microsoft.com/office/drawing/2014/main" id="{F881EEAD-0EE7-436C-982C-85A9C085ECA0}"/>
              </a:ext>
            </a:extLst>
          </p:cNvPr>
          <p:cNvSpPr txBox="1"/>
          <p:nvPr/>
        </p:nvSpPr>
        <p:spPr>
          <a:xfrm>
            <a:off x="5191269" y="3867758"/>
            <a:ext cx="1269899" cy="430887"/>
          </a:xfrm>
          <a:prstGeom prst="rect">
            <a:avLst/>
          </a:prstGeom>
          <a:noFill/>
        </p:spPr>
        <p:txBody>
          <a:bodyPr wrap="none" rtlCol="0">
            <a:spAutoFit/>
          </a:bodyPr>
          <a:lstStyle/>
          <a:p>
            <a:r>
              <a:rPr lang="en-US" sz="1100" dirty="0"/>
              <a:t>Marcus Davis, MD</a:t>
            </a:r>
          </a:p>
          <a:p>
            <a:r>
              <a:rPr lang="en-US" sz="1100" dirty="0"/>
              <a:t>Assistant Professor</a:t>
            </a:r>
          </a:p>
        </p:txBody>
      </p:sp>
      <p:sp>
        <p:nvSpPr>
          <p:cNvPr id="12" name="TextBox 11">
            <a:extLst>
              <a:ext uri="{FF2B5EF4-FFF2-40B4-BE49-F238E27FC236}">
                <a16:creationId xmlns:a16="http://schemas.microsoft.com/office/drawing/2014/main" id="{CB3252D5-DFB2-49DD-BF77-C6ACA4C47061}"/>
              </a:ext>
            </a:extLst>
          </p:cNvPr>
          <p:cNvSpPr txBox="1"/>
          <p:nvPr/>
        </p:nvSpPr>
        <p:spPr>
          <a:xfrm>
            <a:off x="7331978" y="3876418"/>
            <a:ext cx="1269899" cy="430887"/>
          </a:xfrm>
          <a:prstGeom prst="rect">
            <a:avLst/>
          </a:prstGeom>
          <a:noFill/>
        </p:spPr>
        <p:txBody>
          <a:bodyPr wrap="none" rtlCol="0">
            <a:spAutoFit/>
          </a:bodyPr>
          <a:lstStyle/>
          <a:p>
            <a:r>
              <a:rPr lang="en-US" sz="1100" dirty="0"/>
              <a:t>Emmeline Ha, MD</a:t>
            </a:r>
          </a:p>
          <a:p>
            <a:r>
              <a:rPr lang="en-US" sz="1100" dirty="0"/>
              <a:t>Assistant Professor</a:t>
            </a:r>
          </a:p>
        </p:txBody>
      </p:sp>
      <p:sp>
        <p:nvSpPr>
          <p:cNvPr id="13" name="TextBox 12">
            <a:extLst>
              <a:ext uri="{FF2B5EF4-FFF2-40B4-BE49-F238E27FC236}">
                <a16:creationId xmlns:a16="http://schemas.microsoft.com/office/drawing/2014/main" id="{E267A22D-66FA-4603-8509-C2D4032B4ED6}"/>
              </a:ext>
            </a:extLst>
          </p:cNvPr>
          <p:cNvSpPr txBox="1"/>
          <p:nvPr/>
        </p:nvSpPr>
        <p:spPr>
          <a:xfrm>
            <a:off x="9472687" y="3859437"/>
            <a:ext cx="2047355" cy="430887"/>
          </a:xfrm>
          <a:prstGeom prst="rect">
            <a:avLst/>
          </a:prstGeom>
          <a:noFill/>
        </p:spPr>
        <p:txBody>
          <a:bodyPr wrap="none" rtlCol="0">
            <a:spAutoFit/>
          </a:bodyPr>
          <a:lstStyle/>
          <a:p>
            <a:r>
              <a:rPr lang="en-US" sz="1100" dirty="0"/>
              <a:t>Joel Willis, DO, MPAS, MPhil, MS</a:t>
            </a:r>
          </a:p>
          <a:p>
            <a:r>
              <a:rPr lang="en-US" sz="1100" dirty="0"/>
              <a:t>Assistant Professor</a:t>
            </a:r>
          </a:p>
        </p:txBody>
      </p:sp>
    </p:spTree>
    <p:extLst>
      <p:ext uri="{BB962C8B-B14F-4D97-AF65-F5344CB8AC3E}">
        <p14:creationId xmlns:p14="http://schemas.microsoft.com/office/powerpoint/2010/main" val="3185071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8"/>
          <p:cNvSpPr txBox="1">
            <a:spLocks noGrp="1"/>
          </p:cNvSpPr>
          <p:nvPr>
            <p:ph type="ctrTitle"/>
          </p:nvPr>
        </p:nvSpPr>
        <p:spPr>
          <a:xfrm>
            <a:off x="5808596" y="56693"/>
            <a:ext cx="5533600" cy="370000"/>
          </a:xfrm>
          <a:prstGeom prst="rect">
            <a:avLst/>
          </a:prstGeom>
        </p:spPr>
        <p:txBody>
          <a:bodyPr spcFirstLastPara="1" vert="horz" wrap="square" lIns="121900" tIns="121900" rIns="121900" bIns="121900" rtlCol="0" anchor="t" anchorCtr="0">
            <a:noAutofit/>
          </a:bodyPr>
          <a:lstStyle/>
          <a:p>
            <a:r>
              <a:rPr lang="es"/>
              <a:t>FINAL ROUND!</a:t>
            </a:r>
            <a:endParaRPr/>
          </a:p>
        </p:txBody>
      </p:sp>
      <p:sp>
        <p:nvSpPr>
          <p:cNvPr id="449" name="Google Shape;449;p48"/>
          <p:cNvSpPr txBox="1">
            <a:spLocks noGrp="1"/>
          </p:cNvSpPr>
          <p:nvPr>
            <p:ph type="subTitle" idx="1"/>
          </p:nvPr>
        </p:nvSpPr>
        <p:spPr>
          <a:xfrm flipH="1">
            <a:off x="10448597" y="2168167"/>
            <a:ext cx="814400" cy="1716000"/>
          </a:xfrm>
          <a:prstGeom prst="rect">
            <a:avLst/>
          </a:prstGeom>
        </p:spPr>
        <p:txBody>
          <a:bodyPr spcFirstLastPara="1" vert="horz" wrap="square" lIns="121900" tIns="121900" rIns="121900" bIns="121900" rtlCol="0" anchor="ctr" anchorCtr="0">
            <a:noAutofit/>
          </a:bodyPr>
          <a:lstStyle/>
          <a:p>
            <a:pPr marL="0" indent="0" algn="ctr"/>
            <a:endParaRPr sz="2267">
              <a:solidFill>
                <a:schemeClr val="lt1"/>
              </a:solidFill>
            </a:endParaRPr>
          </a:p>
        </p:txBody>
      </p:sp>
      <p:sp>
        <p:nvSpPr>
          <p:cNvPr id="450" name="Google Shape;450;p48">
            <a:hlinkClick r:id="rId3" action="ppaction://hlinksldjump"/>
          </p:cNvPr>
          <p:cNvSpPr/>
          <p:nvPr/>
        </p:nvSpPr>
        <p:spPr>
          <a:xfrm>
            <a:off x="960002" y="98415"/>
            <a:ext cx="261389" cy="304652"/>
          </a:xfrm>
          <a:custGeom>
            <a:avLst/>
            <a:gdLst/>
            <a:ahLst/>
            <a:cxnLst/>
            <a:rect l="l" t="t" r="r" b="b"/>
            <a:pathLst>
              <a:path w="178626" h="208190" extrusionOk="0">
                <a:moveTo>
                  <a:pt x="88985" y="1"/>
                </a:moveTo>
                <a:cubicBezTo>
                  <a:pt x="87867" y="1"/>
                  <a:pt x="86758" y="354"/>
                  <a:pt x="85851" y="1060"/>
                </a:cubicBezTo>
                <a:lnTo>
                  <a:pt x="1883" y="68355"/>
                </a:lnTo>
                <a:cubicBezTo>
                  <a:pt x="673" y="69296"/>
                  <a:pt x="0" y="70775"/>
                  <a:pt x="0" y="72321"/>
                </a:cubicBezTo>
                <a:lnTo>
                  <a:pt x="0" y="203147"/>
                </a:lnTo>
                <a:cubicBezTo>
                  <a:pt x="0" y="205971"/>
                  <a:pt x="2286" y="208189"/>
                  <a:pt x="5042" y="208189"/>
                </a:cubicBezTo>
                <a:lnTo>
                  <a:pt x="172911" y="208189"/>
                </a:lnTo>
                <a:cubicBezTo>
                  <a:pt x="175735" y="208189"/>
                  <a:pt x="177953" y="205971"/>
                  <a:pt x="177953" y="203147"/>
                </a:cubicBezTo>
                <a:lnTo>
                  <a:pt x="177953" y="108288"/>
                </a:lnTo>
                <a:cubicBezTo>
                  <a:pt x="177953" y="105532"/>
                  <a:pt x="175735" y="103246"/>
                  <a:pt x="172911" y="103246"/>
                </a:cubicBezTo>
                <a:cubicBezTo>
                  <a:pt x="170155" y="103246"/>
                  <a:pt x="167869" y="105532"/>
                  <a:pt x="167869" y="108288"/>
                </a:cubicBezTo>
                <a:lnTo>
                  <a:pt x="167869" y="198105"/>
                </a:lnTo>
                <a:lnTo>
                  <a:pt x="113750" y="198105"/>
                </a:lnTo>
                <a:lnTo>
                  <a:pt x="113750" y="141768"/>
                </a:lnTo>
                <a:cubicBezTo>
                  <a:pt x="113750" y="138944"/>
                  <a:pt x="111532" y="136726"/>
                  <a:pt x="108708" y="136726"/>
                </a:cubicBezTo>
                <a:lnTo>
                  <a:pt x="69245" y="136726"/>
                </a:lnTo>
                <a:cubicBezTo>
                  <a:pt x="66489" y="136726"/>
                  <a:pt x="64203" y="138944"/>
                  <a:pt x="64203" y="141768"/>
                </a:cubicBezTo>
                <a:lnTo>
                  <a:pt x="64203" y="186475"/>
                </a:lnTo>
                <a:cubicBezTo>
                  <a:pt x="64203" y="189231"/>
                  <a:pt x="66489" y="191517"/>
                  <a:pt x="69245" y="191517"/>
                </a:cubicBezTo>
                <a:cubicBezTo>
                  <a:pt x="72002" y="191517"/>
                  <a:pt x="74287" y="189231"/>
                  <a:pt x="74287" y="186475"/>
                </a:cubicBezTo>
                <a:lnTo>
                  <a:pt x="74287" y="146810"/>
                </a:lnTo>
                <a:lnTo>
                  <a:pt x="103666" y="146810"/>
                </a:lnTo>
                <a:lnTo>
                  <a:pt x="103666" y="198105"/>
                </a:lnTo>
                <a:lnTo>
                  <a:pt x="10085" y="198105"/>
                </a:lnTo>
                <a:lnTo>
                  <a:pt x="10085" y="74742"/>
                </a:lnTo>
                <a:lnTo>
                  <a:pt x="89010" y="11480"/>
                </a:lnTo>
                <a:lnTo>
                  <a:pt x="169751" y="76221"/>
                </a:lnTo>
                <a:cubicBezTo>
                  <a:pt x="170708" y="76975"/>
                  <a:pt x="171840" y="77341"/>
                  <a:pt x="172959" y="77341"/>
                </a:cubicBezTo>
                <a:cubicBezTo>
                  <a:pt x="174433" y="77341"/>
                  <a:pt x="175884" y="76704"/>
                  <a:pt x="176877" y="75481"/>
                </a:cubicBezTo>
                <a:cubicBezTo>
                  <a:pt x="178625" y="73263"/>
                  <a:pt x="178222" y="70103"/>
                  <a:pt x="176071" y="68355"/>
                </a:cubicBezTo>
                <a:lnTo>
                  <a:pt x="92170" y="1060"/>
                </a:lnTo>
                <a:cubicBezTo>
                  <a:pt x="91229" y="354"/>
                  <a:pt x="90103" y="1"/>
                  <a:pt x="88985" y="1"/>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451" name="Google Shape;451;p48"/>
          <p:cNvPicPr preferRelativeResize="0"/>
          <p:nvPr/>
        </p:nvPicPr>
        <p:blipFill>
          <a:blip r:embed="rId4">
            <a:alphaModFix/>
          </a:blip>
          <a:stretch>
            <a:fillRect/>
          </a:stretch>
        </p:blipFill>
        <p:spPr>
          <a:xfrm>
            <a:off x="4342733" y="874638"/>
            <a:ext cx="1715999" cy="1715999"/>
          </a:xfrm>
          <a:prstGeom prst="rect">
            <a:avLst/>
          </a:prstGeom>
          <a:noFill/>
          <a:ln>
            <a:noFill/>
          </a:ln>
        </p:spPr>
      </p:pic>
      <p:pic>
        <p:nvPicPr>
          <p:cNvPr id="452" name="Google Shape;452;p48"/>
          <p:cNvPicPr preferRelativeResize="0"/>
          <p:nvPr/>
        </p:nvPicPr>
        <p:blipFill rotWithShape="1">
          <a:blip r:embed="rId5">
            <a:alphaModFix/>
          </a:blip>
          <a:srcRect l="2963" r="2963"/>
          <a:stretch/>
        </p:blipFill>
        <p:spPr>
          <a:xfrm>
            <a:off x="2492301" y="874633"/>
            <a:ext cx="1716000" cy="1716000"/>
          </a:xfrm>
          <a:prstGeom prst="rect">
            <a:avLst/>
          </a:prstGeom>
          <a:noFill/>
          <a:ln>
            <a:noFill/>
          </a:ln>
        </p:spPr>
      </p:pic>
      <p:pic>
        <p:nvPicPr>
          <p:cNvPr id="453" name="Google Shape;453;p48"/>
          <p:cNvPicPr preferRelativeResize="0"/>
          <p:nvPr/>
        </p:nvPicPr>
        <p:blipFill rotWithShape="1">
          <a:blip r:embed="rId6">
            <a:alphaModFix/>
          </a:blip>
          <a:srcRect l="12086" r="3153"/>
          <a:stretch/>
        </p:blipFill>
        <p:spPr>
          <a:xfrm>
            <a:off x="641867" y="874633"/>
            <a:ext cx="1716000" cy="1716000"/>
          </a:xfrm>
          <a:prstGeom prst="rect">
            <a:avLst/>
          </a:prstGeom>
          <a:noFill/>
          <a:ln>
            <a:noFill/>
          </a:ln>
        </p:spPr>
      </p:pic>
      <p:pic>
        <p:nvPicPr>
          <p:cNvPr id="454" name="Google Shape;454;p48"/>
          <p:cNvPicPr preferRelativeResize="0"/>
          <p:nvPr/>
        </p:nvPicPr>
        <p:blipFill rotWithShape="1">
          <a:blip r:embed="rId7">
            <a:alphaModFix/>
          </a:blip>
          <a:srcRect l="17071" r="7422"/>
          <a:stretch/>
        </p:blipFill>
        <p:spPr>
          <a:xfrm>
            <a:off x="641865" y="2821900"/>
            <a:ext cx="1716000" cy="1716000"/>
          </a:xfrm>
          <a:prstGeom prst="rect">
            <a:avLst/>
          </a:prstGeom>
          <a:noFill/>
          <a:ln>
            <a:noFill/>
          </a:ln>
        </p:spPr>
      </p:pic>
      <p:pic>
        <p:nvPicPr>
          <p:cNvPr id="455" name="Google Shape;455;p48"/>
          <p:cNvPicPr preferRelativeResize="0"/>
          <p:nvPr/>
        </p:nvPicPr>
        <p:blipFill rotWithShape="1">
          <a:blip r:embed="rId8">
            <a:alphaModFix/>
          </a:blip>
          <a:srcRect l="7705" t="-150" r="-4026" b="-140"/>
          <a:stretch/>
        </p:blipFill>
        <p:spPr>
          <a:xfrm>
            <a:off x="2492300" y="2821900"/>
            <a:ext cx="1792317" cy="1715968"/>
          </a:xfrm>
          <a:prstGeom prst="rect">
            <a:avLst/>
          </a:prstGeom>
          <a:noFill/>
          <a:ln>
            <a:noFill/>
          </a:ln>
        </p:spPr>
      </p:pic>
      <p:pic>
        <p:nvPicPr>
          <p:cNvPr id="456" name="Google Shape;456;p48"/>
          <p:cNvPicPr preferRelativeResize="0"/>
          <p:nvPr/>
        </p:nvPicPr>
        <p:blipFill>
          <a:blip r:embed="rId9">
            <a:alphaModFix/>
          </a:blip>
          <a:stretch>
            <a:fillRect/>
          </a:stretch>
        </p:blipFill>
        <p:spPr>
          <a:xfrm>
            <a:off x="4336267" y="2821901"/>
            <a:ext cx="1697239" cy="1715967"/>
          </a:xfrm>
          <a:prstGeom prst="rect">
            <a:avLst/>
          </a:prstGeom>
          <a:noFill/>
          <a:ln>
            <a:noFill/>
          </a:ln>
        </p:spPr>
      </p:pic>
      <p:pic>
        <p:nvPicPr>
          <p:cNvPr id="457" name="Google Shape;457;p48"/>
          <p:cNvPicPr preferRelativeResize="0"/>
          <p:nvPr/>
        </p:nvPicPr>
        <p:blipFill>
          <a:blip r:embed="rId10">
            <a:alphaModFix/>
          </a:blip>
          <a:stretch>
            <a:fillRect/>
          </a:stretch>
        </p:blipFill>
        <p:spPr>
          <a:xfrm>
            <a:off x="641868" y="4716901"/>
            <a:ext cx="1697233" cy="1621132"/>
          </a:xfrm>
          <a:prstGeom prst="rect">
            <a:avLst/>
          </a:prstGeom>
          <a:noFill/>
          <a:ln>
            <a:noFill/>
          </a:ln>
        </p:spPr>
      </p:pic>
      <p:pic>
        <p:nvPicPr>
          <p:cNvPr id="458" name="Google Shape;458;p48"/>
          <p:cNvPicPr preferRelativeResize="0"/>
          <p:nvPr/>
        </p:nvPicPr>
        <p:blipFill rotWithShape="1">
          <a:blip r:embed="rId11">
            <a:alphaModFix/>
          </a:blip>
          <a:srcRect t="9024" r="3910" b="12297"/>
          <a:stretch/>
        </p:blipFill>
        <p:spPr>
          <a:xfrm>
            <a:off x="4335868" y="4716900"/>
            <a:ext cx="1697233" cy="1621133"/>
          </a:xfrm>
          <a:prstGeom prst="rect">
            <a:avLst/>
          </a:prstGeom>
          <a:noFill/>
          <a:ln>
            <a:noFill/>
          </a:ln>
        </p:spPr>
      </p:pic>
      <p:pic>
        <p:nvPicPr>
          <p:cNvPr id="459" name="Google Shape;459;p48"/>
          <p:cNvPicPr preferRelativeResize="0"/>
          <p:nvPr/>
        </p:nvPicPr>
        <p:blipFill rotWithShape="1">
          <a:blip r:embed="rId12">
            <a:alphaModFix/>
          </a:blip>
          <a:srcRect t="17666" b="28863"/>
          <a:stretch/>
        </p:blipFill>
        <p:spPr>
          <a:xfrm>
            <a:off x="1353834" y="110567"/>
            <a:ext cx="569809" cy="304667"/>
          </a:xfrm>
          <a:prstGeom prst="rect">
            <a:avLst/>
          </a:prstGeom>
          <a:noFill/>
          <a:ln>
            <a:noFill/>
          </a:ln>
        </p:spPr>
      </p:pic>
      <p:pic>
        <p:nvPicPr>
          <p:cNvPr id="460" name="Google Shape;460;p48"/>
          <p:cNvPicPr preferRelativeResize="0"/>
          <p:nvPr/>
        </p:nvPicPr>
        <p:blipFill rotWithShape="1">
          <a:blip r:embed="rId13">
            <a:alphaModFix/>
          </a:blip>
          <a:srcRect r="1097" b="5526"/>
          <a:stretch/>
        </p:blipFill>
        <p:spPr>
          <a:xfrm>
            <a:off x="8120618" y="4716900"/>
            <a:ext cx="1697233" cy="1621133"/>
          </a:xfrm>
          <a:prstGeom prst="rect">
            <a:avLst/>
          </a:prstGeom>
          <a:noFill/>
          <a:ln>
            <a:noFill/>
          </a:ln>
        </p:spPr>
      </p:pic>
      <p:pic>
        <p:nvPicPr>
          <p:cNvPr id="461" name="Google Shape;461;p48"/>
          <p:cNvPicPr preferRelativeResize="0"/>
          <p:nvPr/>
        </p:nvPicPr>
        <p:blipFill rotWithShape="1">
          <a:blip r:embed="rId14">
            <a:alphaModFix/>
          </a:blip>
          <a:srcRect l="15409" r="22578" b="11158"/>
          <a:stretch/>
        </p:blipFill>
        <p:spPr>
          <a:xfrm>
            <a:off x="10010851" y="4716900"/>
            <a:ext cx="1697232" cy="1621133"/>
          </a:xfrm>
          <a:prstGeom prst="rect">
            <a:avLst/>
          </a:prstGeom>
          <a:noFill/>
          <a:ln>
            <a:noFill/>
          </a:ln>
        </p:spPr>
      </p:pic>
      <p:pic>
        <p:nvPicPr>
          <p:cNvPr id="462" name="Google Shape;462;p48"/>
          <p:cNvPicPr preferRelativeResize="0"/>
          <p:nvPr/>
        </p:nvPicPr>
        <p:blipFill rotWithShape="1">
          <a:blip r:embed="rId15">
            <a:alphaModFix/>
          </a:blip>
          <a:srcRect t="4491" b="23869"/>
          <a:stretch/>
        </p:blipFill>
        <p:spPr>
          <a:xfrm>
            <a:off x="6255518" y="4716900"/>
            <a:ext cx="1697233" cy="1621133"/>
          </a:xfrm>
          <a:prstGeom prst="rect">
            <a:avLst/>
          </a:prstGeom>
          <a:noFill/>
          <a:ln>
            <a:noFill/>
          </a:ln>
        </p:spPr>
      </p:pic>
      <p:pic>
        <p:nvPicPr>
          <p:cNvPr id="463" name="Google Shape;463;p48"/>
          <p:cNvPicPr preferRelativeResize="0"/>
          <p:nvPr/>
        </p:nvPicPr>
        <p:blipFill>
          <a:blip r:embed="rId16">
            <a:alphaModFix/>
          </a:blip>
          <a:stretch>
            <a:fillRect/>
          </a:stretch>
        </p:blipFill>
        <p:spPr>
          <a:xfrm>
            <a:off x="2492300" y="4716900"/>
            <a:ext cx="1621133" cy="16211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249A-564E-4ACA-85A5-FA346086DDC9}"/>
              </a:ext>
            </a:extLst>
          </p:cNvPr>
          <p:cNvSpPr>
            <a:spLocks noGrp="1"/>
          </p:cNvSpPr>
          <p:nvPr>
            <p:ph type="title"/>
          </p:nvPr>
        </p:nvSpPr>
        <p:spPr>
          <a:xfrm>
            <a:off x="838200" y="365126"/>
            <a:ext cx="10515600" cy="908198"/>
          </a:xfrm>
        </p:spPr>
        <p:txBody>
          <a:bodyPr>
            <a:normAutofit/>
          </a:bodyPr>
          <a:lstStyle/>
          <a:p>
            <a:r>
              <a:rPr lang="en-US" sz="3200" dirty="0"/>
              <a:t>Department of Emergency Medicine’s Family Medicine Section </a:t>
            </a:r>
          </a:p>
        </p:txBody>
      </p:sp>
      <p:sp>
        <p:nvSpPr>
          <p:cNvPr id="3" name="Content Placeholder 2">
            <a:extLst>
              <a:ext uri="{FF2B5EF4-FFF2-40B4-BE49-F238E27FC236}">
                <a16:creationId xmlns:a16="http://schemas.microsoft.com/office/drawing/2014/main" id="{DB9F6937-5BDA-4DE7-A0EB-199695AC7DC4}"/>
              </a:ext>
            </a:extLst>
          </p:cNvPr>
          <p:cNvSpPr>
            <a:spLocks noGrp="1"/>
          </p:cNvSpPr>
          <p:nvPr>
            <p:ph idx="1"/>
          </p:nvPr>
        </p:nvSpPr>
        <p:spPr>
          <a:xfrm>
            <a:off x="735650" y="1184690"/>
            <a:ext cx="10515600" cy="4351338"/>
          </a:xfrm>
        </p:spPr>
        <p:txBody>
          <a:bodyPr>
            <a:normAutofit fontScale="92500" lnSpcReduction="20000"/>
          </a:bodyPr>
          <a:lstStyle/>
          <a:p>
            <a:r>
              <a:rPr lang="en-US" dirty="0"/>
              <a:t>Engage in the provision of clinical services as part of the GW MFA Community Primary Care Initiative (formerly the Immediate Primary Care Program)</a:t>
            </a:r>
          </a:p>
          <a:p>
            <a:r>
              <a:rPr lang="en-US" dirty="0"/>
              <a:t>Actively serve as clinician educators in various academic programs within the GW SMHS &amp; GW Milken Institute School of Public Health</a:t>
            </a:r>
          </a:p>
          <a:p>
            <a:r>
              <a:rPr lang="en-US" dirty="0"/>
              <a:t>Engage in medical education outcomes research, healthcare workforce research, and health services research</a:t>
            </a:r>
          </a:p>
          <a:p>
            <a:pPr lvl="1"/>
            <a:r>
              <a:rPr lang="en-US" dirty="0"/>
              <a:t>From 2019-2023, the Family Medicine Section faculty published over thirty (30) peer review manuscripts with several of them published in prominent journals such as JAMA, Health Affairs, Annals of Family Medicine, American Family Physician, Annals of Internal Medicine, Academic Medicine, and the Journal of the American Board of Family Medicine</a:t>
            </a:r>
          </a:p>
          <a:p>
            <a:r>
              <a:rPr lang="en-US" dirty="0"/>
              <a:t>Locally and nationally recognized leaders, holding numerous positions in professional societies, boards, and commissions</a:t>
            </a:r>
          </a:p>
        </p:txBody>
      </p:sp>
    </p:spTree>
    <p:extLst>
      <p:ext uri="{BB962C8B-B14F-4D97-AF65-F5344CB8AC3E}">
        <p14:creationId xmlns:p14="http://schemas.microsoft.com/office/powerpoint/2010/main" val="124323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C560-902E-48FC-B55C-F6132E022B9C}"/>
              </a:ext>
            </a:extLst>
          </p:cNvPr>
          <p:cNvSpPr>
            <a:spLocks noGrp="1"/>
          </p:cNvSpPr>
          <p:nvPr>
            <p:ph type="title"/>
          </p:nvPr>
        </p:nvSpPr>
        <p:spPr/>
        <p:txBody>
          <a:bodyPr/>
          <a:lstStyle/>
          <a:p>
            <a:r>
              <a:rPr lang="en-US" dirty="0"/>
              <a:t>Family Medicine Section Achievements</a:t>
            </a:r>
          </a:p>
        </p:txBody>
      </p:sp>
      <p:sp>
        <p:nvSpPr>
          <p:cNvPr id="3" name="Content Placeholder 2">
            <a:extLst>
              <a:ext uri="{FF2B5EF4-FFF2-40B4-BE49-F238E27FC236}">
                <a16:creationId xmlns:a16="http://schemas.microsoft.com/office/drawing/2014/main" id="{07D688C2-A07E-46D7-8919-B35E9C8AF156}"/>
              </a:ext>
            </a:extLst>
          </p:cNvPr>
          <p:cNvSpPr>
            <a:spLocks noGrp="1"/>
          </p:cNvSpPr>
          <p:nvPr>
            <p:ph idx="1"/>
          </p:nvPr>
        </p:nvSpPr>
        <p:spPr/>
        <p:txBody>
          <a:bodyPr/>
          <a:lstStyle/>
          <a:p>
            <a:r>
              <a:rPr lang="en-US" dirty="0"/>
              <a:t>Partners with the American Board of Family Medicine’s (ABFM) Center for Professionalism &amp; Value (CPV) in Health Care to operate the CPV-GWU Health Policy Research Fellowship</a:t>
            </a:r>
          </a:p>
          <a:p>
            <a:r>
              <a:rPr lang="en-US" dirty="0"/>
              <a:t>Graduated 4 fellows, all of whom hold leadership positions in the health equity space, two of them within our Section, while practicing clinically and continuing to publish</a:t>
            </a:r>
          </a:p>
          <a:p>
            <a:r>
              <a:rPr lang="en-US" dirty="0"/>
              <a:t>Recently received an endowment from the ABFM Foundation, making this a financially sustainable program</a:t>
            </a:r>
          </a:p>
        </p:txBody>
      </p:sp>
    </p:spTree>
    <p:extLst>
      <p:ext uri="{BB962C8B-B14F-4D97-AF65-F5344CB8AC3E}">
        <p14:creationId xmlns:p14="http://schemas.microsoft.com/office/powerpoint/2010/main" val="255368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5E8C6-E8F4-45D3-B3CB-685401971A0C}"/>
              </a:ext>
            </a:extLst>
          </p:cNvPr>
          <p:cNvSpPr>
            <a:spLocks noGrp="1"/>
          </p:cNvSpPr>
          <p:nvPr>
            <p:ph type="title"/>
          </p:nvPr>
        </p:nvSpPr>
        <p:spPr>
          <a:xfrm>
            <a:off x="838200" y="365126"/>
            <a:ext cx="10515600" cy="739056"/>
          </a:xfrm>
        </p:spPr>
        <p:txBody>
          <a:bodyPr/>
          <a:lstStyle/>
          <a:p>
            <a:r>
              <a:rPr lang="en-US" dirty="0"/>
              <a:t>Discussion Items</a:t>
            </a:r>
          </a:p>
        </p:txBody>
      </p:sp>
      <p:sp>
        <p:nvSpPr>
          <p:cNvPr id="5" name="Content Placeholder 4">
            <a:extLst>
              <a:ext uri="{FF2B5EF4-FFF2-40B4-BE49-F238E27FC236}">
                <a16:creationId xmlns:a16="http://schemas.microsoft.com/office/drawing/2014/main" id="{438CEFF6-7E53-482A-8A0A-860F83B57804}"/>
              </a:ext>
            </a:extLst>
          </p:cNvPr>
          <p:cNvSpPr>
            <a:spLocks noGrp="1"/>
          </p:cNvSpPr>
          <p:nvPr>
            <p:ph idx="1"/>
          </p:nvPr>
        </p:nvSpPr>
        <p:spPr>
          <a:xfrm>
            <a:off x="838200" y="1170018"/>
            <a:ext cx="10515600" cy="4351338"/>
          </a:xfrm>
        </p:spPr>
        <p:txBody>
          <a:bodyPr/>
          <a:lstStyle/>
          <a:p>
            <a:r>
              <a:rPr lang="en-US" dirty="0"/>
              <a:t>Brief History of Family Medicine at GW SMHS</a:t>
            </a:r>
          </a:p>
          <a:p>
            <a:r>
              <a:rPr lang="en-US" dirty="0"/>
              <a:t>Benefits of Departments of Family Medicine</a:t>
            </a:r>
          </a:p>
          <a:p>
            <a:r>
              <a:rPr lang="en-US" dirty="0"/>
              <a:t>Intersection of Family Medicine and Population Health</a:t>
            </a:r>
          </a:p>
          <a:p>
            <a:r>
              <a:rPr lang="en-US" dirty="0"/>
              <a:t>Future Directions and Lessons Learned</a:t>
            </a:r>
          </a:p>
        </p:txBody>
      </p:sp>
    </p:spTree>
    <p:extLst>
      <p:ext uri="{BB962C8B-B14F-4D97-AF65-F5344CB8AC3E}">
        <p14:creationId xmlns:p14="http://schemas.microsoft.com/office/powerpoint/2010/main" val="4024123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4693-976B-4F22-809E-01A21A950101}"/>
              </a:ext>
            </a:extLst>
          </p:cNvPr>
          <p:cNvSpPr>
            <a:spLocks noGrp="1"/>
          </p:cNvSpPr>
          <p:nvPr>
            <p:ph type="title"/>
          </p:nvPr>
        </p:nvSpPr>
        <p:spPr>
          <a:xfrm>
            <a:off x="0" y="4156948"/>
            <a:ext cx="10515600" cy="1325563"/>
          </a:xfrm>
        </p:spPr>
        <p:txBody>
          <a:bodyPr>
            <a:normAutofit/>
          </a:bodyPr>
          <a:lstStyle/>
          <a:p>
            <a:r>
              <a:rPr lang="en-US" sz="3600" dirty="0"/>
              <a:t>Intersection of Family Medicine and Population Health</a:t>
            </a:r>
          </a:p>
        </p:txBody>
      </p:sp>
    </p:spTree>
    <p:extLst>
      <p:ext uri="{BB962C8B-B14F-4D97-AF65-F5344CB8AC3E}">
        <p14:creationId xmlns:p14="http://schemas.microsoft.com/office/powerpoint/2010/main" val="3190257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76433E-7C05-4299-929D-473B0AF24899}"/>
              </a:ext>
            </a:extLst>
          </p:cNvPr>
          <p:cNvSpPr>
            <a:spLocks noGrp="1"/>
          </p:cNvSpPr>
          <p:nvPr>
            <p:ph type="title"/>
          </p:nvPr>
        </p:nvSpPr>
        <p:spPr>
          <a:xfrm>
            <a:off x="1123426" y="121844"/>
            <a:ext cx="10515600" cy="666721"/>
          </a:xfrm>
        </p:spPr>
        <p:txBody>
          <a:bodyPr>
            <a:normAutofit/>
          </a:bodyPr>
          <a:lstStyle/>
          <a:p>
            <a:r>
              <a:rPr lang="en-US" sz="3600" dirty="0"/>
              <a:t>Intersection of Population Health &amp; Family Medicine</a:t>
            </a:r>
          </a:p>
        </p:txBody>
      </p:sp>
      <p:graphicFrame>
        <p:nvGraphicFramePr>
          <p:cNvPr id="6" name="Content Placeholder 5">
            <a:extLst>
              <a:ext uri="{FF2B5EF4-FFF2-40B4-BE49-F238E27FC236}">
                <a16:creationId xmlns:a16="http://schemas.microsoft.com/office/drawing/2014/main" id="{CAA52919-E17B-4477-BF2E-463D41EC0659}"/>
              </a:ext>
            </a:extLst>
          </p:cNvPr>
          <p:cNvGraphicFramePr>
            <a:graphicFrameLocks noGrp="1"/>
          </p:cNvGraphicFramePr>
          <p:nvPr>
            <p:ph idx="1"/>
            <p:extLst>
              <p:ext uri="{D42A27DB-BD31-4B8C-83A1-F6EECF244321}">
                <p14:modId xmlns:p14="http://schemas.microsoft.com/office/powerpoint/2010/main" val="3074723985"/>
              </p:ext>
            </p:extLst>
          </p:nvPr>
        </p:nvGraphicFramePr>
        <p:xfrm>
          <a:off x="762699" y="88605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856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E31F-1E9C-436C-9DD7-6A7038620BB3}"/>
              </a:ext>
            </a:extLst>
          </p:cNvPr>
          <p:cNvSpPr>
            <a:spLocks noGrp="1"/>
          </p:cNvSpPr>
          <p:nvPr>
            <p:ph type="title"/>
          </p:nvPr>
        </p:nvSpPr>
        <p:spPr>
          <a:xfrm>
            <a:off x="0" y="4148559"/>
            <a:ext cx="10515600" cy="1325563"/>
          </a:xfrm>
        </p:spPr>
        <p:txBody>
          <a:bodyPr/>
          <a:lstStyle/>
          <a:p>
            <a:r>
              <a:rPr lang="en-US" dirty="0"/>
              <a:t>Future Directions</a:t>
            </a:r>
          </a:p>
        </p:txBody>
      </p:sp>
    </p:spTree>
    <p:extLst>
      <p:ext uri="{BB962C8B-B14F-4D97-AF65-F5344CB8AC3E}">
        <p14:creationId xmlns:p14="http://schemas.microsoft.com/office/powerpoint/2010/main" val="4090184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6E28-338A-4725-B924-2E3E94DA7140}"/>
              </a:ext>
            </a:extLst>
          </p:cNvPr>
          <p:cNvSpPr>
            <a:spLocks noGrp="1"/>
          </p:cNvSpPr>
          <p:nvPr>
            <p:ph type="title"/>
          </p:nvPr>
        </p:nvSpPr>
        <p:spPr>
          <a:xfrm>
            <a:off x="838200" y="365125"/>
            <a:ext cx="10515600" cy="784167"/>
          </a:xfrm>
        </p:spPr>
        <p:txBody>
          <a:bodyPr/>
          <a:lstStyle/>
          <a:p>
            <a:r>
              <a:rPr lang="en-US" dirty="0"/>
              <a:t>Next Steps</a:t>
            </a:r>
          </a:p>
        </p:txBody>
      </p:sp>
      <p:sp>
        <p:nvSpPr>
          <p:cNvPr id="3" name="Content Placeholder 2">
            <a:extLst>
              <a:ext uri="{FF2B5EF4-FFF2-40B4-BE49-F238E27FC236}">
                <a16:creationId xmlns:a16="http://schemas.microsoft.com/office/drawing/2014/main" id="{51FFC9AE-CE8F-410F-A393-161135776E2F}"/>
              </a:ext>
            </a:extLst>
          </p:cNvPr>
          <p:cNvSpPr>
            <a:spLocks noGrp="1"/>
          </p:cNvSpPr>
          <p:nvPr>
            <p:ph idx="1"/>
          </p:nvPr>
        </p:nvSpPr>
        <p:spPr>
          <a:xfrm>
            <a:off x="838200" y="1149292"/>
            <a:ext cx="10515600" cy="4351338"/>
          </a:xfrm>
        </p:spPr>
        <p:txBody>
          <a:bodyPr>
            <a:normAutofit fontScale="92500" lnSpcReduction="10000"/>
          </a:bodyPr>
          <a:lstStyle/>
          <a:p>
            <a:pPr lvl="0"/>
            <a:r>
              <a:rPr lang="en-US" dirty="0"/>
              <a:t>Developing an academic Department of Family and Community Medicine with </a:t>
            </a:r>
            <a:r>
              <a:rPr lang="en-US" b="1" i="1" dirty="0">
                <a:solidFill>
                  <a:schemeClr val="accent1"/>
                </a:solidFill>
              </a:rPr>
              <a:t>core faculty to support clinical, educational, and research programs </a:t>
            </a:r>
            <a:r>
              <a:rPr lang="en-US" dirty="0"/>
              <a:t>aligned with the GW academic medical enterprise strategic plan.</a:t>
            </a:r>
          </a:p>
          <a:p>
            <a:pPr lvl="0"/>
            <a:r>
              <a:rPr lang="en-US" dirty="0"/>
              <a:t>Developing a </a:t>
            </a:r>
            <a:r>
              <a:rPr lang="en-US" b="1" i="1" dirty="0">
                <a:solidFill>
                  <a:schemeClr val="accent1"/>
                </a:solidFill>
              </a:rPr>
              <a:t>full-scope family medicine clinical service </a:t>
            </a:r>
            <a:r>
              <a:rPr lang="en-US" dirty="0"/>
              <a:t>to meet community needs and satisfy ACGME requirements for family medicine training.</a:t>
            </a:r>
          </a:p>
          <a:p>
            <a:pPr lvl="0"/>
            <a:r>
              <a:rPr lang="en-US" dirty="0"/>
              <a:t>Developing GW family medicine educational programs including an </a:t>
            </a:r>
            <a:r>
              <a:rPr lang="en-US" b="1" i="1" dirty="0">
                <a:solidFill>
                  <a:schemeClr val="accent1"/>
                </a:solidFill>
              </a:rPr>
              <a:t>ACGME accredited residency program and clerkships for medical students</a:t>
            </a:r>
            <a:r>
              <a:rPr lang="en-US" dirty="0"/>
              <a:t> and PA students</a:t>
            </a:r>
          </a:p>
          <a:p>
            <a:pPr lvl="0"/>
            <a:r>
              <a:rPr lang="en-US" b="1" i="1" dirty="0">
                <a:solidFill>
                  <a:schemeClr val="accent1"/>
                </a:solidFill>
              </a:rPr>
              <a:t>Strengthening family medicine research programs </a:t>
            </a:r>
            <a:r>
              <a:rPr lang="en-US" dirty="0"/>
              <a:t>with a focus on population health and health services research</a:t>
            </a:r>
          </a:p>
        </p:txBody>
      </p:sp>
    </p:spTree>
    <p:extLst>
      <p:ext uri="{BB962C8B-B14F-4D97-AF65-F5344CB8AC3E}">
        <p14:creationId xmlns:p14="http://schemas.microsoft.com/office/powerpoint/2010/main" val="283907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5920-1D49-18DC-CA23-87781A9C6C35}"/>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FF2516D3-3E1F-8ADD-02C8-64F92B8D42C0}"/>
              </a:ext>
            </a:extLst>
          </p:cNvPr>
          <p:cNvSpPr>
            <a:spLocks noGrp="1"/>
          </p:cNvSpPr>
          <p:nvPr>
            <p:ph idx="1"/>
          </p:nvPr>
        </p:nvSpPr>
        <p:spPr/>
        <p:txBody>
          <a:bodyPr/>
          <a:lstStyle/>
          <a:p>
            <a:r>
              <a:rPr lang="en-US" dirty="0"/>
              <a:t>Coalition Building</a:t>
            </a:r>
          </a:p>
          <a:p>
            <a:r>
              <a:rPr lang="en-US" dirty="0"/>
              <a:t>Alignment with Strategic Priorities</a:t>
            </a:r>
          </a:p>
          <a:p>
            <a:r>
              <a:rPr lang="en-US" dirty="0"/>
              <a:t>Stakeholders in key places</a:t>
            </a:r>
          </a:p>
          <a:p>
            <a:r>
              <a:rPr lang="en-US" dirty="0"/>
              <a:t>Student and Community Passion</a:t>
            </a:r>
          </a:p>
          <a:p>
            <a:r>
              <a:rPr lang="en-US" dirty="0"/>
              <a:t>Persistence</a:t>
            </a:r>
          </a:p>
          <a:p>
            <a:r>
              <a:rPr lang="en-US" dirty="0"/>
              <a:t>Data, Data, Data</a:t>
            </a:r>
          </a:p>
          <a:p>
            <a:r>
              <a:rPr lang="en-US" dirty="0"/>
              <a:t>Support from the Family of Family Medicine</a:t>
            </a:r>
          </a:p>
          <a:p>
            <a:endParaRPr lang="en-US" dirty="0"/>
          </a:p>
        </p:txBody>
      </p:sp>
    </p:spTree>
    <p:extLst>
      <p:ext uri="{BB962C8B-B14F-4D97-AF65-F5344CB8AC3E}">
        <p14:creationId xmlns:p14="http://schemas.microsoft.com/office/powerpoint/2010/main" val="2905853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E563-BB0D-D345-850E-AC368DF39670}"/>
              </a:ext>
            </a:extLst>
          </p:cNvPr>
          <p:cNvSpPr>
            <a:spLocks noGrp="1"/>
          </p:cNvSpPr>
          <p:nvPr>
            <p:ph type="title"/>
          </p:nvPr>
        </p:nvSpPr>
        <p:spPr>
          <a:xfrm>
            <a:off x="831850" y="664710"/>
            <a:ext cx="10515600" cy="2852737"/>
          </a:xfrm>
        </p:spPr>
        <p:txBody>
          <a:bodyPr/>
          <a:lstStyle/>
          <a:p>
            <a:r>
              <a:rPr lang="en-US" dirty="0"/>
              <a:t>References</a:t>
            </a:r>
          </a:p>
        </p:txBody>
      </p:sp>
      <p:sp>
        <p:nvSpPr>
          <p:cNvPr id="3" name="Text Placeholder 2">
            <a:extLst>
              <a:ext uri="{FF2B5EF4-FFF2-40B4-BE49-F238E27FC236}">
                <a16:creationId xmlns:a16="http://schemas.microsoft.com/office/drawing/2014/main" id="{65A09E01-44BA-C42C-F8B9-651DB22B5502}"/>
              </a:ext>
            </a:extLst>
          </p:cNvPr>
          <p:cNvSpPr>
            <a:spLocks noGrp="1"/>
          </p:cNvSpPr>
          <p:nvPr>
            <p:ph type="body" idx="1"/>
          </p:nvPr>
        </p:nvSpPr>
        <p:spPr>
          <a:xfrm>
            <a:off x="838200" y="3685112"/>
            <a:ext cx="10515600" cy="1500187"/>
          </a:xfrm>
        </p:spPr>
        <p:txBody>
          <a:bodyPr/>
          <a:lstStyle/>
          <a:p>
            <a:r>
              <a:rPr lang="en-US" b="0" i="0" u="none" strike="noStrike" dirty="0">
                <a:effectLst/>
                <a:latin typeface="Source Sans Pro" panose="020B0503030403020204" pitchFamily="34" charset="0"/>
              </a:rPr>
              <a:t>Ha, E., </a:t>
            </a:r>
            <a:r>
              <a:rPr lang="en-US" b="0" i="0" u="none" strike="noStrike" dirty="0" err="1">
                <a:effectLst/>
                <a:latin typeface="Source Sans Pro" panose="020B0503030403020204" pitchFamily="34" charset="0"/>
              </a:rPr>
              <a:t>Taskier</a:t>
            </a:r>
            <a:r>
              <a:rPr lang="en-US" b="0" i="0" u="none" strike="noStrike" dirty="0">
                <a:effectLst/>
                <a:latin typeface="Source Sans Pro" panose="020B0503030403020204" pitchFamily="34" charset="0"/>
              </a:rPr>
              <a:t>, M., Anderson, A., Martinez, M. P., &amp; Bazemore, A. W. (2024). Setting the Target: Comparing Family Medicine Among US Allopathic Target Schools. </a:t>
            </a:r>
            <a:r>
              <a:rPr lang="en-US" b="0" i="1" u="none" strike="noStrike" dirty="0">
                <a:effectLst/>
                <a:latin typeface="Source Sans Pro" panose="020B0503030403020204" pitchFamily="34" charset="0"/>
              </a:rPr>
              <a:t>Family Medicine</a:t>
            </a:r>
            <a:r>
              <a:rPr lang="en-US" b="0" i="0" u="none" strike="noStrike" dirty="0">
                <a:effectLst/>
                <a:latin typeface="Source Sans Pro" panose="020B0503030403020204" pitchFamily="34" charset="0"/>
              </a:rPr>
              <a:t>, </a:t>
            </a:r>
            <a:r>
              <a:rPr lang="en-US" b="0" i="1" u="none" strike="noStrike" dirty="0">
                <a:effectLst/>
                <a:latin typeface="Source Sans Pro" panose="020B0503030403020204" pitchFamily="34" charset="0"/>
              </a:rPr>
              <a:t>56</a:t>
            </a:r>
            <a:r>
              <a:rPr lang="en-US" b="0" i="0" u="none" strike="noStrike" dirty="0">
                <a:effectLst/>
                <a:latin typeface="Source Sans Pro" panose="020B0503030403020204" pitchFamily="34" charset="0"/>
              </a:rPr>
              <a:t>(5), 280–285. https://</a:t>
            </a:r>
            <a:r>
              <a:rPr lang="en-US" b="0" i="0" u="none" strike="noStrike" dirty="0" err="1">
                <a:effectLst/>
                <a:latin typeface="Source Sans Pro" panose="020B0503030403020204" pitchFamily="34" charset="0"/>
              </a:rPr>
              <a:t>doi.org</a:t>
            </a:r>
            <a:r>
              <a:rPr lang="en-US" b="0" i="0" u="none" strike="noStrike" dirty="0">
                <a:effectLst/>
                <a:latin typeface="Source Sans Pro" panose="020B0503030403020204" pitchFamily="34" charset="0"/>
              </a:rPr>
              <a:t>/10.22454/FamMed.2024.510377 </a:t>
            </a:r>
            <a:endParaRPr lang="en-US" dirty="0"/>
          </a:p>
        </p:txBody>
      </p:sp>
    </p:spTree>
    <p:extLst>
      <p:ext uri="{BB962C8B-B14F-4D97-AF65-F5344CB8AC3E}">
        <p14:creationId xmlns:p14="http://schemas.microsoft.com/office/powerpoint/2010/main" val="2909242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B17-A93F-10B5-B10A-DA2AE8A72109}"/>
              </a:ext>
            </a:extLst>
          </p:cNvPr>
          <p:cNvSpPr>
            <a:spLocks noGrp="1"/>
          </p:cNvSpPr>
          <p:nvPr>
            <p:ph type="title"/>
          </p:nvPr>
        </p:nvSpPr>
        <p:spPr/>
        <p:txBody>
          <a:bodyPr/>
          <a:lstStyle/>
          <a:p>
            <a:r>
              <a:rPr lang="en-US" dirty="0"/>
              <a:t>Acknowledgements</a:t>
            </a:r>
          </a:p>
        </p:txBody>
      </p:sp>
      <p:sp>
        <p:nvSpPr>
          <p:cNvPr id="3" name="Text Placeholder 2">
            <a:extLst>
              <a:ext uri="{FF2B5EF4-FFF2-40B4-BE49-F238E27FC236}">
                <a16:creationId xmlns:a16="http://schemas.microsoft.com/office/drawing/2014/main" id="{37278AA3-70D7-C791-3D93-C91BA8CCE2BB}"/>
              </a:ext>
            </a:extLst>
          </p:cNvPr>
          <p:cNvSpPr>
            <a:spLocks noGrp="1"/>
          </p:cNvSpPr>
          <p:nvPr>
            <p:ph type="body" idx="1"/>
          </p:nvPr>
        </p:nvSpPr>
        <p:spPr/>
        <p:txBody>
          <a:bodyPr/>
          <a:lstStyle/>
          <a:p>
            <a:r>
              <a:rPr lang="en-US" dirty="0"/>
              <a:t>Emmeline Ha, MD</a:t>
            </a:r>
          </a:p>
          <a:p>
            <a:r>
              <a:rPr lang="en-US" dirty="0" err="1"/>
              <a:t>LaQuandra</a:t>
            </a:r>
            <a:r>
              <a:rPr lang="en-US" dirty="0"/>
              <a:t> Nesbitt, MD</a:t>
            </a:r>
          </a:p>
        </p:txBody>
      </p:sp>
    </p:spTree>
    <p:extLst>
      <p:ext uri="{BB962C8B-B14F-4D97-AF65-F5344CB8AC3E}">
        <p14:creationId xmlns:p14="http://schemas.microsoft.com/office/powerpoint/2010/main" val="391754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86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with their hands up&#10;&#10;Description automatically generated">
            <a:extLst>
              <a:ext uri="{FF2B5EF4-FFF2-40B4-BE49-F238E27FC236}">
                <a16:creationId xmlns:a16="http://schemas.microsoft.com/office/drawing/2014/main" id="{1F28BED7-6242-8C05-E4E8-E69461FFBFD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4446"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E5362-B5C1-451C-8D88-2EADB3E917C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Family Medicine at GW – a brief history</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76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8480-866E-902E-41E6-7A484957D1A7}"/>
              </a:ext>
            </a:extLst>
          </p:cNvPr>
          <p:cNvSpPr>
            <a:spLocks noGrp="1"/>
          </p:cNvSpPr>
          <p:nvPr>
            <p:ph type="title"/>
          </p:nvPr>
        </p:nvSpPr>
        <p:spPr/>
        <p:txBody>
          <a:bodyPr/>
          <a:lstStyle/>
          <a:p>
            <a:endParaRPr lang="en-US" dirty="0"/>
          </a:p>
        </p:txBody>
      </p:sp>
      <p:pic>
        <p:nvPicPr>
          <p:cNvPr id="5" name="Content Placeholder 4" descr="A map of washington dc with cities and roads&#10;&#10;Description automatically generated">
            <a:extLst>
              <a:ext uri="{FF2B5EF4-FFF2-40B4-BE49-F238E27FC236}">
                <a16:creationId xmlns:a16="http://schemas.microsoft.com/office/drawing/2014/main" id="{074F0FFD-3517-78E9-0BD8-9244FEB7B1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6877" y="1825625"/>
            <a:ext cx="3998246" cy="4351338"/>
          </a:xfrm>
        </p:spPr>
      </p:pic>
    </p:spTree>
    <p:extLst>
      <p:ext uri="{BB962C8B-B14F-4D97-AF65-F5344CB8AC3E}">
        <p14:creationId xmlns:p14="http://schemas.microsoft.com/office/powerpoint/2010/main" val="1036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map of the washington dc metro area&#10;&#10;Description automatically generated">
            <a:extLst>
              <a:ext uri="{FF2B5EF4-FFF2-40B4-BE49-F238E27FC236}">
                <a16:creationId xmlns:a16="http://schemas.microsoft.com/office/drawing/2014/main" id="{4A428A94-C07D-3D66-B731-176D824C78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2689596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24462E5-4101-6363-E768-4965A54939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770890"/>
            <a:ext cx="10905066" cy="5316220"/>
          </a:xfrm>
          <a:prstGeom prst="rect">
            <a:avLst/>
          </a:prstGeom>
        </p:spPr>
      </p:pic>
    </p:spTree>
    <p:extLst>
      <p:ext uri="{BB962C8B-B14F-4D97-AF65-F5344CB8AC3E}">
        <p14:creationId xmlns:p14="http://schemas.microsoft.com/office/powerpoint/2010/main" val="16594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8EAB6-AA3D-4F92-9997-C9F3EAFC1C36}"/>
              </a:ext>
            </a:extLst>
          </p:cNvPr>
          <p:cNvPicPr>
            <a:picLocks noChangeAspect="1"/>
          </p:cNvPicPr>
          <p:nvPr/>
        </p:nvPicPr>
        <p:blipFill>
          <a:blip r:embed="rId2"/>
          <a:stretch>
            <a:fillRect/>
          </a:stretch>
        </p:blipFill>
        <p:spPr>
          <a:xfrm>
            <a:off x="2403231" y="0"/>
            <a:ext cx="7385538" cy="6858000"/>
          </a:xfrm>
          <a:prstGeom prst="rect">
            <a:avLst/>
          </a:prstGeom>
        </p:spPr>
      </p:pic>
    </p:spTree>
    <p:extLst>
      <p:ext uri="{BB962C8B-B14F-4D97-AF65-F5344CB8AC3E}">
        <p14:creationId xmlns:p14="http://schemas.microsoft.com/office/powerpoint/2010/main" val="1246553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C4C8-66B4-4470-AC98-079A0232F6AB}"/>
              </a:ext>
            </a:extLst>
          </p:cNvPr>
          <p:cNvSpPr>
            <a:spLocks noGrp="1"/>
          </p:cNvSpPr>
          <p:nvPr>
            <p:ph type="title"/>
          </p:nvPr>
        </p:nvSpPr>
        <p:spPr>
          <a:xfrm>
            <a:off x="1056314" y="188956"/>
            <a:ext cx="10515600" cy="515719"/>
          </a:xfrm>
        </p:spPr>
        <p:txBody>
          <a:bodyPr>
            <a:normAutofit fontScale="90000"/>
          </a:bodyPr>
          <a:lstStyle/>
          <a:p>
            <a:r>
              <a:rPr lang="en-US" dirty="0"/>
              <a:t>Educational Excellence &amp; Innovation</a:t>
            </a:r>
          </a:p>
        </p:txBody>
      </p:sp>
      <p:sp>
        <p:nvSpPr>
          <p:cNvPr id="3" name="Content Placeholder 2">
            <a:extLst>
              <a:ext uri="{FF2B5EF4-FFF2-40B4-BE49-F238E27FC236}">
                <a16:creationId xmlns:a16="http://schemas.microsoft.com/office/drawing/2014/main" id="{983498ED-6CD5-408F-A760-6C6810280A6E}"/>
              </a:ext>
            </a:extLst>
          </p:cNvPr>
          <p:cNvSpPr>
            <a:spLocks noGrp="1"/>
          </p:cNvSpPr>
          <p:nvPr>
            <p:ph idx="1"/>
          </p:nvPr>
        </p:nvSpPr>
        <p:spPr>
          <a:xfrm>
            <a:off x="376806" y="1162895"/>
            <a:ext cx="10515600" cy="4351339"/>
          </a:xfrm>
        </p:spPr>
        <p:txBody>
          <a:bodyPr/>
          <a:lstStyle/>
          <a:p>
            <a:pPr marL="0" indent="0">
              <a:buNone/>
            </a:pPr>
            <a:r>
              <a:rPr lang="en-US" dirty="0"/>
              <a:t>The GW academic medical enterprise has a reputation for leadership and innovation in medical and health sciences education. We will continue that tradition through an innovative curriculum, an emphasis on </a:t>
            </a:r>
            <a:r>
              <a:rPr lang="en-US" b="1" i="1" dirty="0">
                <a:solidFill>
                  <a:schemeClr val="accent1"/>
                </a:solidFill>
              </a:rPr>
              <a:t>population health, health equity and antiracism</a:t>
            </a:r>
            <a:r>
              <a:rPr lang="en-US" dirty="0"/>
              <a:t>, support for faculty excellence, and the application of new educational technologies across all our learning environments.</a:t>
            </a:r>
          </a:p>
          <a:p>
            <a:endParaRPr lang="en-US" dirty="0"/>
          </a:p>
        </p:txBody>
      </p:sp>
    </p:spTree>
    <p:extLst>
      <p:ext uri="{BB962C8B-B14F-4D97-AF65-F5344CB8AC3E}">
        <p14:creationId xmlns:p14="http://schemas.microsoft.com/office/powerpoint/2010/main" val="1278416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6984-0976-417D-916D-75A7C62E941F}"/>
              </a:ext>
            </a:extLst>
          </p:cNvPr>
          <p:cNvSpPr>
            <a:spLocks noGrp="1"/>
          </p:cNvSpPr>
          <p:nvPr>
            <p:ph type="title"/>
          </p:nvPr>
        </p:nvSpPr>
        <p:spPr>
          <a:xfrm>
            <a:off x="1990593" y="131785"/>
            <a:ext cx="10515600" cy="641554"/>
          </a:xfrm>
        </p:spPr>
        <p:txBody>
          <a:bodyPr>
            <a:normAutofit fontScale="90000"/>
          </a:bodyPr>
          <a:lstStyle/>
          <a:p>
            <a:r>
              <a:rPr lang="en-US" dirty="0"/>
              <a:t>Excellence in Core Research Areas</a:t>
            </a:r>
          </a:p>
        </p:txBody>
      </p:sp>
      <p:sp>
        <p:nvSpPr>
          <p:cNvPr id="3" name="Content Placeholder 2">
            <a:extLst>
              <a:ext uri="{FF2B5EF4-FFF2-40B4-BE49-F238E27FC236}">
                <a16:creationId xmlns:a16="http://schemas.microsoft.com/office/drawing/2014/main" id="{6666172B-C956-43C8-A131-BA7FAC0BD3DA}"/>
              </a:ext>
            </a:extLst>
          </p:cNvPr>
          <p:cNvSpPr>
            <a:spLocks noGrp="1"/>
          </p:cNvSpPr>
          <p:nvPr>
            <p:ph idx="1"/>
          </p:nvPr>
        </p:nvSpPr>
        <p:spPr>
          <a:xfrm>
            <a:off x="351639" y="1129339"/>
            <a:ext cx="10515600" cy="4351339"/>
          </a:xfrm>
        </p:spPr>
        <p:txBody>
          <a:bodyPr/>
          <a:lstStyle/>
          <a:p>
            <a:pPr marL="0" indent="0">
              <a:buNone/>
            </a:pPr>
            <a:r>
              <a:rPr lang="en-US" dirty="0"/>
              <a:t>The GW academic medical enterprise is at the leading edge of high-impact medical and </a:t>
            </a:r>
            <a:r>
              <a:rPr lang="en-US" b="1" i="1" dirty="0">
                <a:solidFill>
                  <a:schemeClr val="accent1"/>
                </a:solidFill>
              </a:rPr>
              <a:t>health sciences research </a:t>
            </a:r>
            <a:r>
              <a:rPr lang="en-US" dirty="0"/>
              <a:t>and a leader in the translation of discoveries into clinical care and </a:t>
            </a:r>
            <a:r>
              <a:rPr lang="en-US" b="1" i="1" dirty="0">
                <a:solidFill>
                  <a:schemeClr val="accent1"/>
                </a:solidFill>
              </a:rPr>
              <a:t>improved health equity</a:t>
            </a:r>
            <a:r>
              <a:rPr lang="en-US" dirty="0"/>
              <a:t>. Our future prioritizes areas of strength which will drive growth and excellence in research – from discovery to </a:t>
            </a:r>
            <a:r>
              <a:rPr lang="en-US" b="1" i="1" dirty="0">
                <a:solidFill>
                  <a:schemeClr val="accent1"/>
                </a:solidFill>
              </a:rPr>
              <a:t>implementation</a:t>
            </a:r>
            <a:r>
              <a:rPr lang="en-US" dirty="0"/>
              <a:t>.</a:t>
            </a:r>
          </a:p>
        </p:txBody>
      </p:sp>
    </p:spTree>
    <p:extLst>
      <p:ext uri="{BB962C8B-B14F-4D97-AF65-F5344CB8AC3E}">
        <p14:creationId xmlns:p14="http://schemas.microsoft.com/office/powerpoint/2010/main" val="251288876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9117</TotalTime>
  <Words>927</Words>
  <Application>Microsoft Macintosh PowerPoint</Application>
  <PresentationFormat>Widescreen</PresentationFormat>
  <Paragraphs>87</Paragraphs>
  <Slides>27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Meiryo</vt:lpstr>
      <vt:lpstr>Anton</vt:lpstr>
      <vt:lpstr>Aptos</vt:lpstr>
      <vt:lpstr>Arial</vt:lpstr>
      <vt:lpstr>arial, sans-serif</vt:lpstr>
      <vt:lpstr>AvenirNext LT Pro Medium</vt:lpstr>
      <vt:lpstr>AvenirNext LT Pro Regular</vt:lpstr>
      <vt:lpstr>Calibri</vt:lpstr>
      <vt:lpstr>Calibri Light</vt:lpstr>
      <vt:lpstr>Source Sans Pro</vt:lpstr>
      <vt:lpstr>verdana</vt:lpstr>
      <vt:lpstr>1_Office Theme</vt:lpstr>
      <vt:lpstr>Bright Spot: Establishing a Department of Family &amp; Community Medicine at GW</vt:lpstr>
      <vt:lpstr>Discussion Items</vt:lpstr>
      <vt:lpstr>Family Medicine at GW – a brief history</vt:lpstr>
      <vt:lpstr>PowerPoint Presentation</vt:lpstr>
      <vt:lpstr>PowerPoint Presentation</vt:lpstr>
      <vt:lpstr>PowerPoint Presentation</vt:lpstr>
      <vt:lpstr>PowerPoint Presentation</vt:lpstr>
      <vt:lpstr>Educational Excellence &amp; Innovation</vt:lpstr>
      <vt:lpstr>Excellence in Core Research Areas</vt:lpstr>
      <vt:lpstr>Distinction in Health Care Delivery</vt:lpstr>
      <vt:lpstr>Location in Our Nation's Capital</vt:lpstr>
      <vt:lpstr>Benefits of Family Medicine</vt:lpstr>
      <vt:lpstr>Benefits of Family Medicine Departments</vt:lpstr>
      <vt:lpstr>PowerPoint Presentation</vt:lpstr>
      <vt:lpstr>PowerPoint Presentation</vt:lpstr>
      <vt:lpstr>Department of Emergency Medicine’s Family Medicine Section </vt:lpstr>
      <vt:lpstr>FINAL ROUND!</vt:lpstr>
      <vt:lpstr>Department of Emergency Medicine’s Family Medicine Section </vt:lpstr>
      <vt:lpstr>Family Medicine Section Achievements</vt:lpstr>
      <vt:lpstr>Intersection of Family Medicine and Population Health</vt:lpstr>
      <vt:lpstr>Intersection of Population Health &amp; Family Medicine</vt:lpstr>
      <vt:lpstr>Future Directions</vt:lpstr>
      <vt:lpstr>Next Steps</vt:lpstr>
      <vt:lpstr>Lessons Learned</vt:lpstr>
      <vt:lpstr>References</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Cedar Hill Regional Medical Center-GW Health GW MFA Board Updates May 2024</dc:title>
  <dc:creator>Nesbitt, LaQuandra Sherese</dc:creator>
  <cp:lastModifiedBy>Andrea Anderson</cp:lastModifiedBy>
  <cp:revision>15</cp:revision>
  <dcterms:created xsi:type="dcterms:W3CDTF">2024-05-15T18:58:45Z</dcterms:created>
  <dcterms:modified xsi:type="dcterms:W3CDTF">2024-08-16T12:28:06Z</dcterms:modified>
</cp:coreProperties>
</file>