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9" d="100"/>
          <a:sy n="109" d="100"/>
        </p:scale>
        <p:origin x="10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538F8-A5ED-4A11-B51F-E888CE42997A}" type="datetimeFigureOut">
              <a:rPr lang="en-US" smtClean="0"/>
              <a:t>8/8/2025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47700-88EE-42D3-B105-1163509B6EAE}" type="slidenum">
              <a:rPr lang="en-US" smtClean="0"/>
              <a:t>‹#›</a:t>
            </a:fld>
            <a:endParaRPr lang="en-US"/>
          </a:p>
        </p:txBody>
      </p:sp>
    </p:spTree>
    <p:extLst>
      <p:ext uri="{BB962C8B-B14F-4D97-AF65-F5344CB8AC3E}">
        <p14:creationId xmlns:p14="http://schemas.microsoft.com/office/powerpoint/2010/main" val="3904510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amilymedicinefactbook.org/6-what-do-family-physicians-do/"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annfammed.org/content/annalsfm/16/3/200.full.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journals.stfm.org/familymedicine/2021/july-august/austad-2021-0219/"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cfp.ca/content/cfp/69/4/269.full.pdf" TargetMode="External"/><Relationship Id="rId4" Type="http://schemas.openxmlformats.org/officeDocument/2006/relationships/hyperlink" Target="https://www.aafp.org/about/policies/all/hospitalists-trainedfm.html"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afp.org/about/policies/all/hospitalists-trainedfm.html"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jabfm.org/content/31/5/677" TargetMode="External"/><Relationship Id="rId4" Type="http://schemas.openxmlformats.org/officeDocument/2006/relationships/hyperlink" Target="https://journals.stfm.org/familymedicine/2021/july-august/austad-2021-0219/"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6. What Do Family Physicians Do? - The Family Medicine Fact Book</a:t>
            </a:r>
            <a:endParaRPr lang="en-US" dirty="0"/>
          </a:p>
        </p:txBody>
      </p:sp>
      <p:sp>
        <p:nvSpPr>
          <p:cNvPr id="4" name="Slide Number Placeholder 3"/>
          <p:cNvSpPr>
            <a:spLocks noGrp="1"/>
          </p:cNvSpPr>
          <p:nvPr>
            <p:ph type="sldNum" sz="quarter" idx="10"/>
          </p:nvPr>
        </p:nvSpPr>
        <p:spPr/>
        <p:txBody>
          <a:bodyPr/>
          <a:lstStyle/>
          <a:p>
            <a:fld id="{C475E3BB-7550-4E87-B7DA-54C505B9C12C}" type="slidenum">
              <a:rPr lang="en-US" smtClean="0"/>
              <a:t>5</a:t>
            </a:fld>
            <a:endParaRPr lang="en-US"/>
          </a:p>
        </p:txBody>
      </p:sp>
    </p:spTree>
    <p:extLst>
      <p:ext uri="{BB962C8B-B14F-4D97-AF65-F5344CB8AC3E}">
        <p14:creationId xmlns:p14="http://schemas.microsoft.com/office/powerpoint/2010/main" val="311659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Burnout and Scope of Practice in New Family Physicians</a:t>
            </a:r>
            <a:r>
              <a:rPr lang="en-US" dirty="0" smtClean="0"/>
              <a:t> – Weidner et al</a:t>
            </a:r>
          </a:p>
          <a:p>
            <a:r>
              <a:rPr lang="en-US" dirty="0" smtClean="0"/>
              <a:t>Early career family physicians who provide a broader scope of practice, specifically, inpatient medicine, obstetrics, or home visits, reported </a:t>
            </a:r>
            <a:r>
              <a:rPr lang="en-US" dirty="0" err="1" smtClean="0"/>
              <a:t>significantly</a:t>
            </a:r>
            <a:r>
              <a:rPr lang="en-US" dirty="0" smtClean="0"/>
              <a:t> lower rates of burnout. Our findings suggest that comprehensiveness is associated with less burnout, which is critical in the context of improving access to good quality, affordable care while maintaining physician wellness.</a:t>
            </a:r>
            <a:endParaRPr lang="en-US" dirty="0"/>
          </a:p>
        </p:txBody>
      </p:sp>
      <p:sp>
        <p:nvSpPr>
          <p:cNvPr id="4" name="Slide Number Placeholder 3"/>
          <p:cNvSpPr>
            <a:spLocks noGrp="1"/>
          </p:cNvSpPr>
          <p:nvPr>
            <p:ph type="sldNum" sz="quarter" idx="10"/>
          </p:nvPr>
        </p:nvSpPr>
        <p:spPr/>
        <p:txBody>
          <a:bodyPr/>
          <a:lstStyle/>
          <a:p>
            <a:fld id="{C475E3BB-7550-4E87-B7DA-54C505B9C12C}" type="slidenum">
              <a:rPr lang="en-US" smtClean="0"/>
              <a:t>7</a:t>
            </a:fld>
            <a:endParaRPr lang="en-US"/>
          </a:p>
        </p:txBody>
      </p:sp>
    </p:spTree>
    <p:extLst>
      <p:ext uri="{BB962C8B-B14F-4D97-AF65-F5344CB8AC3E}">
        <p14:creationId xmlns:p14="http://schemas.microsoft.com/office/powerpoint/2010/main" val="3018645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3"/>
              </a:rPr>
              <a:t>Family Medicine’s Critical Role in Building and Sustaining the Future of Hospital Medicine</a:t>
            </a:r>
            <a:r>
              <a:rPr lang="en-US" dirty="0" smtClean="0"/>
              <a:t> –Austad</a:t>
            </a:r>
            <a:r>
              <a:rPr lang="en-US" baseline="0" dirty="0" smtClean="0"/>
              <a:t> et 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4"/>
              </a:rPr>
              <a:t>AAFP-SHM Joint Statement on Hospitalists Trained in Family Medicine | AAFP</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hlinkClick r:id="rId5"/>
              </a:rPr>
              <a:t>The value of family medicine</a:t>
            </a:r>
            <a:r>
              <a:rPr lang="en-US" dirty="0" smtClean="0"/>
              <a:t> </a:t>
            </a:r>
            <a:r>
              <a:rPr lang="en-US" dirty="0" smtClean="0">
                <a:hlinkClick r:id="rId3"/>
              </a:rPr>
              <a:t>–</a:t>
            </a:r>
            <a:r>
              <a:rPr lang="en-US" dirty="0" smtClean="0"/>
              <a:t> </a:t>
            </a:r>
            <a:r>
              <a:rPr lang="en-US" dirty="0" err="1" smtClean="0"/>
              <a:t>Kolber</a:t>
            </a:r>
            <a:r>
              <a:rPr lang="en-US" dirty="0" smtClean="0"/>
              <a:t> et</a:t>
            </a:r>
            <a:r>
              <a:rPr lang="en-US" baseline="0" dirty="0" smtClean="0"/>
              <a:t> al</a:t>
            </a:r>
            <a:endParaRPr lang="en-US" dirty="0" smtClean="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1" dirty="0" smtClean="0"/>
          </a:p>
          <a:p>
            <a:r>
              <a:rPr lang="en-US" b="1" dirty="0" smtClean="0"/>
              <a:t>Holistic Patient Care</a:t>
            </a:r>
            <a:r>
              <a:rPr lang="en-US" dirty="0" smtClean="0"/>
              <a:t> FM trains in the biopsychosocial model, which helps contextualize illness within the patient’s life. This leads to more empathetic, patient-centered care and better communication with patients and families.</a:t>
            </a:r>
          </a:p>
          <a:p>
            <a:r>
              <a:rPr lang="en-US" b="1" dirty="0" smtClean="0">
                <a:effectLst/>
              </a:rPr>
              <a:t>Continuity Across Care Settings</a:t>
            </a:r>
            <a:r>
              <a:rPr lang="en-US" dirty="0" smtClean="0">
                <a:effectLst/>
              </a:rPr>
              <a:t> Their dual roles in outpatient and inpatient care allow for smoother transitions, reducing readmissions and improving follow-up. This continuity is especially beneficial in safety-net hospitals and underserved communities.</a:t>
            </a:r>
          </a:p>
          <a:p>
            <a:r>
              <a:rPr lang="en-US" b="1" dirty="0" smtClean="0">
                <a:effectLst/>
              </a:rPr>
              <a:t>Cost-Effective and High-Value Care</a:t>
            </a:r>
            <a:r>
              <a:rPr lang="en-US" dirty="0" smtClean="0">
                <a:effectLst/>
              </a:rPr>
              <a:t> Family doctors often practice judicious restraint in ordering tests and procedures, helping control healthcare costs while maintaining quality.</a:t>
            </a:r>
          </a:p>
          <a:p>
            <a:endParaRPr lang="en-US" dirty="0" smtClean="0">
              <a:effectLst/>
            </a:endParaRPr>
          </a:p>
          <a:p>
            <a:r>
              <a:rPr lang="en-US" b="1" dirty="0" smtClean="0">
                <a:effectLst/>
              </a:rPr>
              <a:t>Versatility and Breadth of Training</a:t>
            </a:r>
            <a:r>
              <a:rPr lang="en-US" dirty="0" smtClean="0">
                <a:effectLst/>
              </a:rPr>
              <a:t> Their training spans pediatrics, obstetrics, geriatrics, and internal medicine, making them adaptable to diverse inpatient populations and capable of managing complex cases.</a:t>
            </a:r>
          </a:p>
          <a:p>
            <a:r>
              <a:rPr lang="en-US" b="1" dirty="0" smtClean="0">
                <a:effectLst/>
              </a:rPr>
              <a:t>Improved Health Outcomes</a:t>
            </a:r>
            <a:r>
              <a:rPr lang="en-US" dirty="0" smtClean="0">
                <a:effectLst/>
              </a:rPr>
              <a:t> Increasing the number of family physicians in a population correlates with lower mortality rates, fewer hospitalizations, and better chronic disease management.</a:t>
            </a:r>
          </a:p>
          <a:p>
            <a:endParaRPr lang="en-US" dirty="0"/>
          </a:p>
        </p:txBody>
      </p:sp>
      <p:sp>
        <p:nvSpPr>
          <p:cNvPr id="4" name="Slide Number Placeholder 3"/>
          <p:cNvSpPr>
            <a:spLocks noGrp="1"/>
          </p:cNvSpPr>
          <p:nvPr>
            <p:ph type="sldNum" sz="quarter" idx="10"/>
          </p:nvPr>
        </p:nvSpPr>
        <p:spPr/>
        <p:txBody>
          <a:bodyPr/>
          <a:lstStyle/>
          <a:p>
            <a:fld id="{C475E3BB-7550-4E87-B7DA-54C505B9C12C}" type="slidenum">
              <a:rPr lang="en-US" smtClean="0"/>
              <a:t>8</a:t>
            </a:fld>
            <a:endParaRPr lang="en-US"/>
          </a:p>
        </p:txBody>
      </p:sp>
    </p:spTree>
    <p:extLst>
      <p:ext uri="{BB962C8B-B14F-4D97-AF65-F5344CB8AC3E}">
        <p14:creationId xmlns:p14="http://schemas.microsoft.com/office/powerpoint/2010/main" val="880995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AAFP-SHM Joint Statement on Hospitalists Trained in Family Medicine | AAFP</a:t>
            </a:r>
            <a:endParaRPr lang="en-US" dirty="0" smtClean="0">
              <a:hlinkClick r:id="rId4"/>
            </a:endParaRPr>
          </a:p>
          <a:p>
            <a:r>
              <a:rPr lang="en-US" dirty="0" smtClean="0">
                <a:hlinkClick r:id="rId4"/>
              </a:rPr>
              <a:t>Family Medicine’s Critical Role in Building and Sustaining the Future of Hospital Medicine</a:t>
            </a:r>
            <a:r>
              <a:rPr lang="en-US" dirty="0" smtClean="0"/>
              <a:t> –Austad</a:t>
            </a:r>
            <a:r>
              <a:rPr lang="en-US" baseline="0" dirty="0" smtClean="0"/>
              <a:t> et al</a:t>
            </a:r>
          </a:p>
          <a:p>
            <a:r>
              <a:rPr lang="en-US" dirty="0" smtClean="0">
                <a:hlinkClick r:id="rId5"/>
              </a:rPr>
              <a:t>Family Medicine Hospitalists Three Years Out of Residency: Career Flexibility or a Threat to Office-Based Family Medicine? | American Board of Family Medicine</a:t>
            </a:r>
            <a:r>
              <a:rPr lang="en-US" dirty="0" smtClean="0"/>
              <a:t> – </a:t>
            </a:r>
            <a:r>
              <a:rPr lang="en-US" dirty="0" err="1" smtClean="0"/>
              <a:t>Cancino</a:t>
            </a:r>
            <a:r>
              <a:rPr lang="en-US" dirty="0" smtClean="0"/>
              <a:t> and Jack</a:t>
            </a:r>
          </a:p>
          <a:p>
            <a:endParaRPr lang="en-US" dirty="0" smtClean="0"/>
          </a:p>
          <a:p>
            <a:r>
              <a:rPr lang="en-US" b="1" dirty="0" smtClean="0"/>
              <a:t>Addressing Workforce Shortages</a:t>
            </a:r>
            <a:r>
              <a:rPr lang="en-US" dirty="0" smtClean="0"/>
              <a:t> </a:t>
            </a:r>
            <a:r>
              <a:rPr lang="en-US" baseline="0" dirty="0" smtClean="0"/>
              <a:t> D</a:t>
            </a:r>
            <a:r>
              <a:rPr lang="en-US" dirty="0" smtClean="0"/>
              <a:t>emand for hospitalists exceeds supply, especially in rural and underserved areas. Family physicians can help fill this gap effectively.</a:t>
            </a:r>
          </a:p>
          <a:p>
            <a:r>
              <a:rPr lang="en-US" b="1" dirty="0" smtClean="0">
                <a:effectLst/>
              </a:rPr>
              <a:t>Educational Impact</a:t>
            </a:r>
            <a:r>
              <a:rPr lang="en-US" dirty="0" smtClean="0">
                <a:effectLst/>
              </a:rPr>
              <a:t> Many FM hospitalists are involved in training residents and medical students, shaping the next generation of physicians</a:t>
            </a:r>
          </a:p>
          <a:p>
            <a:endParaRPr lang="en-US" b="1" dirty="0" smtClean="0">
              <a:effectLst/>
            </a:endParaRPr>
          </a:p>
          <a:p>
            <a:r>
              <a:rPr lang="en-US" b="1" dirty="0" smtClean="0">
                <a:effectLst/>
              </a:rPr>
              <a:t>Enhanced Career Satisfaction</a:t>
            </a:r>
            <a:r>
              <a:rPr lang="en-US" dirty="0" smtClean="0">
                <a:effectLst/>
              </a:rPr>
              <a:t> FM</a:t>
            </a:r>
            <a:r>
              <a:rPr lang="en-US" baseline="0" dirty="0" smtClean="0">
                <a:effectLst/>
              </a:rPr>
              <a:t> </a:t>
            </a:r>
            <a:r>
              <a:rPr lang="en-US" dirty="0" smtClean="0">
                <a:effectLst/>
              </a:rPr>
              <a:t>hospitalists report higher job satisfaction, better pay, and improved work-life balance compared to outpatient-only peers.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effectLst/>
              </a:rPr>
              <a:t>Flexibility and Career Options</a:t>
            </a:r>
            <a:r>
              <a:rPr lang="en-US" dirty="0" smtClean="0">
                <a:effectLst/>
              </a:rPr>
              <a:t> Practicing hospital medicine allows family doctors to explore different career paths without abandoning their core identity as comprehensive care providers.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effectLst/>
            </a:endParaRPr>
          </a:p>
          <a:p>
            <a:r>
              <a:rPr lang="en-US" b="1" dirty="0" smtClean="0">
                <a:effectLst/>
              </a:rPr>
              <a:t>Training and Professional Growth</a:t>
            </a:r>
            <a:r>
              <a:rPr lang="en-US" dirty="0" smtClean="0">
                <a:effectLst/>
              </a:rPr>
              <a:t> Hospital medicine offers exposure to acute care, interdisciplinary teamwork, and opportunities for leadership in hospital administration and policy.</a:t>
            </a:r>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C475E3BB-7550-4E87-B7DA-54C505B9C12C}" type="slidenum">
              <a:rPr lang="en-US" smtClean="0"/>
              <a:t>9</a:t>
            </a:fld>
            <a:endParaRPr lang="en-US"/>
          </a:p>
        </p:txBody>
      </p:sp>
    </p:spTree>
    <p:extLst>
      <p:ext uri="{BB962C8B-B14F-4D97-AF65-F5344CB8AC3E}">
        <p14:creationId xmlns:p14="http://schemas.microsoft.com/office/powerpoint/2010/main" val="1582896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E66D75-4602-4DC0-9F9E-D90123DA4345}"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1502272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66D75-4602-4DC0-9F9E-D90123DA4345}"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2804113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BE66D75-4602-4DC0-9F9E-D90123DA4345}"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3671479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E66D75-4602-4DC0-9F9E-D90123DA4345}" type="datetimeFigureOut">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220493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E66D75-4602-4DC0-9F9E-D90123DA4345}" type="datetimeFigureOut">
              <a:rPr lang="en-US" smtClean="0"/>
              <a:t>8/8/2025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389944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E66D75-4602-4DC0-9F9E-D90123DA4345}" type="datetimeFigureOut">
              <a:rPr lang="en-US" smtClean="0"/>
              <a:t>8/8/2025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108912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E66D75-4602-4DC0-9F9E-D90123DA4345}" type="datetimeFigureOut">
              <a:rPr lang="en-US" smtClean="0"/>
              <a:t>8/8/2025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238413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E66D75-4602-4DC0-9F9E-D90123DA4345}" type="datetimeFigureOut">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3946682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E66D75-4602-4DC0-9F9E-D90123DA4345}" type="datetimeFigureOut">
              <a:rPr lang="en-US" smtClean="0"/>
              <a:t>8/8/2025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3480414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66D75-4602-4DC0-9F9E-D90123DA4345}"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3378491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E66D75-4602-4DC0-9F9E-D90123DA4345}" type="datetimeFigureOut">
              <a:rPr lang="en-US" smtClean="0"/>
              <a:t>8/8/2025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EA3A0E-AC66-4715-B20A-2F434359A0B8}" type="slidenum">
              <a:rPr lang="en-US" smtClean="0"/>
              <a:t>‹#›</a:t>
            </a:fld>
            <a:endParaRPr lang="en-US"/>
          </a:p>
        </p:txBody>
      </p:sp>
    </p:spTree>
    <p:extLst>
      <p:ext uri="{BB962C8B-B14F-4D97-AF65-F5344CB8AC3E}">
        <p14:creationId xmlns:p14="http://schemas.microsoft.com/office/powerpoint/2010/main" val="3058699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66D75-4602-4DC0-9F9E-D90123DA4345}" type="datetimeFigureOut">
              <a:rPr lang="en-US" smtClean="0"/>
              <a:t>8/8/2025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EA3A0E-AC66-4715-B20A-2F434359A0B8}" type="slidenum">
              <a:rPr lang="en-US" smtClean="0"/>
              <a:t>‹#›</a:t>
            </a:fld>
            <a:endParaRPr lang="en-US"/>
          </a:p>
        </p:txBody>
      </p:sp>
    </p:spTree>
    <p:extLst>
      <p:ext uri="{BB962C8B-B14F-4D97-AF65-F5344CB8AC3E}">
        <p14:creationId xmlns:p14="http://schemas.microsoft.com/office/powerpoint/2010/main" val="2535704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familymedicinefactbook.org/6-what-do-family-physicians-do/"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academic.oup.com/fampra/article-abstract/23/3/308/475416?redirectedFrom=fulltext" TargetMode="External"/><Relationship Id="rId5" Type="http://schemas.openxmlformats.org/officeDocument/2006/relationships/hyperlink" Target="https://www.graham-center.org/content/dam/rgc/documents/publications-reports/articles/The%20Association%20of%20Practice%20Type%20and%20the%20Scope%20of%20Care%20of%20Family%20Physicians.pdf" TargetMode="External"/><Relationship Id="rId4" Type="http://schemas.openxmlformats.org/officeDocument/2006/relationships/hyperlink" Target="https://www.annfammed.org/content/annalsfm/16/3/200.full.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journals.stfm.org/familymedicine/2021/july-august/austad-2021-021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cfp.ca/content/cfp/69/4/269.full.pdf" TargetMode="External"/><Relationship Id="rId4" Type="http://schemas.openxmlformats.org/officeDocument/2006/relationships/hyperlink" Target="https://www.aafp.org/about/policies/all/hospitalists-trainedfm.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aafp.org/about/policies/all/hospitalists-trainedfm.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journals.stfm.org/familymedicine/2021/july-august/austad-2021-0219/" TargetMode="External"/><Relationship Id="rId4" Type="http://schemas.openxmlformats.org/officeDocument/2006/relationships/hyperlink" Target="https://www.jabfm.org/content/31/5/677"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58240"/>
            <a:ext cx="9144000" cy="2351723"/>
          </a:xfrm>
        </p:spPr>
        <p:txBody>
          <a:bodyPr>
            <a:normAutofit/>
          </a:bodyPr>
          <a:lstStyle/>
          <a:p>
            <a:r>
              <a:rPr lang="en-US" sz="5300" b="1" i="1" dirty="0" smtClean="0">
                <a:latin typeface="+mn-lt"/>
              </a:rPr>
              <a:t>Family Medicine in the House</a:t>
            </a:r>
            <a:r>
              <a:rPr lang="en-US" i="1" dirty="0" smtClean="0"/>
              <a:t/>
            </a:r>
            <a:br>
              <a:rPr lang="en-US" i="1" dirty="0" smtClean="0"/>
            </a:br>
            <a:r>
              <a:rPr lang="en-US" sz="4400" b="1" dirty="0" smtClean="0">
                <a:latin typeface="+mn-lt"/>
              </a:rPr>
              <a:t>Hospital Medicine:</a:t>
            </a:r>
            <a:br>
              <a:rPr lang="en-US" sz="4400" b="1" dirty="0" smtClean="0">
                <a:latin typeface="+mn-lt"/>
              </a:rPr>
            </a:br>
            <a:r>
              <a:rPr lang="en-US" sz="4400" b="1" dirty="0" smtClean="0">
                <a:latin typeface="+mn-lt"/>
              </a:rPr>
              <a:t>Foundational to Training and Practice</a:t>
            </a:r>
            <a:endParaRPr lang="en-US" sz="4900" b="1" dirty="0">
              <a:latin typeface="+mn-lt"/>
            </a:endParaRPr>
          </a:p>
        </p:txBody>
      </p:sp>
      <p:sp>
        <p:nvSpPr>
          <p:cNvPr id="3" name="Subtitle 2"/>
          <p:cNvSpPr>
            <a:spLocks noGrp="1"/>
          </p:cNvSpPr>
          <p:nvPr>
            <p:ph type="subTitle" idx="1"/>
          </p:nvPr>
        </p:nvSpPr>
        <p:spPr>
          <a:xfrm>
            <a:off x="1524000" y="3898129"/>
            <a:ext cx="9144000" cy="1655762"/>
          </a:xfrm>
        </p:spPr>
        <p:txBody>
          <a:bodyPr/>
          <a:lstStyle/>
          <a:p>
            <a:r>
              <a:rPr lang="en-US" b="1" dirty="0" smtClean="0"/>
              <a:t>FMLC Debate</a:t>
            </a:r>
          </a:p>
          <a:p>
            <a:r>
              <a:rPr lang="en-US" dirty="0" smtClean="0"/>
              <a:t>Stephen A Wilson, MD, MPH, FAAFP</a:t>
            </a:r>
            <a:endParaRPr lang="en-US" dirty="0"/>
          </a:p>
        </p:txBody>
      </p:sp>
    </p:spTree>
    <p:extLst>
      <p:ext uri="{BB962C8B-B14F-4D97-AF65-F5344CB8AC3E}">
        <p14:creationId xmlns:p14="http://schemas.microsoft.com/office/powerpoint/2010/main" val="601469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949" y="2638062"/>
            <a:ext cx="10515600" cy="1325563"/>
          </a:xfrm>
          <a:solidFill>
            <a:srgbClr val="00B0F0"/>
          </a:solidFill>
        </p:spPr>
        <p:txBody>
          <a:bodyPr>
            <a:normAutofit/>
          </a:bodyPr>
          <a:lstStyle/>
          <a:p>
            <a:pPr algn="ctr"/>
            <a:r>
              <a:rPr lang="en-US" sz="6000" b="1" dirty="0" smtClean="0">
                <a:latin typeface="+mn-lt"/>
              </a:rPr>
              <a:t>Why bother?</a:t>
            </a:r>
            <a:endParaRPr lang="en-US" sz="6000" b="1" dirty="0">
              <a:latin typeface="+mn-lt"/>
            </a:endParaRPr>
          </a:p>
        </p:txBody>
      </p:sp>
    </p:spTree>
    <p:extLst>
      <p:ext uri="{BB962C8B-B14F-4D97-AF65-F5344CB8AC3E}">
        <p14:creationId xmlns:p14="http://schemas.microsoft.com/office/powerpoint/2010/main" val="3992243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Patient Care &amp; Safety | Jackson Health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802" y="644729"/>
            <a:ext cx="9593451" cy="5756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872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In the definition</a:t>
            </a:r>
            <a:endParaRPr lang="en-US" b="1" dirty="0">
              <a:latin typeface="+mn-lt"/>
            </a:endParaRPr>
          </a:p>
        </p:txBody>
      </p:sp>
      <p:sp>
        <p:nvSpPr>
          <p:cNvPr id="3" name="Content Placeholder 2"/>
          <p:cNvSpPr>
            <a:spLocks noGrp="1"/>
          </p:cNvSpPr>
          <p:nvPr>
            <p:ph idx="1"/>
          </p:nvPr>
        </p:nvSpPr>
        <p:spPr/>
        <p:txBody>
          <a:bodyPr/>
          <a:lstStyle/>
          <a:p>
            <a:pPr marL="0" indent="0">
              <a:buNone/>
            </a:pPr>
            <a:r>
              <a:rPr lang="en-US" dirty="0"/>
              <a:t>Family medicine is the medical specialty that provides </a:t>
            </a:r>
            <a:r>
              <a:rPr lang="en-US" b="1" dirty="0">
                <a:solidFill>
                  <a:srgbClr val="C00000"/>
                </a:solidFill>
              </a:rPr>
              <a:t>first contact </a:t>
            </a:r>
            <a:r>
              <a:rPr lang="en-US" dirty="0"/>
              <a:t>as well as </a:t>
            </a:r>
            <a:r>
              <a:rPr lang="en-US" b="1" dirty="0">
                <a:solidFill>
                  <a:srgbClr val="C00000"/>
                </a:solidFill>
              </a:rPr>
              <a:t>continuous</a:t>
            </a:r>
            <a:r>
              <a:rPr lang="en-US" dirty="0"/>
              <a:t>, </a:t>
            </a:r>
            <a:r>
              <a:rPr lang="en-US" b="1" dirty="0">
                <a:solidFill>
                  <a:srgbClr val="C00000"/>
                </a:solidFill>
              </a:rPr>
              <a:t>comprehensive</a:t>
            </a:r>
            <a:r>
              <a:rPr lang="en-US" dirty="0"/>
              <a:t> health care for individuals, families and communities </a:t>
            </a:r>
            <a:r>
              <a:rPr lang="en-US" b="1" dirty="0">
                <a:solidFill>
                  <a:srgbClr val="C00000"/>
                </a:solidFill>
              </a:rPr>
              <a:t>across their entire lifespan</a:t>
            </a:r>
            <a:r>
              <a:rPr lang="en-US" dirty="0"/>
              <a:t>, while also including care of all genders and reproductive stages. This specialty is distinctive in its </a:t>
            </a:r>
            <a:r>
              <a:rPr lang="en-US" b="1" dirty="0">
                <a:solidFill>
                  <a:srgbClr val="C00000"/>
                </a:solidFill>
              </a:rPr>
              <a:t>broad integration </a:t>
            </a:r>
            <a:r>
              <a:rPr lang="en-US" dirty="0"/>
              <a:t>of biological, clinical and behavioral sciences, ensuring a </a:t>
            </a:r>
            <a:r>
              <a:rPr lang="en-US" b="1" dirty="0">
                <a:solidFill>
                  <a:srgbClr val="C00000"/>
                </a:solidFill>
              </a:rPr>
              <a:t>holistic approach </a:t>
            </a:r>
            <a:r>
              <a:rPr lang="en-US" dirty="0"/>
              <a:t>to patient care. Family medicine engages in education and advocacy efforts to promote the health and well-being of all individuals while removing barriers to equitable care for all populations. (1984) (September 2024 COD)</a:t>
            </a:r>
          </a:p>
        </p:txBody>
      </p:sp>
      <p:sp>
        <p:nvSpPr>
          <p:cNvPr id="4" name="Rectangle 3"/>
          <p:cNvSpPr/>
          <p:nvPr/>
        </p:nvSpPr>
        <p:spPr>
          <a:xfrm>
            <a:off x="496389" y="6519446"/>
            <a:ext cx="11112137" cy="338554"/>
          </a:xfrm>
          <a:prstGeom prst="rect">
            <a:avLst/>
          </a:prstGeom>
        </p:spPr>
        <p:txBody>
          <a:bodyPr wrap="square">
            <a:spAutoFit/>
          </a:bodyPr>
          <a:lstStyle/>
          <a:p>
            <a:pPr algn="ctr"/>
            <a:r>
              <a:rPr lang="en-US" sz="1600" dirty="0" smtClean="0"/>
              <a:t>https://www.aafp.org/about/policies/all/family-medicine-definition.html</a:t>
            </a:r>
            <a:endParaRPr lang="en-US" sz="1600" dirty="0"/>
          </a:p>
        </p:txBody>
      </p:sp>
    </p:spTree>
    <p:extLst>
      <p:ext uri="{BB962C8B-B14F-4D97-AF65-F5344CB8AC3E}">
        <p14:creationId xmlns:p14="http://schemas.microsoft.com/office/powerpoint/2010/main" val="101249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0055"/>
            <a:ext cx="10515600" cy="1325563"/>
          </a:xfrm>
        </p:spPr>
        <p:txBody>
          <a:bodyPr/>
          <a:lstStyle/>
          <a:p>
            <a:r>
              <a:rPr lang="en-US" b="1" dirty="0" smtClean="0">
                <a:latin typeface="+mn-lt"/>
              </a:rPr>
              <a:t>We already do it</a:t>
            </a:r>
            <a:endParaRPr lang="en-US" b="1" dirty="0">
              <a:latin typeface="+mn-lt"/>
            </a:endParaRPr>
          </a:p>
        </p:txBody>
      </p:sp>
      <p:sp>
        <p:nvSpPr>
          <p:cNvPr id="3" name="Content Placeholder 2"/>
          <p:cNvSpPr>
            <a:spLocks noGrp="1"/>
          </p:cNvSpPr>
          <p:nvPr>
            <p:ph idx="1"/>
          </p:nvPr>
        </p:nvSpPr>
        <p:spPr>
          <a:xfrm>
            <a:off x="838200" y="1335768"/>
            <a:ext cx="10515600" cy="4351338"/>
          </a:xfrm>
        </p:spPr>
        <p:txBody>
          <a:bodyPr/>
          <a:lstStyle/>
          <a:p>
            <a:pPr marL="0" indent="0">
              <a:buNone/>
            </a:pPr>
            <a:r>
              <a:rPr lang="en-US" b="1" dirty="0" smtClean="0">
                <a:solidFill>
                  <a:srgbClr val="C00000"/>
                </a:solidFill>
              </a:rPr>
              <a:t>9% </a:t>
            </a:r>
            <a:r>
              <a:rPr lang="en-US" dirty="0" smtClean="0"/>
              <a:t>of FM residency graduates become </a:t>
            </a:r>
            <a:r>
              <a:rPr lang="en-US" b="1" dirty="0" smtClean="0">
                <a:solidFill>
                  <a:srgbClr val="C00000"/>
                </a:solidFill>
              </a:rPr>
              <a:t>hospitalists</a:t>
            </a:r>
          </a:p>
          <a:p>
            <a:pPr marL="0" indent="0">
              <a:buNone/>
            </a:pPr>
            <a:endParaRPr lang="en-US" sz="1000" dirty="0" smtClean="0"/>
          </a:p>
          <a:p>
            <a:pPr marL="0" indent="0">
              <a:buNone/>
            </a:pPr>
            <a:r>
              <a:rPr lang="en-US" b="1" dirty="0" smtClean="0">
                <a:solidFill>
                  <a:srgbClr val="C00000"/>
                </a:solidFill>
              </a:rPr>
              <a:t>25%</a:t>
            </a:r>
            <a:r>
              <a:rPr lang="en-US" dirty="0" smtClean="0"/>
              <a:t> of FM physicians provide </a:t>
            </a:r>
            <a:r>
              <a:rPr lang="en-US" b="1" dirty="0" smtClean="0">
                <a:solidFill>
                  <a:srgbClr val="C00000"/>
                </a:solidFill>
              </a:rPr>
              <a:t>adult inpatient care </a:t>
            </a:r>
            <a:r>
              <a:rPr lang="en-US" dirty="0" smtClean="0"/>
              <a:t>as part of their scope of practice</a:t>
            </a:r>
            <a:endParaRPr lang="en-US" dirty="0"/>
          </a:p>
        </p:txBody>
      </p:sp>
      <p:pic>
        <p:nvPicPr>
          <p:cNvPr id="4" name="Picture 3"/>
          <p:cNvPicPr>
            <a:picLocks noChangeAspect="1"/>
          </p:cNvPicPr>
          <p:nvPr/>
        </p:nvPicPr>
        <p:blipFill>
          <a:blip r:embed="rId3"/>
          <a:stretch>
            <a:fillRect/>
          </a:stretch>
        </p:blipFill>
        <p:spPr>
          <a:xfrm>
            <a:off x="1452562" y="3001910"/>
            <a:ext cx="9286875" cy="3495675"/>
          </a:xfrm>
          <a:prstGeom prst="rect">
            <a:avLst/>
          </a:prstGeom>
          <a:ln w="12700">
            <a:solidFill>
              <a:schemeClr val="tx1"/>
            </a:solidFill>
          </a:ln>
        </p:spPr>
      </p:pic>
      <p:sp>
        <p:nvSpPr>
          <p:cNvPr id="5" name="Rectangle 4"/>
          <p:cNvSpPr/>
          <p:nvPr/>
        </p:nvSpPr>
        <p:spPr>
          <a:xfrm>
            <a:off x="1452562" y="6497585"/>
            <a:ext cx="9286875" cy="338554"/>
          </a:xfrm>
          <a:prstGeom prst="rect">
            <a:avLst/>
          </a:prstGeom>
        </p:spPr>
        <p:txBody>
          <a:bodyPr wrap="square">
            <a:spAutoFit/>
          </a:bodyPr>
          <a:lstStyle/>
          <a:p>
            <a:pPr algn="ctr"/>
            <a:r>
              <a:rPr lang="en-US" sz="1600" dirty="0" smtClean="0">
                <a:hlinkClick r:id="rId4"/>
              </a:rPr>
              <a:t>6. What Do Family Physicians Do? - The Family Medicine Fact Book</a:t>
            </a:r>
            <a:endParaRPr lang="en-US" sz="1600" dirty="0"/>
          </a:p>
        </p:txBody>
      </p:sp>
    </p:spTree>
    <p:extLst>
      <p:ext uri="{BB962C8B-B14F-4D97-AF65-F5344CB8AC3E}">
        <p14:creationId xmlns:p14="http://schemas.microsoft.com/office/powerpoint/2010/main" val="25884718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Critical in academic settings</a:t>
            </a:r>
            <a:endParaRPr lang="en-US" b="1" dirty="0">
              <a:latin typeface="+mn-lt"/>
            </a:endParaRPr>
          </a:p>
        </p:txBody>
      </p:sp>
      <p:sp>
        <p:nvSpPr>
          <p:cNvPr id="3" name="Content Placeholder 2"/>
          <p:cNvSpPr>
            <a:spLocks noGrp="1"/>
          </p:cNvSpPr>
          <p:nvPr>
            <p:ph idx="1"/>
          </p:nvPr>
        </p:nvSpPr>
        <p:spPr>
          <a:xfrm>
            <a:off x="1215483" y="2491030"/>
            <a:ext cx="6282978" cy="1300386"/>
          </a:xfrm>
        </p:spPr>
        <p:txBody>
          <a:bodyPr>
            <a:normAutofit/>
          </a:bodyPr>
          <a:lstStyle/>
          <a:p>
            <a:pPr marL="0" indent="0">
              <a:buNone/>
            </a:pPr>
            <a:r>
              <a:rPr lang="en-US" dirty="0" smtClean="0"/>
              <a:t>Coin of the realm in AHC</a:t>
            </a:r>
          </a:p>
          <a:p>
            <a:pPr marL="0" indent="0">
              <a:buNone/>
            </a:pPr>
            <a:r>
              <a:rPr lang="en-US" dirty="0" smtClean="0"/>
              <a:t>Research questions</a:t>
            </a:r>
          </a:p>
        </p:txBody>
      </p:sp>
      <p:pic>
        <p:nvPicPr>
          <p:cNvPr id="3074" name="Picture 2" descr="NumisBids: Coins of the Realm Ltd Auction 11 (13 Mar 20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98460" y="1891838"/>
            <a:ext cx="2555754" cy="2498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43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Good for patients; Good for us</a:t>
            </a:r>
            <a:endParaRPr lang="en-US" b="1" dirty="0">
              <a:latin typeface="+mn-lt"/>
            </a:endParaRPr>
          </a:p>
        </p:txBody>
      </p:sp>
      <p:sp>
        <p:nvSpPr>
          <p:cNvPr id="3" name="Content Placeholder 2"/>
          <p:cNvSpPr>
            <a:spLocks noGrp="1"/>
          </p:cNvSpPr>
          <p:nvPr>
            <p:ph idx="1"/>
          </p:nvPr>
        </p:nvSpPr>
        <p:spPr>
          <a:xfrm>
            <a:off x="1027610" y="1825625"/>
            <a:ext cx="10326189" cy="3425644"/>
          </a:xfrm>
        </p:spPr>
        <p:txBody>
          <a:bodyPr>
            <a:normAutofit lnSpcReduction="10000"/>
          </a:bodyPr>
          <a:lstStyle/>
          <a:p>
            <a:pPr marL="0" indent="0">
              <a:buNone/>
            </a:pPr>
            <a:r>
              <a:rPr lang="en-US" dirty="0" smtClean="0"/>
              <a:t>Intellectual stimulation </a:t>
            </a:r>
          </a:p>
          <a:p>
            <a:pPr lvl="1"/>
            <a:r>
              <a:rPr lang="en-US" dirty="0" smtClean="0"/>
              <a:t>Learners </a:t>
            </a:r>
          </a:p>
          <a:p>
            <a:pPr lvl="1"/>
            <a:r>
              <a:rPr lang="en-US" dirty="0" smtClean="0"/>
              <a:t>Attendings</a:t>
            </a:r>
          </a:p>
          <a:p>
            <a:pPr marL="0" indent="0">
              <a:buNone/>
            </a:pPr>
            <a:r>
              <a:rPr lang="en-US" dirty="0" smtClean="0"/>
              <a:t>Deceased burnout</a:t>
            </a:r>
          </a:p>
          <a:p>
            <a:pPr marL="0" indent="0">
              <a:buNone/>
            </a:pPr>
            <a:r>
              <a:rPr lang="en-US" dirty="0" smtClean="0"/>
              <a:t>Patients  want it</a:t>
            </a:r>
          </a:p>
          <a:p>
            <a:pPr lvl="1"/>
            <a:r>
              <a:rPr lang="en-US" dirty="0" smtClean="0"/>
              <a:t>Continuity</a:t>
            </a:r>
          </a:p>
          <a:p>
            <a:pPr lvl="1"/>
            <a:r>
              <a:rPr lang="en-US" dirty="0" smtClean="0"/>
              <a:t>TOC</a:t>
            </a:r>
          </a:p>
          <a:p>
            <a:pPr marL="0" indent="0">
              <a:buNone/>
            </a:pPr>
            <a:r>
              <a:rPr lang="en-US" dirty="0" smtClean="0"/>
              <a:t>Separates us from NP/PA</a:t>
            </a:r>
          </a:p>
          <a:p>
            <a:pPr marL="0" indent="0">
              <a:buNone/>
            </a:pPr>
            <a:endParaRPr lang="en-US" dirty="0"/>
          </a:p>
        </p:txBody>
      </p:sp>
      <p:pic>
        <p:nvPicPr>
          <p:cNvPr id="4" name="Picture 3"/>
          <p:cNvPicPr>
            <a:picLocks noChangeAspect="1"/>
          </p:cNvPicPr>
          <p:nvPr/>
        </p:nvPicPr>
        <p:blipFill>
          <a:blip r:embed="rId3"/>
          <a:stretch>
            <a:fillRect/>
          </a:stretch>
        </p:blipFill>
        <p:spPr>
          <a:xfrm>
            <a:off x="5925833" y="1915887"/>
            <a:ext cx="4719171" cy="2603863"/>
          </a:xfrm>
          <a:prstGeom prst="rect">
            <a:avLst/>
          </a:prstGeom>
        </p:spPr>
      </p:pic>
      <p:sp>
        <p:nvSpPr>
          <p:cNvPr id="5" name="Rectangle 4"/>
          <p:cNvSpPr/>
          <p:nvPr/>
        </p:nvSpPr>
        <p:spPr>
          <a:xfrm>
            <a:off x="2215283" y="6027003"/>
            <a:ext cx="8738161" cy="830997"/>
          </a:xfrm>
          <a:prstGeom prst="rect">
            <a:avLst/>
          </a:prstGeom>
        </p:spPr>
        <p:txBody>
          <a:bodyPr wrap="none">
            <a:spAutoFit/>
          </a:bodyPr>
          <a:lstStyle/>
          <a:p>
            <a:pPr algn="ctr"/>
            <a:r>
              <a:rPr lang="en-US" sz="1600" dirty="0" smtClean="0">
                <a:hlinkClick r:id="rId4"/>
              </a:rPr>
              <a:t>Burnout and Scope of Practice in New Family Physicians</a:t>
            </a:r>
            <a:endParaRPr lang="en-US" sz="1600" dirty="0" smtClean="0"/>
          </a:p>
          <a:p>
            <a:pPr algn="ctr"/>
            <a:r>
              <a:rPr lang="en-US" sz="1600" dirty="0" smtClean="0">
                <a:hlinkClick r:id="rId5"/>
              </a:rPr>
              <a:t>The Association of Practice Type and the Scope of Care of Family Physicians</a:t>
            </a:r>
            <a:endParaRPr lang="en-US" sz="1600" dirty="0" smtClean="0"/>
          </a:p>
          <a:p>
            <a:pPr algn="ctr"/>
            <a:r>
              <a:rPr lang="en-US" sz="1600" dirty="0" smtClean="0">
                <a:hlinkClick r:id="rId6"/>
              </a:rPr>
              <a:t>Family medicine attributes related to satisfaction, health and costs | Family Practice | Oxford Academic</a:t>
            </a:r>
            <a:endParaRPr lang="en-US" sz="1600" dirty="0"/>
          </a:p>
        </p:txBody>
      </p:sp>
    </p:spTree>
    <p:extLst>
      <p:ext uri="{BB962C8B-B14F-4D97-AF65-F5344CB8AC3E}">
        <p14:creationId xmlns:p14="http://schemas.microsoft.com/office/powerpoint/2010/main" val="131333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mn-lt"/>
              </a:rPr>
              <a:t>Value of Family Doctors in Hospital Medicine</a:t>
            </a:r>
            <a:br>
              <a:rPr lang="en-US" b="1" dirty="0" smtClean="0">
                <a:latin typeface="+mn-lt"/>
              </a:rPr>
            </a:br>
            <a:endParaRPr lang="en-US" dirty="0">
              <a:latin typeface="+mn-lt"/>
            </a:endParaRPr>
          </a:p>
        </p:txBody>
      </p:sp>
      <p:sp>
        <p:nvSpPr>
          <p:cNvPr id="3" name="Content Placeholder 2"/>
          <p:cNvSpPr>
            <a:spLocks noGrp="1"/>
          </p:cNvSpPr>
          <p:nvPr>
            <p:ph idx="1"/>
          </p:nvPr>
        </p:nvSpPr>
        <p:spPr>
          <a:xfrm>
            <a:off x="838200" y="1580297"/>
            <a:ext cx="10515600" cy="5032375"/>
          </a:xfrm>
        </p:spPr>
        <p:txBody>
          <a:bodyPr>
            <a:normAutofit fontScale="92500" lnSpcReduction="20000"/>
          </a:bodyPr>
          <a:lstStyle/>
          <a:p>
            <a:r>
              <a:rPr lang="en-US" b="1" dirty="0" smtClean="0"/>
              <a:t>Holistic Patient Care</a:t>
            </a:r>
            <a:r>
              <a:rPr lang="en-US" dirty="0" smtClean="0"/>
              <a:t> </a:t>
            </a:r>
          </a:p>
          <a:p>
            <a:pPr marL="457200" lvl="1" indent="0">
              <a:buNone/>
            </a:pPr>
            <a:r>
              <a:rPr lang="en-US" dirty="0" smtClean="0">
                <a:hlinkClick r:id="rId3"/>
              </a:rPr>
              <a:t>Family Medicine’s Critical Role in Building and Sustaining the Future of Hospital Medicine</a:t>
            </a:r>
            <a:r>
              <a:rPr lang="en-US" dirty="0" smtClean="0"/>
              <a:t> </a:t>
            </a:r>
          </a:p>
          <a:p>
            <a:r>
              <a:rPr lang="en-US" b="1" dirty="0" smtClean="0">
                <a:effectLst/>
              </a:rPr>
              <a:t>Continuity Across Care Settings</a:t>
            </a:r>
            <a:r>
              <a:rPr lang="en-US" dirty="0" smtClean="0">
                <a:effectLst/>
              </a:rPr>
              <a:t> </a:t>
            </a:r>
          </a:p>
          <a:p>
            <a:pPr marL="457200" lvl="1" indent="0">
              <a:buNone/>
            </a:pPr>
            <a:r>
              <a:rPr lang="en-US" dirty="0" smtClean="0">
                <a:hlinkClick r:id="rId3"/>
              </a:rPr>
              <a:t>Family Medicine’s Critical Role in Building and Sustaining the Future of Hospital Medicine</a:t>
            </a:r>
            <a:r>
              <a:rPr lang="en-US" dirty="0" smtClean="0"/>
              <a:t> </a:t>
            </a:r>
            <a:endParaRPr lang="en-US" b="1" dirty="0"/>
          </a:p>
          <a:p>
            <a:r>
              <a:rPr lang="en-US" b="1" dirty="0" smtClean="0">
                <a:effectLst/>
              </a:rPr>
              <a:t>Cost-Effective and High-Value Care</a:t>
            </a:r>
            <a:r>
              <a:rPr lang="en-US" dirty="0" smtClean="0">
                <a:effectLst/>
              </a:rPr>
              <a:t> </a:t>
            </a:r>
          </a:p>
          <a:p>
            <a:pPr marL="457200" lvl="1" indent="0">
              <a:buNone/>
            </a:pPr>
            <a:r>
              <a:rPr lang="en-US" dirty="0" smtClean="0">
                <a:hlinkClick r:id="rId3"/>
              </a:rPr>
              <a:t>Family Medicine’s Critical Role in Building and Sustaining the Future of Hospital Medicine</a:t>
            </a:r>
            <a:r>
              <a:rPr lang="en-US" dirty="0" smtClean="0"/>
              <a:t> </a:t>
            </a:r>
          </a:p>
          <a:p>
            <a:pPr marL="457200" lvl="1" indent="0">
              <a:buNone/>
            </a:pPr>
            <a:endParaRPr lang="en-US" b="1" dirty="0"/>
          </a:p>
          <a:p>
            <a:r>
              <a:rPr lang="en-US" b="1" dirty="0" smtClean="0">
                <a:effectLst/>
              </a:rPr>
              <a:t>Versatility and Breadth of Training</a:t>
            </a:r>
            <a:r>
              <a:rPr lang="en-US" dirty="0" smtClean="0">
                <a:effectLst/>
              </a:rPr>
              <a:t> </a:t>
            </a:r>
          </a:p>
          <a:p>
            <a:pPr marL="457200" lvl="1" indent="0">
              <a:buNone/>
            </a:pPr>
            <a:r>
              <a:rPr lang="en-US" dirty="0" smtClean="0">
                <a:hlinkClick r:id="rId4"/>
              </a:rPr>
              <a:t>AAFP-SHM Joint Statement on Hospitalists Trained in Family Medicine | AAFP</a:t>
            </a:r>
            <a:endParaRPr lang="en-US" dirty="0" smtClean="0"/>
          </a:p>
          <a:p>
            <a:pPr marL="457200" lvl="1" indent="0">
              <a:buNone/>
            </a:pPr>
            <a:endParaRPr lang="en-US" b="1" dirty="0"/>
          </a:p>
          <a:p>
            <a:r>
              <a:rPr lang="en-US" b="1" dirty="0" smtClean="0">
                <a:effectLst/>
              </a:rPr>
              <a:t>Improved Health Outcomes</a:t>
            </a:r>
            <a:r>
              <a:rPr lang="en-US" dirty="0" smtClean="0">
                <a:effectLst/>
              </a:rPr>
              <a:t> </a:t>
            </a:r>
          </a:p>
          <a:p>
            <a:pPr marL="457200" lvl="1" indent="0">
              <a:buNone/>
            </a:pPr>
            <a:r>
              <a:rPr lang="en-US" dirty="0" smtClean="0">
                <a:hlinkClick r:id="rId5"/>
              </a:rPr>
              <a:t>The value of family medicine</a:t>
            </a:r>
            <a:endParaRPr lang="en-US" dirty="0"/>
          </a:p>
        </p:txBody>
      </p:sp>
    </p:spTree>
    <p:extLst>
      <p:ext uri="{BB962C8B-B14F-4D97-AF65-F5344CB8AC3E}">
        <p14:creationId xmlns:p14="http://schemas.microsoft.com/office/powerpoint/2010/main" val="68935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5915"/>
            <a:ext cx="10515600" cy="1325563"/>
          </a:xfrm>
        </p:spPr>
        <p:txBody>
          <a:bodyPr>
            <a:normAutofit fontScale="90000"/>
          </a:bodyPr>
          <a:lstStyle/>
          <a:p>
            <a:pPr algn="ctr"/>
            <a:r>
              <a:rPr lang="en-US" sz="4900" b="1" dirty="0" smtClean="0">
                <a:latin typeface="+mn-lt"/>
              </a:rPr>
              <a:t>Reasons Why Family Doctors Should Practice Hospital Medicine</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Addressing Workforce Shortages</a:t>
            </a:r>
            <a:r>
              <a:rPr lang="en-US" dirty="0" smtClean="0"/>
              <a:t> </a:t>
            </a:r>
          </a:p>
          <a:p>
            <a:pPr marL="457200" lvl="1" indent="0">
              <a:buNone/>
            </a:pPr>
            <a:r>
              <a:rPr lang="en-US" dirty="0" smtClean="0">
                <a:hlinkClick r:id="rId3"/>
              </a:rPr>
              <a:t>AAFP-SHM Joint Statement on Hospitalists Trained in Family Medicine | AAFP</a:t>
            </a:r>
            <a:endParaRPr lang="en-US" dirty="0" smtClean="0"/>
          </a:p>
          <a:p>
            <a:r>
              <a:rPr lang="en-US" b="1" dirty="0" smtClean="0">
                <a:effectLst/>
              </a:rPr>
              <a:t>Educational Impact</a:t>
            </a:r>
            <a:r>
              <a:rPr lang="en-US" dirty="0" smtClean="0">
                <a:effectLst/>
              </a:rPr>
              <a:t> </a:t>
            </a:r>
          </a:p>
          <a:p>
            <a:pPr marL="457200" lvl="1" indent="0">
              <a:buNone/>
            </a:pPr>
            <a:r>
              <a:rPr lang="en-US" dirty="0" smtClean="0">
                <a:hlinkClick r:id="rId3"/>
              </a:rPr>
              <a:t>AAFP-SHM Joint Statement on Hospitalists Trained in Family Medicine | AAFP</a:t>
            </a:r>
            <a:endParaRPr lang="en-US" dirty="0" smtClean="0"/>
          </a:p>
          <a:p>
            <a:endParaRPr lang="en-US" b="1" dirty="0"/>
          </a:p>
          <a:p>
            <a:r>
              <a:rPr lang="en-US" b="1" dirty="0" smtClean="0">
                <a:effectLst/>
              </a:rPr>
              <a:t>Enhanced Career Satisfaction</a:t>
            </a:r>
            <a:r>
              <a:rPr lang="en-US" dirty="0" smtClean="0">
                <a:effectLst/>
              </a:rPr>
              <a:t> </a:t>
            </a:r>
          </a:p>
          <a:p>
            <a:pPr marL="457200" lvl="1" indent="0">
              <a:buNone/>
            </a:pPr>
            <a:r>
              <a:rPr lang="en-US" dirty="0" smtClean="0">
                <a:hlinkClick r:id="rId4"/>
              </a:rPr>
              <a:t>Family Medicine Hospitalists Three Years Out of Residency: Career Flexibility or a Threat to Office-Based Family Medicine? | American Board of Family Medicine</a:t>
            </a:r>
            <a:endParaRPr lang="en-US" dirty="0" smtClean="0"/>
          </a:p>
          <a:p>
            <a:r>
              <a:rPr lang="en-US" b="1" dirty="0" smtClean="0">
                <a:effectLst/>
              </a:rPr>
              <a:t>Flexibility and Career Options</a:t>
            </a:r>
          </a:p>
          <a:p>
            <a:pPr marL="457200" lvl="1" indent="0">
              <a:buNone/>
            </a:pPr>
            <a:r>
              <a:rPr lang="en-US" dirty="0" smtClean="0">
                <a:hlinkClick r:id="rId4"/>
              </a:rPr>
              <a:t>Family Medicine Hospitalists Three Years Out of Residency: Career Flexibility or a Threat to Office-Based Family Medicine? | American Board of Family Medicine</a:t>
            </a:r>
            <a:endParaRPr lang="en-US" dirty="0" smtClean="0"/>
          </a:p>
          <a:p>
            <a:pPr marL="457200" lvl="1" indent="0">
              <a:buNone/>
            </a:pPr>
            <a:endParaRPr lang="en-US" dirty="0" smtClean="0"/>
          </a:p>
          <a:p>
            <a:r>
              <a:rPr lang="en-US" b="1" dirty="0" smtClean="0">
                <a:effectLst/>
              </a:rPr>
              <a:t>Training and Professional Growth</a:t>
            </a:r>
            <a:r>
              <a:rPr lang="en-US" dirty="0" smtClean="0">
                <a:effectLst/>
              </a:rPr>
              <a:t> </a:t>
            </a:r>
          </a:p>
          <a:p>
            <a:pPr marL="457200" lvl="1" indent="0">
              <a:buNone/>
            </a:pPr>
            <a:r>
              <a:rPr lang="en-US" dirty="0" smtClean="0">
                <a:hlinkClick r:id="rId5"/>
              </a:rPr>
              <a:t>Family Medicine’s Critical Role in Building and Sustaining the Future of Hospital Medicine</a:t>
            </a:r>
            <a:endParaRPr lang="en-US" dirty="0" smtClean="0"/>
          </a:p>
        </p:txBody>
      </p:sp>
    </p:spTree>
    <p:extLst>
      <p:ext uri="{BB962C8B-B14F-4D97-AF65-F5344CB8AC3E}">
        <p14:creationId xmlns:p14="http://schemas.microsoft.com/office/powerpoint/2010/main" val="177879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mn-lt"/>
              </a:rPr>
              <a:t>V</a:t>
            </a:r>
            <a:r>
              <a:rPr lang="en-US" b="1" dirty="0" smtClean="0">
                <a:latin typeface="+mn-lt"/>
              </a:rPr>
              <a:t>alue of Scale</a:t>
            </a:r>
            <a:endParaRPr lang="en-US" b="1" dirty="0">
              <a:latin typeface="+mn-lt"/>
            </a:endParaRPr>
          </a:p>
        </p:txBody>
      </p:sp>
      <p:sp>
        <p:nvSpPr>
          <p:cNvPr id="3" name="Content Placeholder 2"/>
          <p:cNvSpPr>
            <a:spLocks noGrp="1"/>
          </p:cNvSpPr>
          <p:nvPr>
            <p:ph idx="1"/>
          </p:nvPr>
        </p:nvSpPr>
        <p:spPr>
          <a:xfrm>
            <a:off x="635619" y="1462881"/>
            <a:ext cx="10506307" cy="4691734"/>
          </a:xfrm>
        </p:spPr>
        <p:txBody>
          <a:bodyPr>
            <a:normAutofit fontScale="92500" lnSpcReduction="10000"/>
          </a:bodyPr>
          <a:lstStyle/>
          <a:p>
            <a:pPr marL="0" lvl="0" indent="0">
              <a:buNone/>
            </a:pPr>
            <a:r>
              <a:rPr lang="en-US" b="1" dirty="0"/>
              <a:t>C</a:t>
            </a:r>
            <a:r>
              <a:rPr lang="en-US" b="1" dirty="0" smtClean="0"/>
              <a:t>ritical </a:t>
            </a:r>
            <a:r>
              <a:rPr lang="en-US" b="1" dirty="0"/>
              <a:t>mass </a:t>
            </a:r>
            <a:r>
              <a:rPr lang="en-US" dirty="0" smtClean="0"/>
              <a:t>(“too big to fail”) </a:t>
            </a:r>
            <a:r>
              <a:rPr lang="en-US" dirty="0" smtClean="0">
                <a:sym typeface="Wingdings" panose="05000000000000000000" pitchFamily="2" charset="2"/>
              </a:rPr>
              <a:t> </a:t>
            </a:r>
            <a:r>
              <a:rPr lang="en-US" dirty="0" smtClean="0"/>
              <a:t>presence and be able </a:t>
            </a:r>
            <a:r>
              <a:rPr lang="en-US" dirty="0"/>
              <a:t>to improve </a:t>
            </a:r>
            <a:r>
              <a:rPr lang="en-US" dirty="0" smtClean="0"/>
              <a:t>care</a:t>
            </a:r>
          </a:p>
          <a:p>
            <a:pPr lvl="1"/>
            <a:r>
              <a:rPr lang="en-US" sz="2600" dirty="0" smtClean="0"/>
              <a:t>Boston University</a:t>
            </a:r>
          </a:p>
          <a:p>
            <a:pPr lvl="1"/>
            <a:r>
              <a:rPr lang="en-US" sz="2600" dirty="0" smtClean="0"/>
              <a:t>Cabarrus</a:t>
            </a:r>
          </a:p>
          <a:p>
            <a:pPr lvl="1"/>
            <a:r>
              <a:rPr lang="en-US" sz="2600" dirty="0" smtClean="0"/>
              <a:t>UNC</a:t>
            </a:r>
          </a:p>
          <a:p>
            <a:pPr lvl="1"/>
            <a:r>
              <a:rPr lang="en-US" sz="2600" dirty="0" smtClean="0"/>
              <a:t>UPMC St Margaret / Some other community </a:t>
            </a:r>
            <a:r>
              <a:rPr lang="en-US" sz="2600" dirty="0" smtClean="0"/>
              <a:t>hospitals</a:t>
            </a:r>
          </a:p>
          <a:p>
            <a:pPr lvl="1"/>
            <a:endParaRPr lang="en-US" sz="2600" dirty="0" smtClean="0"/>
          </a:p>
          <a:p>
            <a:pPr marL="0" lvl="0" indent="0">
              <a:buNone/>
            </a:pPr>
            <a:r>
              <a:rPr lang="en-US" b="1" dirty="0" smtClean="0"/>
              <a:t>The more you do, the more you do and get to do</a:t>
            </a:r>
          </a:p>
          <a:p>
            <a:r>
              <a:rPr lang="en-US" dirty="0" smtClean="0"/>
              <a:t>15% of all discharges in tertiary care hospital</a:t>
            </a:r>
          </a:p>
          <a:p>
            <a:r>
              <a:rPr lang="en-US" dirty="0" smtClean="0"/>
              <a:t>Seat at the table</a:t>
            </a:r>
          </a:p>
          <a:p>
            <a:r>
              <a:rPr lang="en-US" dirty="0" smtClean="0"/>
              <a:t>Vice Chair is also Associate CMO</a:t>
            </a:r>
          </a:p>
          <a:p>
            <a:r>
              <a:rPr lang="en-US" dirty="0" smtClean="0"/>
              <a:t>Adding a 4</a:t>
            </a:r>
            <a:r>
              <a:rPr lang="en-US" baseline="30000" dirty="0" smtClean="0"/>
              <a:t>th</a:t>
            </a:r>
            <a:r>
              <a:rPr lang="en-US" dirty="0" smtClean="0"/>
              <a:t> FM service</a:t>
            </a:r>
          </a:p>
          <a:p>
            <a:endParaRPr lang="en-US" dirty="0"/>
          </a:p>
        </p:txBody>
      </p:sp>
      <p:pic>
        <p:nvPicPr>
          <p:cNvPr id="4" name="Picture 3"/>
          <p:cNvPicPr>
            <a:picLocks noChangeAspect="1"/>
          </p:cNvPicPr>
          <p:nvPr/>
        </p:nvPicPr>
        <p:blipFill>
          <a:blip r:embed="rId2"/>
          <a:stretch>
            <a:fillRect/>
          </a:stretch>
        </p:blipFill>
        <p:spPr>
          <a:xfrm>
            <a:off x="8223989" y="3613889"/>
            <a:ext cx="3943350" cy="3219450"/>
          </a:xfrm>
          <a:prstGeom prst="rect">
            <a:avLst/>
          </a:prstGeom>
          <a:ln w="19050">
            <a:solidFill>
              <a:schemeClr val="tx1"/>
            </a:solidFill>
          </a:ln>
        </p:spPr>
      </p:pic>
    </p:spTree>
    <p:extLst>
      <p:ext uri="{BB962C8B-B14F-4D97-AF65-F5344CB8AC3E}">
        <p14:creationId xmlns:p14="http://schemas.microsoft.com/office/powerpoint/2010/main" val="325855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Metrics</a:t>
            </a:r>
            <a:endParaRPr lang="en-US" b="1" dirty="0">
              <a:latin typeface="+mn-lt"/>
            </a:endParaRPr>
          </a:p>
        </p:txBody>
      </p:sp>
      <p:sp>
        <p:nvSpPr>
          <p:cNvPr id="3" name="Content Placeholder 2"/>
          <p:cNvSpPr>
            <a:spLocks noGrp="1"/>
          </p:cNvSpPr>
          <p:nvPr>
            <p:ph idx="1"/>
          </p:nvPr>
        </p:nvSpPr>
        <p:spPr>
          <a:xfrm>
            <a:off x="959004" y="1825625"/>
            <a:ext cx="10394795" cy="4351338"/>
          </a:xfrm>
        </p:spPr>
        <p:txBody>
          <a:bodyPr/>
          <a:lstStyle/>
          <a:p>
            <a:r>
              <a:rPr lang="en-US" dirty="0" smtClean="0"/>
              <a:t>LOS</a:t>
            </a:r>
          </a:p>
          <a:p>
            <a:r>
              <a:rPr lang="en-US" dirty="0" smtClean="0"/>
              <a:t>Discharge before noon</a:t>
            </a:r>
          </a:p>
          <a:p>
            <a:r>
              <a:rPr lang="en-US" dirty="0" smtClean="0"/>
              <a:t>TOC</a:t>
            </a:r>
          </a:p>
          <a:p>
            <a:r>
              <a:rPr lang="en-US" dirty="0" smtClean="0"/>
              <a:t>Continuity (inpatient and outpatient)</a:t>
            </a:r>
          </a:p>
          <a:p>
            <a:r>
              <a:rPr lang="en-US" dirty="0" smtClean="0"/>
              <a:t>Patient experience</a:t>
            </a:r>
            <a:endParaRPr lang="en-US" dirty="0"/>
          </a:p>
        </p:txBody>
      </p:sp>
      <p:pic>
        <p:nvPicPr>
          <p:cNvPr id="5122" name="Picture 2" descr="Metric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6283" y="1690688"/>
            <a:ext cx="2845420" cy="2845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820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mn-lt"/>
              </a:rPr>
              <a:t>Impact of Scale – New Staffing </a:t>
            </a:r>
            <a:r>
              <a:rPr lang="en-US" b="1" dirty="0">
                <a:latin typeface="+mn-lt"/>
              </a:rPr>
              <a:t>M</a:t>
            </a:r>
            <a:r>
              <a:rPr lang="en-US" b="1" dirty="0" smtClean="0">
                <a:latin typeface="+mn-lt"/>
              </a:rPr>
              <a:t>odels</a:t>
            </a:r>
            <a:endParaRPr lang="en-US" b="1" dirty="0">
              <a:latin typeface="+mn-lt"/>
            </a:endParaRPr>
          </a:p>
        </p:txBody>
      </p:sp>
      <p:sp>
        <p:nvSpPr>
          <p:cNvPr id="3" name="Content Placeholder 2"/>
          <p:cNvSpPr>
            <a:spLocks noGrp="1"/>
          </p:cNvSpPr>
          <p:nvPr>
            <p:ph idx="1"/>
          </p:nvPr>
        </p:nvSpPr>
        <p:spPr>
          <a:xfrm>
            <a:off x="838199" y="1605818"/>
            <a:ext cx="11353801" cy="4898560"/>
          </a:xfrm>
        </p:spPr>
        <p:txBody>
          <a:bodyPr>
            <a:normAutofit fontScale="70000" lnSpcReduction="20000"/>
          </a:bodyPr>
          <a:lstStyle/>
          <a:p>
            <a:r>
              <a:rPr lang="en-US" dirty="0" smtClean="0"/>
              <a:t>Can you rotate 1 week out of 6-12 weeks? </a:t>
            </a:r>
          </a:p>
          <a:p>
            <a:r>
              <a:rPr lang="en-US" dirty="0" smtClean="0"/>
              <a:t>AM presence only?</a:t>
            </a:r>
          </a:p>
          <a:p>
            <a:r>
              <a:rPr lang="en-US" dirty="0" smtClean="0"/>
              <a:t>3 or 4 days at time </a:t>
            </a:r>
            <a:r>
              <a:rPr lang="en-US" dirty="0" smtClean="0"/>
              <a:t>vs. </a:t>
            </a:r>
            <a:r>
              <a:rPr lang="en-US" dirty="0" smtClean="0"/>
              <a:t>7 days</a:t>
            </a:r>
          </a:p>
          <a:p>
            <a:pPr marL="0" indent="0">
              <a:buNone/>
            </a:pPr>
            <a:endParaRPr lang="en-US" dirty="0" smtClean="0"/>
          </a:p>
          <a:p>
            <a:r>
              <a:rPr lang="en-US" b="1" i="1" dirty="0" smtClean="0"/>
              <a:t>Hospitalist model </a:t>
            </a:r>
            <a:r>
              <a:rPr lang="en-US" b="1" i="1" dirty="0" smtClean="0"/>
              <a:t>-</a:t>
            </a:r>
            <a:r>
              <a:rPr lang="en-US" dirty="0" smtClean="0"/>
              <a:t> 7 days/12 hours/day on alternating </a:t>
            </a:r>
            <a:r>
              <a:rPr lang="en-US" dirty="0" smtClean="0"/>
              <a:t>weeks</a:t>
            </a:r>
          </a:p>
          <a:p>
            <a:r>
              <a:rPr lang="en-US" dirty="0" smtClean="0"/>
              <a:t>Do all FM Hospitalist have to be in </a:t>
            </a:r>
            <a:r>
              <a:rPr lang="en-US" dirty="0" smtClean="0"/>
              <a:t>continuity </a:t>
            </a:r>
            <a:r>
              <a:rPr lang="en-US" dirty="0" smtClean="0"/>
              <a:t>outpatient role to be </a:t>
            </a:r>
            <a:r>
              <a:rPr lang="en-US" dirty="0" smtClean="0"/>
              <a:t>authentic</a:t>
            </a:r>
            <a:r>
              <a:rPr lang="en-US" dirty="0" smtClean="0"/>
              <a:t>? Team-based care?</a:t>
            </a:r>
            <a:endParaRPr lang="en-US" dirty="0" smtClean="0"/>
          </a:p>
          <a:p>
            <a:pPr marL="0" indent="0">
              <a:buNone/>
            </a:pPr>
            <a:endParaRPr lang="en-US" dirty="0" smtClean="0"/>
          </a:p>
          <a:p>
            <a:pPr marL="0" indent="0">
              <a:buNone/>
            </a:pPr>
            <a:r>
              <a:rPr lang="en-US" sz="3400" b="1" u="sng" dirty="0" smtClean="0"/>
              <a:t>Our model</a:t>
            </a:r>
            <a:endParaRPr lang="en-US" sz="3400" b="1" u="sng" dirty="0" smtClean="0"/>
          </a:p>
          <a:p>
            <a:r>
              <a:rPr lang="en-US" dirty="0" smtClean="0"/>
              <a:t>3 FM inpatient teams staffed with 2 faculty (7A-5P)</a:t>
            </a:r>
          </a:p>
          <a:p>
            <a:r>
              <a:rPr lang="en-US" dirty="0" smtClean="0"/>
              <a:t>Evening service staffed 5P-12A with 1 faculty</a:t>
            </a:r>
          </a:p>
          <a:p>
            <a:r>
              <a:rPr lang="en-US" dirty="0" err="1" smtClean="0"/>
              <a:t>Obs</a:t>
            </a:r>
            <a:r>
              <a:rPr lang="en-US" dirty="0" smtClean="0"/>
              <a:t> Days 7A-7P</a:t>
            </a:r>
          </a:p>
          <a:p>
            <a:r>
              <a:rPr lang="en-US" dirty="0" err="1" smtClean="0"/>
              <a:t>Obs</a:t>
            </a:r>
            <a:r>
              <a:rPr lang="en-US" dirty="0" smtClean="0"/>
              <a:t> Night </a:t>
            </a:r>
            <a:r>
              <a:rPr lang="en-US" dirty="0" smtClean="0"/>
              <a:t>7P-7A</a:t>
            </a:r>
          </a:p>
          <a:p>
            <a:r>
              <a:rPr lang="en-US" dirty="0" smtClean="0"/>
              <a:t>Some fuller vs full vs FM hospitalist scope</a:t>
            </a:r>
            <a:endParaRPr lang="en-US" dirty="0" smtClean="0"/>
          </a:p>
          <a:p>
            <a:r>
              <a:rPr lang="en-US" dirty="0" smtClean="0">
                <a:sym typeface="Wingdings" panose="05000000000000000000" pitchFamily="2" charset="2"/>
              </a:rPr>
              <a:t>Pending 4</a:t>
            </a:r>
            <a:r>
              <a:rPr lang="en-US" baseline="30000" dirty="0" smtClean="0">
                <a:sym typeface="Wingdings" panose="05000000000000000000" pitchFamily="2" charset="2"/>
              </a:rPr>
              <a:t>th</a:t>
            </a:r>
            <a:r>
              <a:rPr lang="en-US" dirty="0" smtClean="0">
                <a:sym typeface="Wingdings" panose="05000000000000000000" pitchFamily="2" charset="2"/>
              </a:rPr>
              <a:t> service (FM4) – will be faculty only – 12 patients; </a:t>
            </a:r>
            <a:r>
              <a:rPr lang="en-US" b="1" dirty="0" smtClean="0">
                <a:solidFill>
                  <a:srgbClr val="7030A0"/>
                </a:solidFill>
                <a:sym typeface="Wingdings" panose="05000000000000000000" pitchFamily="2" charset="2"/>
              </a:rPr>
              <a:t>7d</a:t>
            </a:r>
            <a:r>
              <a:rPr lang="en-US" b="1" dirty="0" smtClean="0">
                <a:sym typeface="Wingdings" panose="05000000000000000000" pitchFamily="2" charset="2"/>
              </a:rPr>
              <a:t> </a:t>
            </a:r>
            <a:r>
              <a:rPr lang="en-US" b="1" dirty="0" smtClean="0">
                <a:solidFill>
                  <a:srgbClr val="7030A0"/>
                </a:solidFill>
                <a:sym typeface="Wingdings" panose="05000000000000000000" pitchFamily="2" charset="2"/>
              </a:rPr>
              <a:t>x 10 </a:t>
            </a:r>
            <a:r>
              <a:rPr lang="en-US" b="1" dirty="0" err="1" smtClean="0">
                <a:solidFill>
                  <a:srgbClr val="7030A0"/>
                </a:solidFill>
                <a:sym typeface="Wingdings" panose="05000000000000000000" pitchFamily="2" charset="2"/>
              </a:rPr>
              <a:t>hr</a:t>
            </a:r>
            <a:endParaRPr lang="en-US" b="1" dirty="0" smtClean="0">
              <a:solidFill>
                <a:srgbClr val="7030A0"/>
              </a:solidFill>
            </a:endParaRPr>
          </a:p>
        </p:txBody>
      </p:sp>
    </p:spTree>
    <p:extLst>
      <p:ext uri="{BB962C8B-B14F-4D97-AF65-F5344CB8AC3E}">
        <p14:creationId xmlns:p14="http://schemas.microsoft.com/office/powerpoint/2010/main" val="280586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mn-lt"/>
              </a:rPr>
              <a:t>Should Family Medicine be in the Hospital?</a:t>
            </a:r>
            <a:endParaRPr lang="en-US" b="1" dirty="0">
              <a:latin typeface="+mn-lt"/>
            </a:endParaRPr>
          </a:p>
        </p:txBody>
      </p:sp>
      <p:sp>
        <p:nvSpPr>
          <p:cNvPr id="3" name="Content Placeholder 2"/>
          <p:cNvSpPr>
            <a:spLocks noGrp="1"/>
          </p:cNvSpPr>
          <p:nvPr>
            <p:ph idx="1"/>
          </p:nvPr>
        </p:nvSpPr>
        <p:spPr>
          <a:xfrm>
            <a:off x="838200" y="1502238"/>
            <a:ext cx="10515600" cy="5355761"/>
          </a:xfrm>
        </p:spPr>
        <p:txBody>
          <a:bodyPr>
            <a:normAutofit fontScale="92500" lnSpcReduction="10000"/>
          </a:bodyPr>
          <a:lstStyle/>
          <a:p>
            <a:r>
              <a:rPr lang="en-US" b="1" dirty="0" smtClean="0">
                <a:solidFill>
                  <a:srgbClr val="C00000"/>
                </a:solidFill>
              </a:rPr>
              <a:t>Yes</a:t>
            </a:r>
            <a:r>
              <a:rPr lang="en-US" dirty="0" smtClean="0"/>
              <a:t>, we should be there </a:t>
            </a:r>
          </a:p>
          <a:p>
            <a:pPr lvl="1"/>
            <a:r>
              <a:rPr lang="en-US" dirty="0" smtClean="0"/>
              <a:t>Outcome</a:t>
            </a:r>
          </a:p>
          <a:p>
            <a:pPr lvl="1"/>
            <a:r>
              <a:rPr lang="en-US" dirty="0" smtClean="0"/>
              <a:t>Patient</a:t>
            </a:r>
          </a:p>
          <a:p>
            <a:pPr lvl="1"/>
            <a:r>
              <a:rPr lang="en-US" dirty="0" smtClean="0"/>
              <a:t>Doctors</a:t>
            </a:r>
          </a:p>
          <a:p>
            <a:pPr lvl="1"/>
            <a:r>
              <a:rPr lang="en-US" dirty="0" smtClean="0"/>
              <a:t>Potential</a:t>
            </a:r>
          </a:p>
          <a:p>
            <a:pPr>
              <a:buClr>
                <a:srgbClr val="C00000"/>
              </a:buClr>
            </a:pPr>
            <a:r>
              <a:rPr lang="en-US" dirty="0" smtClean="0"/>
              <a:t>We should </a:t>
            </a:r>
            <a:r>
              <a:rPr lang="en-US" b="1" dirty="0" smtClean="0">
                <a:solidFill>
                  <a:srgbClr val="C00000"/>
                </a:solidFill>
              </a:rPr>
              <a:t>increase our presence</a:t>
            </a:r>
          </a:p>
          <a:p>
            <a:pPr lvl="1"/>
            <a:r>
              <a:rPr lang="en-US" dirty="0" smtClean="0"/>
              <a:t>Influence</a:t>
            </a:r>
          </a:p>
          <a:p>
            <a:pPr lvl="1"/>
            <a:r>
              <a:rPr lang="en-US" dirty="0" smtClean="0"/>
              <a:t>Try to Make </a:t>
            </a:r>
            <a:r>
              <a:rPr lang="en-US" dirty="0" err="1" smtClean="0"/>
              <a:t>Inpt</a:t>
            </a:r>
            <a:r>
              <a:rPr lang="en-US" dirty="0" smtClean="0"/>
              <a:t> Medicine More Family-Medicine-y Again</a:t>
            </a:r>
          </a:p>
          <a:p>
            <a:r>
              <a:rPr lang="en-US" b="1" dirty="0" smtClean="0">
                <a:solidFill>
                  <a:srgbClr val="C00000"/>
                </a:solidFill>
              </a:rPr>
              <a:t>Measure things </a:t>
            </a:r>
            <a:r>
              <a:rPr lang="en-US" dirty="0" smtClean="0"/>
              <a:t>that matter to patients and system and physicians</a:t>
            </a:r>
          </a:p>
          <a:p>
            <a:r>
              <a:rPr lang="en-US" b="1" dirty="0" smtClean="0">
                <a:solidFill>
                  <a:srgbClr val="C00000"/>
                </a:solidFill>
              </a:rPr>
              <a:t>Different/New models</a:t>
            </a:r>
          </a:p>
          <a:p>
            <a:pPr lvl="1"/>
            <a:r>
              <a:rPr lang="en-US" dirty="0" smtClean="0"/>
              <a:t>Increase faculty interest</a:t>
            </a:r>
          </a:p>
          <a:p>
            <a:pPr lvl="1"/>
            <a:r>
              <a:rPr lang="en-US" dirty="0" smtClean="0"/>
              <a:t>Flexibility for faculty</a:t>
            </a:r>
          </a:p>
          <a:p>
            <a:r>
              <a:rPr lang="en-US" dirty="0" smtClean="0"/>
              <a:t>Potential to </a:t>
            </a:r>
            <a:r>
              <a:rPr lang="en-US" b="1" dirty="0" smtClean="0">
                <a:solidFill>
                  <a:srgbClr val="C00000"/>
                </a:solidFill>
              </a:rPr>
              <a:t>bridge gaps </a:t>
            </a:r>
            <a:r>
              <a:rPr lang="en-US" dirty="0" smtClean="0"/>
              <a:t>between community and hospital care, foster </a:t>
            </a:r>
            <a:r>
              <a:rPr lang="en-US" b="1" dirty="0" smtClean="0">
                <a:solidFill>
                  <a:srgbClr val="C00000"/>
                </a:solidFill>
              </a:rPr>
              <a:t>system-wide improvements</a:t>
            </a:r>
            <a:endParaRPr lang="en-US" b="1" dirty="0">
              <a:solidFill>
                <a:srgbClr val="C00000"/>
              </a:solidFill>
            </a:endParaRPr>
          </a:p>
        </p:txBody>
      </p:sp>
      <p:pic>
        <p:nvPicPr>
          <p:cNvPr id="6146" name="Picture 2" descr="Boo Ya Santana Lopez GIF - Find &amp; Share on GIPHY"/>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91300" y="1502239"/>
            <a:ext cx="4762500" cy="219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20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0" presetClass="exit" presetSubtype="0" fill="hold" nodeType="withEffect">
                                  <p:stCondLst>
                                    <p:cond delay="0"/>
                                  </p:stCondLst>
                                  <p:childTnLst>
                                    <p:animEffect transition="out" filter="fade">
                                      <p:cBhvr>
                                        <p:cTn id="26" dur="500"/>
                                        <p:tgtEl>
                                          <p:spTgt spid="6146"/>
                                        </p:tgtEl>
                                      </p:cBhvr>
                                    </p:animEffect>
                                    <p:set>
                                      <p:cBhvr>
                                        <p:cTn id="27" dur="1" fill="hold">
                                          <p:stCondLst>
                                            <p:cond delay="499"/>
                                          </p:stCondLst>
                                        </p:cTn>
                                        <p:tgtEl>
                                          <p:spTgt spid="614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45426CE340154CAB8577FC409393C3" ma:contentTypeVersion="6" ma:contentTypeDescription="Create a new document." ma:contentTypeScope="" ma:versionID="46cad48ea5f53b1314def298e8a0489c">
  <xsd:schema xmlns:xsd="http://www.w3.org/2001/XMLSchema" xmlns:xs="http://www.w3.org/2001/XMLSchema" xmlns:p="http://schemas.microsoft.com/office/2006/metadata/properties" xmlns:ns2="24345bd7-5a52-437a-b775-2c8ebce1216c" xmlns:ns3="43924f08-6050-4ab8-963d-2064b87a2de5" targetNamespace="http://schemas.microsoft.com/office/2006/metadata/properties" ma:root="true" ma:fieldsID="1395c8fbac0d38a934b2de485db7c7de" ns2:_="" ns3:_="">
    <xsd:import namespace="24345bd7-5a52-437a-b775-2c8ebce1216c"/>
    <xsd:import namespace="43924f08-6050-4ab8-963d-2064b87a2d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345bd7-5a52-437a-b775-2c8ebce121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924f08-6050-4ab8-963d-2064b87a2d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002C389-3476-4DB1-B533-42D767BA3D6B}">
  <ds:schemaRefs>
    <ds:schemaRef ds:uri="http://schemas.microsoft.com/sharepoint/v3/contenttype/forms"/>
  </ds:schemaRefs>
</ds:datastoreItem>
</file>

<file path=customXml/itemProps2.xml><?xml version="1.0" encoding="utf-8"?>
<ds:datastoreItem xmlns:ds="http://schemas.openxmlformats.org/officeDocument/2006/customXml" ds:itemID="{1B774CF8-5FAD-4111-89BF-43EE9B0BB760}"/>
</file>

<file path=customXml/itemProps3.xml><?xml version="1.0" encoding="utf-8"?>
<ds:datastoreItem xmlns:ds="http://schemas.openxmlformats.org/officeDocument/2006/customXml" ds:itemID="{B50DD586-0C3E-4049-A2F4-866124F5EFAB}">
  <ds:schemaRefs>
    <ds:schemaRef ds:uri="http://purl.org/dc/terms/"/>
    <ds:schemaRef ds:uri="http://www.w3.org/XML/1998/namespace"/>
    <ds:schemaRef ds:uri="http://purl.org/dc/elements/1.1/"/>
    <ds:schemaRef ds:uri="http://purl.org/dc/dcmitype/"/>
    <ds:schemaRef ds:uri="http://schemas.microsoft.com/office/2006/documentManagement/types"/>
    <ds:schemaRef ds:uri="826c2d0c-25f1-4ada-9945-2af3c7630b03"/>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16</TotalTime>
  <Words>1152</Words>
  <Application>Microsoft Office PowerPoint</Application>
  <PresentationFormat>Widescreen</PresentationFormat>
  <Paragraphs>129</Paragraphs>
  <Slides>13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Wingdings</vt:lpstr>
      <vt:lpstr>Office Theme</vt:lpstr>
      <vt:lpstr>Family Medicine in the House Hospital Medicine: Foundational to Training and Practice</vt:lpstr>
      <vt:lpstr>Why bother?</vt:lpstr>
      <vt:lpstr>PowerPoint Presentation</vt:lpstr>
      <vt:lpstr>In the definition</vt:lpstr>
      <vt:lpstr>We already do it</vt:lpstr>
      <vt:lpstr>Critical in academic settings</vt:lpstr>
      <vt:lpstr>Good for patients; Good for us</vt:lpstr>
      <vt:lpstr>Value of Family Doctors in Hospital Medicine </vt:lpstr>
      <vt:lpstr>Reasons Why Family Doctors Should Practice Hospital Medicine</vt:lpstr>
      <vt:lpstr>Value of Scale</vt:lpstr>
      <vt:lpstr>Metrics</vt:lpstr>
      <vt:lpstr>Impact of Scale – New Staffing Models</vt:lpstr>
      <vt:lpstr>Should Family Medicine be in the Hospital?</vt:lpstr>
    </vt:vector>
  </TitlesOfParts>
  <Company>Boston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Medicine in the House Hospital Medicine: Foundational to Training and Practice</dc:title>
  <dc:creator>Wilson, Stephen</dc:creator>
  <cp:lastModifiedBy>Wilson, Stephen</cp:lastModifiedBy>
  <cp:revision>2</cp:revision>
  <dcterms:created xsi:type="dcterms:W3CDTF">2025-08-08T16:53:43Z</dcterms:created>
  <dcterms:modified xsi:type="dcterms:W3CDTF">2025-08-08T17:12:29Z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0x0101004845426CE340154CAB8577FC409393C3</vt:lpwstr>
  </property>
</Properties>
</file>