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398" r:id="rId5"/>
    <p:sldId id="1289" r:id="rId6"/>
    <p:sldId id="290" r:id="rId7"/>
    <p:sldId id="1290" r:id="rId8"/>
    <p:sldId id="289" r:id="rId9"/>
    <p:sldId id="371" r:id="rId10"/>
    <p:sldId id="1291" r:id="rId11"/>
    <p:sldId id="400" r:id="rId12"/>
    <p:sldId id="388" r:id="rId13"/>
    <p:sldId id="1331" r:id="rId14"/>
    <p:sldId id="1338" r:id="rId15"/>
    <p:sldId id="1332" r:id="rId16"/>
    <p:sldId id="1334" r:id="rId17"/>
    <p:sldId id="1333" r:id="rId18"/>
    <p:sldId id="1335" r:id="rId19"/>
    <p:sldId id="1336" r:id="rId20"/>
    <p:sldId id="1299" r:id="rId21"/>
    <p:sldId id="1303" r:id="rId22"/>
    <p:sldId id="1302" r:id="rId23"/>
    <p:sldId id="1307" r:id="rId24"/>
    <p:sldId id="1308" r:id="rId25"/>
    <p:sldId id="1301" r:id="rId26"/>
    <p:sldId id="1325" r:id="rId27"/>
    <p:sldId id="1326" r:id="rId28"/>
    <p:sldId id="1337" r:id="rId29"/>
    <p:sldId id="365" r:id="rId30"/>
    <p:sldId id="417" r:id="rId31"/>
    <p:sldId id="409" r:id="rId32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385DA-FB68-4F4D-B5EE-7AB0065A842D}" v="11" dt="2024-08-12T19:18:50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Peterson" userId="4e0905bf-6bc4-480a-bc02-09f11bf2c68a" providerId="ADAL" clId="{C2D385DA-FB68-4F4D-B5EE-7AB0065A842D}"/>
    <pc:docChg chg="custSel addSld modSld">
      <pc:chgData name="Lars Peterson" userId="4e0905bf-6bc4-480a-bc02-09f11bf2c68a" providerId="ADAL" clId="{C2D385DA-FB68-4F4D-B5EE-7AB0065A842D}" dt="2024-08-12T19:19:02.010" v="106" actId="20577"/>
      <pc:docMkLst>
        <pc:docMk/>
      </pc:docMkLst>
      <pc:sldChg chg="modSp mod">
        <pc:chgData name="Lars Peterson" userId="4e0905bf-6bc4-480a-bc02-09f11bf2c68a" providerId="ADAL" clId="{C2D385DA-FB68-4F4D-B5EE-7AB0065A842D}" dt="2024-08-12T19:12:32.052" v="73" actId="1076"/>
        <pc:sldMkLst>
          <pc:docMk/>
          <pc:sldMk cId="1405536383" sldId="1331"/>
        </pc:sldMkLst>
        <pc:picChg chg="mod">
          <ac:chgData name="Lars Peterson" userId="4e0905bf-6bc4-480a-bc02-09f11bf2c68a" providerId="ADAL" clId="{C2D385DA-FB68-4F4D-B5EE-7AB0065A842D}" dt="2024-08-12T19:12:32.052" v="73" actId="1076"/>
          <ac:picMkLst>
            <pc:docMk/>
            <pc:sldMk cId="1405536383" sldId="1331"/>
            <ac:picMk id="4" creationId="{D406FCA4-E1A4-D159-D7AE-4BEC722BF810}"/>
          </ac:picMkLst>
        </pc:picChg>
      </pc:sldChg>
      <pc:sldChg chg="addSp delSp modSp mod">
        <pc:chgData name="Lars Peterson" userId="4e0905bf-6bc4-480a-bc02-09f11bf2c68a" providerId="ADAL" clId="{C2D385DA-FB68-4F4D-B5EE-7AB0065A842D}" dt="2024-08-12T19:19:02.010" v="106" actId="20577"/>
        <pc:sldMkLst>
          <pc:docMk/>
          <pc:sldMk cId="2627474435" sldId="1332"/>
        </pc:sldMkLst>
        <pc:spChg chg="mod">
          <ac:chgData name="Lars Peterson" userId="4e0905bf-6bc4-480a-bc02-09f11bf2c68a" providerId="ADAL" clId="{C2D385DA-FB68-4F4D-B5EE-7AB0065A842D}" dt="2024-08-12T19:19:02.010" v="106" actId="20577"/>
          <ac:spMkLst>
            <pc:docMk/>
            <pc:sldMk cId="2627474435" sldId="1332"/>
            <ac:spMk id="9" creationId="{58373B54-5548-C100-DAD1-5E934228F650}"/>
          </ac:spMkLst>
        </pc:spChg>
        <pc:graphicFrameChg chg="add del mod">
          <ac:chgData name="Lars Peterson" userId="4e0905bf-6bc4-480a-bc02-09f11bf2c68a" providerId="ADAL" clId="{C2D385DA-FB68-4F4D-B5EE-7AB0065A842D}" dt="2024-08-12T19:17:37.355" v="81" actId="478"/>
          <ac:graphicFrameMkLst>
            <pc:docMk/>
            <pc:sldMk cId="2627474435" sldId="1332"/>
            <ac:graphicFrameMk id="3" creationId="{436BC3FB-B6E5-CB68-52D4-8A02C18891C2}"/>
          </ac:graphicFrameMkLst>
        </pc:graphicFrameChg>
        <pc:graphicFrameChg chg="add del mod">
          <ac:chgData name="Lars Peterson" userId="4e0905bf-6bc4-480a-bc02-09f11bf2c68a" providerId="ADAL" clId="{C2D385DA-FB68-4F4D-B5EE-7AB0065A842D}" dt="2024-08-12T19:18:35.570" v="86" actId="478"/>
          <ac:graphicFrameMkLst>
            <pc:docMk/>
            <pc:sldMk cId="2627474435" sldId="1332"/>
            <ac:graphicFrameMk id="4" creationId="{436BC3FB-B6E5-CB68-52D4-8A02C18891C2}"/>
          </ac:graphicFrameMkLst>
        </pc:graphicFrameChg>
        <pc:graphicFrameChg chg="add mod">
          <ac:chgData name="Lars Peterson" userId="4e0905bf-6bc4-480a-bc02-09f11bf2c68a" providerId="ADAL" clId="{C2D385DA-FB68-4F4D-B5EE-7AB0065A842D}" dt="2024-08-12T19:18:44.608" v="90" actId="14100"/>
          <ac:graphicFrameMkLst>
            <pc:docMk/>
            <pc:sldMk cId="2627474435" sldId="1332"/>
            <ac:graphicFrameMk id="5" creationId="{436BC3FB-B6E5-CB68-52D4-8A02C18891C2}"/>
          </ac:graphicFrameMkLst>
        </pc:graphicFrameChg>
        <pc:picChg chg="del">
          <ac:chgData name="Lars Peterson" userId="4e0905bf-6bc4-480a-bc02-09f11bf2c68a" providerId="ADAL" clId="{C2D385DA-FB68-4F4D-B5EE-7AB0065A842D}" dt="2024-08-12T19:17:04.947" v="74" actId="478"/>
          <ac:picMkLst>
            <pc:docMk/>
            <pc:sldMk cId="2627474435" sldId="1332"/>
            <ac:picMk id="16" creationId="{9A6645F5-418E-8F53-B452-A6F02C8FA99F}"/>
          </ac:picMkLst>
        </pc:picChg>
      </pc:sldChg>
      <pc:sldChg chg="addSp modSp mod">
        <pc:chgData name="Lars Peterson" userId="4e0905bf-6bc4-480a-bc02-09f11bf2c68a" providerId="ADAL" clId="{C2D385DA-FB68-4F4D-B5EE-7AB0065A842D}" dt="2024-08-12T19:10:11.157" v="17" actId="20577"/>
        <pc:sldMkLst>
          <pc:docMk/>
          <pc:sldMk cId="1492016683" sldId="1333"/>
        </pc:sldMkLst>
        <pc:spChg chg="add mod">
          <ac:chgData name="Lars Peterson" userId="4e0905bf-6bc4-480a-bc02-09f11bf2c68a" providerId="ADAL" clId="{C2D385DA-FB68-4F4D-B5EE-7AB0065A842D}" dt="2024-08-12T19:09:57.583" v="9" actId="1076"/>
          <ac:spMkLst>
            <pc:docMk/>
            <pc:sldMk cId="1492016683" sldId="1333"/>
            <ac:spMk id="6" creationId="{B5D5FD6F-36FE-3DB5-0422-ABA92D02ADC0}"/>
          </ac:spMkLst>
        </pc:spChg>
        <pc:spChg chg="add mod">
          <ac:chgData name="Lars Peterson" userId="4e0905bf-6bc4-480a-bc02-09f11bf2c68a" providerId="ADAL" clId="{C2D385DA-FB68-4F4D-B5EE-7AB0065A842D}" dt="2024-08-12T19:10:11.157" v="17" actId="20577"/>
          <ac:spMkLst>
            <pc:docMk/>
            <pc:sldMk cId="1492016683" sldId="1333"/>
            <ac:spMk id="7" creationId="{9F677FCA-EAFB-076E-266E-2AA526840368}"/>
          </ac:spMkLst>
        </pc:spChg>
      </pc:sldChg>
      <pc:sldChg chg="addSp delSp modSp new mod">
        <pc:chgData name="Lars Peterson" userId="4e0905bf-6bc4-480a-bc02-09f11bf2c68a" providerId="ADAL" clId="{C2D385DA-FB68-4F4D-B5EE-7AB0065A842D}" dt="2024-08-12T19:12:07.940" v="71" actId="1076"/>
        <pc:sldMkLst>
          <pc:docMk/>
          <pc:sldMk cId="2126628723" sldId="1338"/>
        </pc:sldMkLst>
        <pc:spChg chg="mod">
          <ac:chgData name="Lars Peterson" userId="4e0905bf-6bc4-480a-bc02-09f11bf2c68a" providerId="ADAL" clId="{C2D385DA-FB68-4F4D-B5EE-7AB0065A842D}" dt="2024-08-12T19:10:57.519" v="59" actId="1076"/>
          <ac:spMkLst>
            <pc:docMk/>
            <pc:sldMk cId="2126628723" sldId="1338"/>
            <ac:spMk id="2" creationId="{A6BACB99-FE2C-31DE-DCEA-E3A0432AAFC4}"/>
          </ac:spMkLst>
        </pc:spChg>
        <pc:spChg chg="del">
          <ac:chgData name="Lars Peterson" userId="4e0905bf-6bc4-480a-bc02-09f11bf2c68a" providerId="ADAL" clId="{C2D385DA-FB68-4F4D-B5EE-7AB0065A842D}" dt="2024-08-12T19:11:11.484" v="65" actId="478"/>
          <ac:spMkLst>
            <pc:docMk/>
            <pc:sldMk cId="2126628723" sldId="1338"/>
            <ac:spMk id="3" creationId="{3EFAF2B9-DD88-D736-03EB-D57F1C2CC089}"/>
          </ac:spMkLst>
        </pc:spChg>
        <pc:spChg chg="add mod">
          <ac:chgData name="Lars Peterson" userId="4e0905bf-6bc4-480a-bc02-09f11bf2c68a" providerId="ADAL" clId="{C2D385DA-FB68-4F4D-B5EE-7AB0065A842D}" dt="2024-08-12T19:12:07.940" v="71" actId="1076"/>
          <ac:spMkLst>
            <pc:docMk/>
            <pc:sldMk cId="2126628723" sldId="1338"/>
            <ac:spMk id="6" creationId="{C2A4ADBB-8636-079C-2B45-D2C2B9F2E90C}"/>
          </ac:spMkLst>
        </pc:spChg>
        <pc:spChg chg="add mod">
          <ac:chgData name="Lars Peterson" userId="4e0905bf-6bc4-480a-bc02-09f11bf2c68a" providerId="ADAL" clId="{C2D385DA-FB68-4F4D-B5EE-7AB0065A842D}" dt="2024-08-12T19:12:07.940" v="71" actId="1076"/>
          <ac:spMkLst>
            <pc:docMk/>
            <pc:sldMk cId="2126628723" sldId="1338"/>
            <ac:spMk id="7" creationId="{6653CB0D-CEB6-3AA9-54DC-838ABE17E4E6}"/>
          </ac:spMkLst>
        </pc:spChg>
        <pc:picChg chg="add mod">
          <ac:chgData name="Lars Peterson" userId="4e0905bf-6bc4-480a-bc02-09f11bf2c68a" providerId="ADAL" clId="{C2D385DA-FB68-4F4D-B5EE-7AB0065A842D}" dt="2024-08-12T19:11:43.777" v="68" actId="1076"/>
          <ac:picMkLst>
            <pc:docMk/>
            <pc:sldMk cId="2126628723" sldId="1338"/>
            <ac:picMk id="4" creationId="{6B1DBAE5-E3F4-46D0-8ABD-0D84C175617A}"/>
          </ac:picMkLst>
        </pc:picChg>
        <pc:picChg chg="add mod">
          <ac:chgData name="Lars Peterson" userId="4e0905bf-6bc4-480a-bc02-09f11bf2c68a" providerId="ADAL" clId="{C2D385DA-FB68-4F4D-B5EE-7AB0065A842D}" dt="2024-08-12T19:11:47.056" v="69" actId="1076"/>
          <ac:picMkLst>
            <pc:docMk/>
            <pc:sldMk cId="2126628723" sldId="1338"/>
            <ac:picMk id="5" creationId="{07BCBB4A-5548-43A2-954F-DC6E5B60EB3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amilymedicine.sharepoint.com/sites/Research/Shared%20Documents/Admin/Presentations/2024%20FMLC%20Scope%20Talk/More%20Slides_0812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'[More Slides_081224.xlsx]CCQ Children'!$B$19</c:f>
              <c:strCache>
                <c:ptCount val="1"/>
                <c:pt idx="0">
                  <c:v>&lt;5 Years Old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'[More Slides_081224.xlsx]CCQ Children'!$A$20:$A$29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'[More Slides_081224.xlsx]CCQ Children'!$B$20:$B$29</c:f>
              <c:numCache>
                <c:formatCode>General</c:formatCode>
                <c:ptCount val="10"/>
                <c:pt idx="0">
                  <c:v>76.400000000000006</c:v>
                </c:pt>
                <c:pt idx="1">
                  <c:v>75.8</c:v>
                </c:pt>
                <c:pt idx="2">
                  <c:v>74.099999999999994</c:v>
                </c:pt>
                <c:pt idx="3">
                  <c:v>72.2</c:v>
                </c:pt>
                <c:pt idx="4">
                  <c:v>70.5</c:v>
                </c:pt>
                <c:pt idx="5">
                  <c:v>69.5</c:v>
                </c:pt>
                <c:pt idx="6">
                  <c:v>65.8</c:v>
                </c:pt>
                <c:pt idx="7">
                  <c:v>65.3</c:v>
                </c:pt>
                <c:pt idx="8">
                  <c:v>62.9</c:v>
                </c:pt>
                <c:pt idx="9">
                  <c:v>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93-4E64-90A4-67A9378C6105}"/>
            </c:ext>
          </c:extLst>
        </c:ser>
        <c:ser>
          <c:idx val="1"/>
          <c:order val="1"/>
          <c:tx>
            <c:strRef>
              <c:f>'[More Slides_081224.xlsx]CCQ Children'!$C$19</c:f>
              <c:strCache>
                <c:ptCount val="1"/>
                <c:pt idx="0">
                  <c:v>5-18 Years Old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'[More Slides_081224.xlsx]CCQ Children'!$A$20:$A$29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'[More Slides_081224.xlsx]CCQ Children'!$C$20:$C$29</c:f>
              <c:numCache>
                <c:formatCode>General</c:formatCode>
                <c:ptCount val="10"/>
                <c:pt idx="0">
                  <c:v>92.5</c:v>
                </c:pt>
                <c:pt idx="1">
                  <c:v>92.4</c:v>
                </c:pt>
                <c:pt idx="2">
                  <c:v>91</c:v>
                </c:pt>
                <c:pt idx="3">
                  <c:v>89.1</c:v>
                </c:pt>
                <c:pt idx="4">
                  <c:v>87.7</c:v>
                </c:pt>
                <c:pt idx="5">
                  <c:v>87.9</c:v>
                </c:pt>
                <c:pt idx="6">
                  <c:v>85.2</c:v>
                </c:pt>
                <c:pt idx="7">
                  <c:v>84.6</c:v>
                </c:pt>
                <c:pt idx="8">
                  <c:v>82.4</c:v>
                </c:pt>
                <c:pt idx="9">
                  <c:v>83.1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93-4E64-90A4-67A9378C6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906064"/>
        <c:axId val="441906784"/>
      </c:lineChart>
      <c:catAx>
        <c:axId val="4419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06784"/>
        <c:crosses val="autoZero"/>
        <c:auto val="1"/>
        <c:lblAlgn val="ctr"/>
        <c:lblOffset val="100"/>
        <c:noMultiLvlLbl val="0"/>
      </c:catAx>
      <c:valAx>
        <c:axId val="44190678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0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'Inpatient Care'!$A$3</c:f>
              <c:strCache>
                <c:ptCount val="1"/>
                <c:pt idx="0">
                  <c:v>% FPs reporting inpatient care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'Inpatient Care'!$B$2:$F$2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'Inpatient Care'!$B$3:$F$3</c:f>
              <c:numCache>
                <c:formatCode>General</c:formatCode>
                <c:ptCount val="5"/>
                <c:pt idx="0">
                  <c:v>34.1</c:v>
                </c:pt>
                <c:pt idx="1">
                  <c:v>33.6</c:v>
                </c:pt>
                <c:pt idx="2">
                  <c:v>30.9</c:v>
                </c:pt>
                <c:pt idx="3">
                  <c:v>28.7</c:v>
                </c:pt>
                <c:pt idx="4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84-43D1-A75A-1D03A36A5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297232"/>
        <c:axId val="710433424"/>
      </c:lineChart>
      <c:catAx>
        <c:axId val="6152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433424"/>
        <c:crosses val="autoZero"/>
        <c:auto val="1"/>
        <c:lblAlgn val="ctr"/>
        <c:lblOffset val="100"/>
        <c:noMultiLvlLbl val="0"/>
      </c:catAx>
      <c:valAx>
        <c:axId val="71043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2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'NRS Redo'!$A$2:$A$10</c:f>
              <c:strCache>
                <c:ptCount val="9"/>
                <c:pt idx="0">
                  <c:v>Prenatal Care</c:v>
                </c:pt>
                <c:pt idx="1">
                  <c:v>Delivering Babies</c:v>
                </c:pt>
                <c:pt idx="2">
                  <c:v>Pediatric Outpatient Care</c:v>
                </c:pt>
                <c:pt idx="3">
                  <c:v>Adult Hospital Care</c:v>
                </c:pt>
                <c:pt idx="4">
                  <c:v>Gender Affimring Care</c:v>
                </c:pt>
                <c:pt idx="5">
                  <c:v>IUD</c:v>
                </c:pt>
                <c:pt idx="6">
                  <c:v>Contraceptive Implant</c:v>
                </c:pt>
                <c:pt idx="7">
                  <c:v>Medical Abortion</c:v>
                </c:pt>
                <c:pt idx="8">
                  <c:v>POCUS</c:v>
                </c:pt>
              </c:strCache>
            </c:strRef>
          </c:cat>
          <c:val>
            <c:numRef>
              <c:f>'NRS Redo'!$B$2:$B$10</c:f>
              <c:numCache>
                <c:formatCode>General</c:formatCode>
                <c:ptCount val="9"/>
                <c:pt idx="0">
                  <c:v>43</c:v>
                </c:pt>
                <c:pt idx="1">
                  <c:v>17</c:v>
                </c:pt>
                <c:pt idx="2">
                  <c:v>52</c:v>
                </c:pt>
                <c:pt idx="3">
                  <c:v>40</c:v>
                </c:pt>
                <c:pt idx="4">
                  <c:v>28</c:v>
                </c:pt>
                <c:pt idx="5">
                  <c:v>71</c:v>
                </c:pt>
                <c:pt idx="6">
                  <c:v>69</c:v>
                </c:pt>
                <c:pt idx="7">
                  <c:v>24</c:v>
                </c:pt>
                <c:pt idx="8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0-4DC9-B727-76A5BC756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7238240"/>
        <c:axId val="327238960"/>
      </c:barChart>
      <c:catAx>
        <c:axId val="327238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38960"/>
        <c:crosses val="autoZero"/>
        <c:auto val="1"/>
        <c:lblAlgn val="ctr"/>
        <c:lblOffset val="100"/>
        <c:noMultiLvlLbl val="0"/>
      </c:catAx>
      <c:valAx>
        <c:axId val="3272389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3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94B4FEA-48B2-40DD-A24F-AB3D8C93B71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DDCAF36A-3B66-4DC9-80A9-52768663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1986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F3F20-FAE3-48E1-B29E-0AF7A95148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4098C6-BC0E-4BC5-AF80-870E9FD8E248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54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6689D-7A4D-483D-93BB-11AF4B455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9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AF36A-3B66-4DC9-80A9-5276866362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2023 NRS..  Gender Affirming Care JABFM Policy Brief “in press”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AF36A-3B66-4DC9-80A9-5276866362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1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NGS data..  5  year rolling averages..  Data are % of graduates of a program providing pediatric inpatient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AF36A-3B66-4DC9-80A9-5276866362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Tong paper…  The questionnaire asked FPs if they worked collaboratively with each of </a:t>
            </a:r>
            <a:r>
              <a:rPr lang="en-US" b="1" dirty="0"/>
              <a:t>psychiatrists, psychiatric nurse practitioners, licensed social workers, psychologists, and/or other BHPs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AF36A-3B66-4DC9-80A9-5276866362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3EC3-3487-FB5D-3C0A-B04AB137D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A4A28-8573-8502-69AB-EB62E48DA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5D97-06EB-F732-9929-DE334415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2A68-26AF-40BD-0C2F-28EF8DD0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FDD1-7016-A354-09CA-C9E7C6F3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3A02-60C1-03CE-4F01-A8601A5D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BE06F-AD75-FFD6-4A09-5F668C8D5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7213B-9AB6-CA59-6755-F4E19EB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82F2A-E56A-B805-9439-586632E3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906D6-2376-A69D-CB4C-44A32672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3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679B4-CD41-4067-AAB1-2489DFBBE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457CE-9C4E-460B-80F5-35901F42D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4B3B0-FE41-85FC-B823-E252D268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3FC7-BB3D-5928-4D0A-391D108C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E086D-38B0-0B6F-680B-70C16CD8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9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6413" y="6356365"/>
            <a:ext cx="4114800" cy="365125"/>
          </a:xfrm>
        </p:spPr>
        <p:txBody>
          <a:bodyPr/>
          <a:lstStyle/>
          <a:p>
            <a:r>
              <a:rPr lang="en-US"/>
              <a:t> ©2018 American Board of Family Medicine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3" y="635636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D3F27CA-F5B7-4828-9DC5-886F95F3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8" y="221470"/>
            <a:ext cx="959551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5484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0227B06-4CA6-4A8A-D7EB-6973EBD2B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7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40608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39" name="Text Placeholder 137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3160484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0" name="Text Placeholder 137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6221861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41" name="Text Placeholder 13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9270303" y="6077900"/>
            <a:ext cx="980414" cy="36576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300">
                <a:effectLst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77" name="Text Placeholder 174"/>
          <p:cNvSpPr>
            <a:spLocks noGrp="1"/>
          </p:cNvSpPr>
          <p:nvPr>
            <p:ph type="body" sz="quarter" idx="29" hasCustomPrompt="1"/>
          </p:nvPr>
        </p:nvSpPr>
        <p:spPr>
          <a:xfrm>
            <a:off x="843794" y="3653736"/>
            <a:ext cx="1325880" cy="2290486"/>
          </a:xfrm>
          <a:blipFill>
            <a:blip r:embed="rId2"/>
            <a:srcRect/>
            <a:stretch>
              <a:fillRect t="-2" b="-87334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/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6" name="Text Placeholder 174"/>
          <p:cNvSpPr>
            <a:spLocks noGrp="1"/>
          </p:cNvSpPr>
          <p:nvPr>
            <p:ph type="body" sz="quarter" idx="28" hasCustomPrompt="1"/>
          </p:nvPr>
        </p:nvSpPr>
        <p:spPr>
          <a:xfrm>
            <a:off x="2794747" y="2973492"/>
            <a:ext cx="1325880" cy="2970730"/>
          </a:xfrm>
          <a:blipFill>
            <a:blip r:embed="rId3"/>
            <a:srcRect/>
            <a:stretch>
              <a:fillRect t="-4" b="-44435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/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sz="quarter" idx="27" hasCustomPrompt="1"/>
          </p:nvPr>
        </p:nvSpPr>
        <p:spPr>
          <a:xfrm>
            <a:off x="4621886" y="2281258"/>
            <a:ext cx="1325880" cy="3662964"/>
          </a:xfrm>
          <a:blipFill>
            <a:blip r:embed="rId4"/>
            <a:srcRect/>
            <a:stretch>
              <a:fillRect t="-3" b="-17141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/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8" name="Text Placeholder 174"/>
          <p:cNvSpPr>
            <a:spLocks noGrp="1"/>
          </p:cNvSpPr>
          <p:nvPr>
            <p:ph type="body" sz="quarter" idx="30" hasCustomPrompt="1"/>
          </p:nvPr>
        </p:nvSpPr>
        <p:spPr>
          <a:xfrm>
            <a:off x="6075756" y="3661974"/>
            <a:ext cx="1325880" cy="2282248"/>
          </a:xfrm>
          <a:blipFill>
            <a:blip r:embed="rId2"/>
            <a:srcRect/>
            <a:stretch>
              <a:fillRect t="-1" b="-88011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/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79" name="Text Placeholder 174"/>
          <p:cNvSpPr>
            <a:spLocks noGrp="1"/>
          </p:cNvSpPr>
          <p:nvPr>
            <p:ph type="body" sz="quarter" idx="31" hasCustomPrompt="1"/>
          </p:nvPr>
        </p:nvSpPr>
        <p:spPr>
          <a:xfrm>
            <a:off x="8036247" y="2969021"/>
            <a:ext cx="1325880" cy="2975201"/>
          </a:xfrm>
          <a:blipFill>
            <a:blip r:embed="rId3"/>
            <a:srcRect/>
            <a:stretch>
              <a:fillRect t="-4" b="-44219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/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  <p:sp>
        <p:nvSpPr>
          <p:cNvPr id="180" name="Text Placeholder 174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277" y="2281258"/>
            <a:ext cx="1325880" cy="3662964"/>
          </a:xfrm>
          <a:blipFill>
            <a:blip r:embed="rId4"/>
            <a:srcRect/>
            <a:stretch>
              <a:fillRect t="-3" b="-17141"/>
            </a:stretch>
          </a:blipFill>
        </p:spPr>
        <p:txBody>
          <a:bodyPr tIns="228600">
            <a:normAutofit/>
          </a:bodyPr>
          <a:lstStyle>
            <a:lvl1pPr marL="60325" indent="-60325">
              <a:spcBef>
                <a:spcPts val="0"/>
              </a:spcBef>
              <a:spcAft>
                <a:spcPts val="2400"/>
              </a:spcAft>
              <a:buFont typeface="Trebuchet MS" panose="020B0603020202020204" pitchFamily="34" charset="0"/>
              <a:buChar char=" "/>
              <a:defRPr sz="1400">
                <a:solidFill>
                  <a:schemeClr val="bg1"/>
                </a:solidFill>
                <a:effectLst/>
              </a:defRPr>
            </a:lvl1pPr>
            <a:lvl2pPr marL="109728" indent="-47625">
              <a:buFont typeface="Trebuchet MS" panose="020B0603020202020204" pitchFamily="34" charset="0"/>
              <a:buChar char=" "/>
              <a:defRPr sz="1200">
                <a:effectLst/>
              </a:defRPr>
            </a:lvl2pPr>
            <a:lvl3pPr marL="164592" indent="-45720">
              <a:buFont typeface="Trebuchet MS" panose="020B0603020202020204" pitchFamily="34" charset="0"/>
              <a:buChar char=" "/>
              <a:defRPr sz="1200">
                <a:effectLst/>
              </a:defRPr>
            </a:lvl3pPr>
            <a:lvl4pPr marL="64008" indent="0">
              <a:buFont typeface="Trebuchet MS" panose="020B0603020202020204" pitchFamily="34" charset="0"/>
              <a:buNone/>
              <a:defRPr sz="1200">
                <a:effectLst/>
              </a:defRPr>
            </a:lvl4pPr>
            <a:lvl5pPr marL="109728" indent="-45720">
              <a:buFont typeface="Trebuchet MS" panose="020B0603020202020204" pitchFamily="34" charset="0"/>
              <a:buChar char=" "/>
              <a:defRPr sz="1200">
                <a:effectLst/>
              </a:defRPr>
            </a:lvl5pPr>
            <a:lvl6pPr marL="109728" indent="-45720">
              <a:buFont typeface="Trebuchet MS" panose="020B0603020202020204" pitchFamily="34" charset="0"/>
              <a:buChar char=" "/>
              <a:defRPr sz="1200"/>
            </a:lvl6pPr>
            <a:lvl7pPr marL="109728" indent="-45720">
              <a:buFont typeface="Trebuchet MS" panose="020B0603020202020204" pitchFamily="34" charset="0"/>
              <a:buChar char=" "/>
              <a:defRPr sz="1200"/>
            </a:lvl7pPr>
            <a:lvl8pPr marL="109728" indent="-45720">
              <a:buFont typeface="Trebuchet MS" panose="020B0603020202020204" pitchFamily="34" charset="0"/>
              <a:buChar char=" "/>
              <a:defRPr sz="1200"/>
            </a:lvl8pPr>
            <a:lvl9pPr marL="109728" indent="-45720">
              <a:buFont typeface="Trebuchet MS" panose="020B0603020202020204" pitchFamily="34" charset="0"/>
              <a:buChar char=" "/>
              <a:defRPr sz="1200"/>
            </a:lvl9pPr>
          </a:lstStyle>
          <a:p>
            <a:pPr lvl="0"/>
            <a:r>
              <a:rPr lang="en-US"/>
              <a:t>Mon Year</a:t>
            </a:r>
          </a:p>
          <a:p>
            <a:pPr lvl="1"/>
            <a:r>
              <a:rPr lang="en-US"/>
              <a:t>Add event details here</a:t>
            </a:r>
          </a:p>
        </p:txBody>
      </p:sp>
    </p:spTree>
    <p:extLst>
      <p:ext uri="{BB962C8B-B14F-4D97-AF65-F5344CB8AC3E}">
        <p14:creationId xmlns:p14="http://schemas.microsoft.com/office/powerpoint/2010/main" val="84282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BF59028-78C1-4492-B32D-544D5F8C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8" y="221470"/>
            <a:ext cx="959551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&gt; View &gt; Slide Master to Edit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B1063B-EFF6-4E2E-A469-757CB6FF4341}"/>
              </a:ext>
            </a:extLst>
          </p:cNvPr>
          <p:cNvSpPr/>
          <p:nvPr userDrawn="1"/>
        </p:nvSpPr>
        <p:spPr>
          <a:xfrm>
            <a:off x="9607928" y="6152035"/>
            <a:ext cx="2577353" cy="699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2"/>
          </a:p>
        </p:txBody>
      </p:sp>
    </p:spTree>
    <p:extLst>
      <p:ext uri="{BB962C8B-B14F-4D97-AF65-F5344CB8AC3E}">
        <p14:creationId xmlns:p14="http://schemas.microsoft.com/office/powerpoint/2010/main" val="14517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AE7F-1818-48E8-F228-EA93F1D6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00D2-BF95-9566-7D19-D0E8D6D8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5165-6AD0-2873-963C-9C2DD638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40B0-4EE9-801A-6600-11C4C64B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6860-35AC-0293-02C3-301357AE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D744-85F6-A06E-6C8B-F38CD1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77EA-BA0C-F3DA-63E1-393A551D2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42B5-9423-D8B4-E7AB-70880615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708AE-E00E-22AE-5767-1811A2A7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1E61-A423-2EE9-36E9-B06F31F2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F8A1-F780-8448-8061-002F168CE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133F-A192-ECA1-96CA-F2959AE79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E951E-468F-6608-11F7-1ECA2D25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F1F8D-CAB6-5C66-5CD7-5759D71F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76D70-2214-74D3-3633-F6FC2245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D81F5-FD63-B319-2839-44834212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E39-4644-16AB-A6FD-9E0EE404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5FB14-27EE-9549-F54C-370CF1703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5D3CF-3240-63F0-30C0-FA6D60571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43043-0E4D-993D-2050-678D16188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5D747-14C0-8E9A-1C6F-81E1C0289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A0651-D64F-7F78-EE98-E422DC48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F79A5-1C0D-B3FA-98F2-8B7A6D9C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E797E-CAB0-E2BD-CF97-C2F38E90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A59D-6951-85E3-35BF-B2520F63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479CE-5F30-6742-0051-E2268738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3CDC6-A56D-F200-57BC-03E9AE52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30622-1227-2A30-3A3E-1422D02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2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13595-5FA3-215E-7863-742E2858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D3648-A64A-C2AF-BA63-2D9F805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401F0-D431-9283-58DA-8B3A240D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6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6DAA-2F1C-69F3-E9CB-FE1659F8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1CDA3-AD13-953B-9580-CBA75429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30845-D0C5-96F5-16E2-9BBBEF0AD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3870B-3506-69E4-46D8-C1CC726E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CEB05-9090-0150-51F0-BED6C9A1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1D077-6480-88BB-DB3F-C21BB7E4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6CCA-060B-F0F4-0E57-417C9156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CAE97-C3DE-D417-0EDD-240F68D9F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6F3BD-AF16-FDE0-1DF7-D2046B2C2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22FE9-995A-C57C-97BB-DC258A62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DBBF2-839D-B3C5-EF27-4491F690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0D662-BFF0-5350-7E33-96E87474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3B000-E41C-7FBA-2EE7-A6ABD20C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FB39-34CE-C3DF-D711-D1DF62905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D394-8175-EE4E-476D-DEF6C31C2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7A10-991F-4652-ADBD-5E26530F42A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4204F-8C14-1A8F-A514-A2832BC56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D48A-BED1-2518-5BEC-25CC64DB4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0195-3CB9-42DE-A0AB-5792BE9C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1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F16EE7-8E76-4679-A78D-A6DC62E59D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6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s://southcentralus1-mediap.svc.ms/transform/thumbnail?provider=spo&amp;inputFormat=png&amp;cs=fFNQTw&amp;docid=https%3A%2F%2Ffamilymedicine.sharepoint.com%3A443%2F_api%2Fv2.0%2Fdrives%2Fb!QoIi2qPIF0aG_Neid7gww204Fv_PLHtBia7iytONGMISz86hQLH9RrkCW_RqaxnO%2Fitems%2F01XUHRCIF2RKTMF7E6SVA2OJGSCM4S7EL6%3Fversion%3DPublished&amp;access_token=eyJ0eXAiOiJKV1QiLCJhbGciOiJub25lIn0.eyJhdWQiOiIwMDAwMDAwMy0wMDAwLTBmZjEtY2UwMC0wMDAwMDAwMDAwMDAvZmFtaWx5bWVkaWNpbmUuc2hhcmVwb2ludC5jb21AN2RkMTJiZDYtMzI1YS00MTFmLThmZWQtYjgwMDRiNmYyYTUyIiwiaXNzIjoiMDAwMDAwMDMtMDAwMC0wZmYxLWNlMDAtMDAwMDAwMDAwMDAwIiwibmJmIjoiMTU1ODYzNzQxMyIsImV4cCI6IjE1NTg2NTkwMTMiLCJlbmRwb2ludHVybCI6IlNFMW1VYm44OU1vNWxZQVNGa2ZycHcyKzZzWGk2M2owMWhOY1NmU2VTUEE9IiwiZW5kcG9pbnR1cmxMZW5ndGgiOiIxMjEiLCJpc2xvb3BiYWNrIjoiVHJ1ZSIsImNpZCI6Ik5EVTRNMlJtT1dVdE1qQmtZaTA0TURBd0xUa3laV0l0TWpSa09HWm1PVE0zWm1abCIsInZlciI6Imhhc2hlZHByb29mdG9rZW4iLCJzaXRlaWQiOiJaR0V5TWpneU5ESXRZemhoTXkwME5qRTNMVGcyWm1NdFpEZGhNamMzWWpnek1HTXoiLCJzaWduaW5fc3RhdGUiOiJbXCJrbXNpXCJdIiwibmFtZWlkIjoiMCMuZnxtZW1iZXJzaGlwfGp5b3VudEB0aGVhYmZtLm9yZyIsIm5paSI6Im1pY3Jvc29mdC5zaGFyZXBvaW50IiwiaXN1c2VyIjoidHJ1ZSIsImNhY2hla2V5IjoiMGguZnxtZW1iZXJzaGlwfDEwMDMyMDAwNDBjNDFiMWNAbGl2ZS5jb20iLCJ0dCI6IjAiLCJ1c2VQZXJzaXN0ZW50Q29va2llIjoiMyJ9.aElOVFpYZTdQYUUzL0ZMcFBBZXorVytzRFNtK2VQVVJuQndjaUJGOERUST0&amp;encodeFailures=1&amp;width=500&amp;height=540&amp;srcWidth=500&amp;srcHeight=540">
            <a:extLst>
              <a:ext uri="{FF2B5EF4-FFF2-40B4-BE49-F238E27FC236}">
                <a16:creationId xmlns:a16="http://schemas.microsoft.com/office/drawing/2014/main" id="{03526A06-0B5C-427B-B84F-1633E542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20" y="221054"/>
            <a:ext cx="5843253" cy="63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3DACAF-1E75-4BCC-8BD8-7809F4547886}"/>
              </a:ext>
            </a:extLst>
          </p:cNvPr>
          <p:cNvSpPr txBox="1"/>
          <p:nvPr/>
        </p:nvSpPr>
        <p:spPr>
          <a:xfrm>
            <a:off x="461539" y="4763901"/>
            <a:ext cx="4749019" cy="9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BDCEF1-7079-4A88-922E-EB1ADF7B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9" y="3376411"/>
            <a:ext cx="6728695" cy="136598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ABFM Data Collection and Trends in Scope of Practice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04283-43D8-4611-8D38-B7E56FC0599A}"/>
              </a:ext>
            </a:extLst>
          </p:cNvPr>
          <p:cNvSpPr txBox="1"/>
          <p:nvPr/>
        </p:nvSpPr>
        <p:spPr>
          <a:xfrm>
            <a:off x="636998" y="5445303"/>
            <a:ext cx="46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Lars Peterson, MD, PhD</a:t>
            </a:r>
          </a:p>
        </p:txBody>
      </p:sp>
    </p:spTree>
    <p:extLst>
      <p:ext uri="{BB962C8B-B14F-4D97-AF65-F5344CB8AC3E}">
        <p14:creationId xmlns:p14="http://schemas.microsoft.com/office/powerpoint/2010/main" val="262290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F8D5-8F99-AC0C-0343-FC62CA68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8255"/>
            <a:ext cx="12087497" cy="1325563"/>
          </a:xfrm>
        </p:spPr>
        <p:txBody>
          <a:bodyPr/>
          <a:lstStyle/>
          <a:p>
            <a:r>
              <a:rPr lang="en-US" dirty="0"/>
              <a:t>Declines in Scope – Women’s Health and OB (CCQ)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406FCA4-E1A4-D159-D7AE-4BEC722B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2" y="951064"/>
            <a:ext cx="5152008" cy="5113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E17103-E808-A176-6F4A-61A69DEA5CB6}"/>
              </a:ext>
            </a:extLst>
          </p:cNvPr>
          <p:cNvSpPr txBox="1"/>
          <p:nvPr/>
        </p:nvSpPr>
        <p:spPr>
          <a:xfrm>
            <a:off x="6329778" y="6155070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Barreto T, Peterson LE, et al. Family Physicians Practicing High Volume Obstetric Care Has Recently Dropped by Half. American Family Physician. 2017;95(12):762.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D949143-4764-6A7A-53A0-2DB2F482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16" y="1291705"/>
            <a:ext cx="6250769" cy="4098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C4EC3-F8F8-E479-6F23-557CAC9C3ECD}"/>
              </a:ext>
            </a:extLst>
          </p:cNvPr>
          <p:cNvSpPr txBox="1"/>
          <p:nvPr/>
        </p:nvSpPr>
        <p:spPr>
          <a:xfrm>
            <a:off x="325016" y="6146188"/>
            <a:ext cx="6209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Xierali</a:t>
            </a:r>
            <a:r>
              <a:rPr lang="en-US" sz="1200" dirty="0"/>
              <a:t> IM, Puffer JC, et al. The percentage of family physicians attending to women's gender-specific health needs is declining. JABFM 2012;25(4):406-407.</a:t>
            </a:r>
          </a:p>
        </p:txBody>
      </p:sp>
    </p:spTree>
    <p:extLst>
      <p:ext uri="{BB962C8B-B14F-4D97-AF65-F5344CB8AC3E}">
        <p14:creationId xmlns:p14="http://schemas.microsoft.com/office/powerpoint/2010/main" val="140553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CB99-FE2C-31DE-DCEA-E3A0432A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Declining Number Doing Deliveries</a:t>
            </a:r>
          </a:p>
        </p:txBody>
      </p:sp>
      <p:pic>
        <p:nvPicPr>
          <p:cNvPr id="4" name="Picture 3" descr="The SGPlot Procedure" title="The SGPlot Procedure">
            <a:extLst>
              <a:ext uri="{FF2B5EF4-FFF2-40B4-BE49-F238E27FC236}">
                <a16:creationId xmlns:a16="http://schemas.microsoft.com/office/drawing/2014/main" id="{6B1DBAE5-E3F4-46D0-8ABD-0D84C175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331"/>
            <a:ext cx="6085830" cy="4351338"/>
          </a:xfrm>
          <a:prstGeom prst="rect">
            <a:avLst/>
          </a:prstGeom>
        </p:spPr>
      </p:pic>
      <p:pic>
        <p:nvPicPr>
          <p:cNvPr id="5" name="Picture 4" descr="The SGPlot Procedure" title="The SGPlot Procedure">
            <a:extLst>
              <a:ext uri="{FF2B5EF4-FFF2-40B4-BE49-F238E27FC236}">
                <a16:creationId xmlns:a16="http://schemas.microsoft.com/office/drawing/2014/main" id="{07BCBB4A-5548-43A2-954F-DC6E5B60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30" y="1246059"/>
            <a:ext cx="6096000" cy="4358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4ADBB-8636-079C-2B45-D2C2B9F2E90C}"/>
              </a:ext>
            </a:extLst>
          </p:cNvPr>
          <p:cNvSpPr txBox="1"/>
          <p:nvPr/>
        </p:nvSpPr>
        <p:spPr>
          <a:xfrm>
            <a:off x="9354310" y="5604669"/>
            <a:ext cx="58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3CB0D-CEB6-3AA9-54DC-838ABE17E4E6}"/>
              </a:ext>
            </a:extLst>
          </p:cNvPr>
          <p:cNvSpPr txBox="1"/>
          <p:nvPr/>
        </p:nvSpPr>
        <p:spPr>
          <a:xfrm>
            <a:off x="3292806" y="560466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NGS</a:t>
            </a:r>
          </a:p>
        </p:txBody>
      </p:sp>
    </p:spTree>
    <p:extLst>
      <p:ext uri="{BB962C8B-B14F-4D97-AF65-F5344CB8AC3E}">
        <p14:creationId xmlns:p14="http://schemas.microsoft.com/office/powerpoint/2010/main" val="212662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B33D-AE7A-B909-BD99-C26BBE04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Declines in Scope – Care of Children (CCQ)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73B54-5548-C100-DAD1-5E934228F650}"/>
              </a:ext>
            </a:extLst>
          </p:cNvPr>
          <p:cNvSpPr txBox="1"/>
          <p:nvPr/>
        </p:nvSpPr>
        <p:spPr>
          <a:xfrm>
            <a:off x="5840499" y="603121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Related </a:t>
            </a:r>
            <a:r>
              <a:rPr lang="en-US" sz="1200"/>
              <a:t>Paper:</a:t>
            </a:r>
          </a:p>
          <a:p>
            <a:r>
              <a:rPr lang="en-US" sz="1200"/>
              <a:t>Eden </a:t>
            </a:r>
            <a:r>
              <a:rPr lang="en-US" sz="1200" dirty="0"/>
              <a:t>AR, Morgan Z, Jetty A, Peterson LE. Proportion of Family Physicians Caring for Children is Declining. JABFM 2020;33:830-831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216DF-9FF0-4544-24E9-44E23C08700C}"/>
              </a:ext>
            </a:extLst>
          </p:cNvPr>
          <p:cNvSpPr txBox="1"/>
          <p:nvPr/>
        </p:nvSpPr>
        <p:spPr>
          <a:xfrm>
            <a:off x="49205" y="6031678"/>
            <a:ext cx="5791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Bazemore AW, </a:t>
            </a:r>
            <a:r>
              <a:rPr lang="en-US" sz="1200" dirty="0" err="1"/>
              <a:t>Makaroff</a:t>
            </a:r>
            <a:r>
              <a:rPr lang="en-US" sz="1200" dirty="0"/>
              <a:t> LA, et al. Declining Numbers of Family Physicians Are Caring</a:t>
            </a:r>
          </a:p>
          <a:p>
            <a:r>
              <a:rPr lang="en-US" sz="1200" dirty="0"/>
              <a:t>for Children. JABFM 2012;25:139-140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F62E1-0373-330D-AED4-D1858AD9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2906"/>
            <a:ext cx="5649745" cy="278828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6BC3FB-B6E5-CB68-52D4-8A02C1889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868152"/>
              </p:ext>
            </p:extLst>
          </p:nvPr>
        </p:nvGraphicFramePr>
        <p:xfrm>
          <a:off x="5840499" y="2033905"/>
          <a:ext cx="6094520" cy="378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747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B33D-AE7A-B909-BD99-C26BBE04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Declines in Scope – Adult Inpatient Care (CCQ)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216DF-9FF0-4544-24E9-44E23C08700C}"/>
              </a:ext>
            </a:extLst>
          </p:cNvPr>
          <p:cNvSpPr txBox="1"/>
          <p:nvPr/>
        </p:nvSpPr>
        <p:spPr>
          <a:xfrm>
            <a:off x="0" y="6262042"/>
            <a:ext cx="5791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Adapted from: Jetty A, Jabbarpour Y et al. The Declining Presence of Family Physicians in</a:t>
            </a:r>
          </a:p>
          <a:p>
            <a:r>
              <a:rPr lang="en-US" sz="1200" dirty="0"/>
              <a:t>Hospital-Based Care. JABFM 2019;32:771-772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A96D64B-AA9A-0218-DE6F-EEEF5CDF3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791452"/>
              </p:ext>
            </p:extLst>
          </p:nvPr>
        </p:nvGraphicFramePr>
        <p:xfrm>
          <a:off x="1927554" y="1428565"/>
          <a:ext cx="7727479" cy="464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646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EAA9-8541-4DB9-CEDF-0C894152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Practice Patterns of New Graduates (NGS) vs later Career Docs (CCQ)</a:t>
            </a:r>
          </a:p>
        </p:txBody>
      </p:sp>
      <p:pic>
        <p:nvPicPr>
          <p:cNvPr id="4" name="Picture 3" descr="The SGPlot Procedure" title="The SGPlot Procedure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495"/>
            <a:ext cx="5980973" cy="4485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F42A7-DF09-27CA-CAFE-350AC5DF2B07}"/>
              </a:ext>
            </a:extLst>
          </p:cNvPr>
          <p:cNvSpPr txBox="1"/>
          <p:nvPr/>
        </p:nvSpPr>
        <p:spPr>
          <a:xfrm>
            <a:off x="0" y="6571124"/>
            <a:ext cx="11549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Related paper: Carek PJ, Cheng Y, et al. Variation in Practice Patterns of Early- and Later Career Family Physicians. JABFM 2024;37:35-42.</a:t>
            </a:r>
          </a:p>
        </p:txBody>
      </p:sp>
      <p:pic>
        <p:nvPicPr>
          <p:cNvPr id="3" name="Picture 2" descr="The SGPlot Procedure" title="The SGPlot Procedure">
            <a:extLst>
              <a:ext uri="{FF2B5EF4-FFF2-40B4-BE49-F238E27FC236}">
                <a16:creationId xmlns:a16="http://schemas.microsoft.com/office/drawing/2014/main" id="{AAF9BFEA-3D75-857D-E3F7-18D47D342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979" y="1490495"/>
            <a:ext cx="6280022" cy="4485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5FD6F-36FE-3DB5-0422-ABA92D02ADC0}"/>
              </a:ext>
            </a:extLst>
          </p:cNvPr>
          <p:cNvSpPr txBox="1"/>
          <p:nvPr/>
        </p:nvSpPr>
        <p:spPr>
          <a:xfrm>
            <a:off x="8759506" y="5976225"/>
            <a:ext cx="58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77FCA-EAFB-076E-266E-2AA526840368}"/>
              </a:ext>
            </a:extLst>
          </p:cNvPr>
          <p:cNvSpPr txBox="1"/>
          <p:nvPr/>
        </p:nvSpPr>
        <p:spPr>
          <a:xfrm>
            <a:off x="2698002" y="597622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NGS</a:t>
            </a:r>
          </a:p>
        </p:txBody>
      </p:sp>
    </p:spTree>
    <p:extLst>
      <p:ext uri="{BB962C8B-B14F-4D97-AF65-F5344CB8AC3E}">
        <p14:creationId xmlns:p14="http://schemas.microsoft.com/office/powerpoint/2010/main" val="149201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C250-2036-742B-D762-E822F07A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Gap in Intention of Residents to Practice of Later Career Family Physicians (ICQ vs. CCQ)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D8E2B-F7CF-7C4D-DA14-6AA6E69E0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62" y="1237458"/>
            <a:ext cx="8803675" cy="5620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B68BDE-245F-4604-CE03-2981C164B4A7}"/>
              </a:ext>
            </a:extLst>
          </p:cNvPr>
          <p:cNvSpPr txBox="1"/>
          <p:nvPr/>
        </p:nvSpPr>
        <p:spPr>
          <a:xfrm>
            <a:off x="0" y="5019692"/>
            <a:ext cx="1694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Coutinho AJ, Cochrane A, et al. Comparison of intended scope of practice for family medicine residents with actual scope of practice among practicing family physicians. JAMA 2015;314:2364-2372</a:t>
            </a:r>
          </a:p>
        </p:txBody>
      </p:sp>
    </p:spTree>
    <p:extLst>
      <p:ext uri="{BB962C8B-B14F-4D97-AF65-F5344CB8AC3E}">
        <p14:creationId xmlns:p14="http://schemas.microsoft.com/office/powerpoint/2010/main" val="258225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744D1D-B9DA-6887-C761-0BA0BC0D0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021" cy="682995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AD7BCF-1BD9-1785-0ACF-A9282E6CC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9943" y="747296"/>
            <a:ext cx="6274293" cy="5218497"/>
          </a:xfrm>
        </p:spPr>
        <p:txBody>
          <a:bodyPr/>
          <a:lstStyle/>
          <a:p>
            <a:r>
              <a:rPr lang="en-US" sz="4000" dirty="0"/>
              <a:t>Largest gaps seen in..</a:t>
            </a:r>
          </a:p>
          <a:p>
            <a:pPr lvl="1"/>
            <a:r>
              <a:rPr lang="en-US" sz="3600" dirty="0"/>
              <a:t>Prenatal care  40.3%</a:t>
            </a:r>
          </a:p>
          <a:p>
            <a:pPr lvl="1"/>
            <a:r>
              <a:rPr lang="en-US" sz="3600" dirty="0"/>
              <a:t>Home visits  34.8%</a:t>
            </a:r>
          </a:p>
          <a:p>
            <a:pPr lvl="1"/>
            <a:r>
              <a:rPr lang="en-US" sz="3600" dirty="0"/>
              <a:t>Newborn care  25.4%</a:t>
            </a:r>
          </a:p>
          <a:p>
            <a:pPr lvl="1"/>
            <a:r>
              <a:rPr lang="en-US" sz="3600" dirty="0"/>
              <a:t>Nursing home care  21.8%</a:t>
            </a:r>
          </a:p>
          <a:p>
            <a:pPr lvl="1"/>
            <a:r>
              <a:rPr lang="en-US" sz="3600" dirty="0"/>
              <a:t>Inpatient care  21.4%</a:t>
            </a:r>
          </a:p>
          <a:p>
            <a:pPr lvl="1"/>
            <a:r>
              <a:rPr lang="en-US" sz="3600" dirty="0"/>
              <a:t>Obstetric care  16.0%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9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962B6-9C79-9B1A-1E2E-1BE2A684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4" y="137311"/>
            <a:ext cx="10578736" cy="1009651"/>
          </a:xfrm>
        </p:spPr>
        <p:txBody>
          <a:bodyPr/>
          <a:lstStyle/>
          <a:p>
            <a:pPr algn="ctr"/>
            <a:r>
              <a:rPr lang="en-US" dirty="0"/>
              <a:t>Gap Between Preparation and Practice (NGS)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DF1E8-855A-E14D-A435-7DEC8DC78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481" y="1073426"/>
            <a:ext cx="7207902" cy="5647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8F904-29AA-885C-6E8F-0645693D8748}"/>
              </a:ext>
            </a:extLst>
          </p:cNvPr>
          <p:cNvSpPr txBox="1"/>
          <p:nvPr/>
        </p:nvSpPr>
        <p:spPr>
          <a:xfrm>
            <a:off x="97653" y="5889692"/>
            <a:ext cx="28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Peterson LE, Fang B, et al. Wide Gap between Preparation and Practice of Early Career Family Physicians. JABFM 2018;31:174-177</a:t>
            </a:r>
          </a:p>
        </p:txBody>
      </p:sp>
    </p:spTree>
    <p:extLst>
      <p:ext uri="{BB962C8B-B14F-4D97-AF65-F5344CB8AC3E}">
        <p14:creationId xmlns:p14="http://schemas.microsoft.com/office/powerpoint/2010/main" val="85599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atients with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5F9A64B0-90D8-88DE-002E-607E807FE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7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atients with different colored dots&#10;&#10;Description automatically generated">
            <a:extLst>
              <a:ext uri="{FF2B5EF4-FFF2-40B4-BE49-F238E27FC236}">
                <a16:creationId xmlns:a16="http://schemas.microsoft.com/office/drawing/2014/main" id="{4D937589-01F0-279E-418B-405C26F1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2" y="2378"/>
            <a:ext cx="10968995" cy="68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BDCEF1-7079-4A88-922E-EB1ADF7B337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8057" y="2350861"/>
            <a:ext cx="9535886" cy="2387600"/>
          </a:xfrm>
        </p:spPr>
        <p:txBody>
          <a:bodyPr>
            <a:noAutofit/>
          </a:bodyPr>
          <a:lstStyle/>
          <a:p>
            <a:pPr algn="ctr"/>
            <a:r>
              <a:rPr lang="en-US" sz="4400" b="1">
                <a:solidFill>
                  <a:srgbClr val="0C5567"/>
                </a:solidFill>
                <a:latin typeface="Proxima Nova" panose="020B0604020202020204"/>
              </a:rPr>
              <a:t>Where do the data come from?</a:t>
            </a:r>
            <a:br>
              <a:rPr lang="en-US" sz="4000" b="1">
                <a:solidFill>
                  <a:srgbClr val="0C5567"/>
                </a:solidFill>
                <a:latin typeface="Proxima Nova" panose="020B0604020202020204"/>
                <a:ea typeface="Times New Roman" panose="02020603050405020304" pitchFamily="18" charset="0"/>
              </a:rPr>
            </a:br>
            <a:br>
              <a:rPr lang="en-US" sz="4000" b="1">
                <a:solidFill>
                  <a:srgbClr val="0C5567"/>
                </a:solidFill>
                <a:latin typeface="Proxima Nova" panose="020B0604020202020204"/>
                <a:ea typeface="Times New Roman" panose="02020603050405020304" pitchFamily="18" charset="0"/>
              </a:rPr>
            </a:br>
            <a:endParaRPr lang="en-US" sz="3600" b="1">
              <a:solidFill>
                <a:srgbClr val="0C5567"/>
              </a:solidFill>
              <a:latin typeface="Proxima Nov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918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B2F50451-A65A-BE0D-7004-78769E326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" y="10887"/>
            <a:ext cx="10955382" cy="68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39D9F6EE-0B5C-C8C7-8589-E11A3275D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-10885"/>
            <a:ext cx="10990216" cy="68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atients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FE1822C5-4D52-690C-0774-D9A3529F2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-38099"/>
            <a:ext cx="11033759" cy="68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5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ultrasound results&#10;&#10;Description automatically generated with medium confidence">
            <a:extLst>
              <a:ext uri="{FF2B5EF4-FFF2-40B4-BE49-F238E27FC236}">
                <a16:creationId xmlns:a16="http://schemas.microsoft.com/office/drawing/2014/main" id="{13362E98-7857-1CCF-C9C7-823E9805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-21771"/>
            <a:ext cx="11007635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5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showing the results of ultrasound&#10;&#10;Description automatically generated with medium confidence">
            <a:extLst>
              <a:ext uri="{FF2B5EF4-FFF2-40B4-BE49-F238E27FC236}">
                <a16:creationId xmlns:a16="http://schemas.microsoft.com/office/drawing/2014/main" id="{97EC2159-72F3-1006-2DB9-884EFB34C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"/>
            <a:ext cx="109727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6756ED-077F-2DDC-67DA-691A4A417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8206"/>
              </p:ext>
            </p:extLst>
          </p:nvPr>
        </p:nvGraphicFramePr>
        <p:xfrm>
          <a:off x="858175" y="1260629"/>
          <a:ext cx="10475649" cy="538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717359D-81BE-B61D-AFEE-A7EF3C86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38" y="81039"/>
            <a:ext cx="1187832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% of PGY-2’s Intended to Provide Each Service (NRS)</a:t>
            </a:r>
          </a:p>
        </p:txBody>
      </p:sp>
    </p:spTree>
    <p:extLst>
      <p:ext uri="{BB962C8B-B14F-4D97-AF65-F5344CB8AC3E}">
        <p14:creationId xmlns:p14="http://schemas.microsoft.com/office/powerpoint/2010/main" val="2689946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77B38-4123-4DF2-BDAA-123C490A6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0" y="1054186"/>
            <a:ext cx="9696380" cy="503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0044FE-C7CF-E495-368E-3243544A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Scope of Practice Variation by Residency (CCQ)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6E599-ACFC-F904-6B37-F7517A621E70}"/>
              </a:ext>
            </a:extLst>
          </p:cNvPr>
          <p:cNvSpPr txBox="1"/>
          <p:nvPr/>
        </p:nvSpPr>
        <p:spPr>
          <a:xfrm>
            <a:off x="838200" y="6325338"/>
            <a:ext cx="75511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Coutinho AJ, Levin Z, et al. Residency Program Characteristics and Individual Physician Practice Characteristics Associated With Family Physician Scope of Practice. Academic Medicine 2019;94:1561-1566.</a:t>
            </a:r>
          </a:p>
        </p:txBody>
      </p:sp>
    </p:spTree>
    <p:extLst>
      <p:ext uri="{BB962C8B-B14F-4D97-AF65-F5344CB8AC3E}">
        <p14:creationId xmlns:p14="http://schemas.microsoft.com/office/powerpoint/2010/main" val="276824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B11D-915E-41E8-2AE7-0680D04F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" y="46026"/>
            <a:ext cx="12026537" cy="1325563"/>
          </a:xfrm>
        </p:spPr>
        <p:txBody>
          <a:bodyPr/>
          <a:lstStyle/>
          <a:p>
            <a:pPr algn="ctr"/>
            <a:r>
              <a:rPr lang="en-US" dirty="0"/>
              <a:t>Residency Level - Pediatric Hospital Care (NGS)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A9336-B801-DF8D-AB67-80487B165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51" y="920927"/>
            <a:ext cx="7916098" cy="59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B2D3-6A79-49DA-6966-FAC46B7E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184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Mental Health Professionals in FP Practices (CCQ)</a:t>
            </a:r>
          </a:p>
        </p:txBody>
      </p:sp>
      <p:pic>
        <p:nvPicPr>
          <p:cNvPr id="6" name="Content Placeholder 5" descr="A graph of the number of people with their age&#10;&#10;Description automatically generated with medium confidence">
            <a:extLst>
              <a:ext uri="{FF2B5EF4-FFF2-40B4-BE49-F238E27FC236}">
                <a16:creationId xmlns:a16="http://schemas.microsoft.com/office/drawing/2014/main" id="{2241DD09-659A-BEC6-3B84-5C7CB36E3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62" y="1970843"/>
            <a:ext cx="6363767" cy="4772825"/>
          </a:xfrm>
        </p:spPr>
      </p:pic>
      <p:pic>
        <p:nvPicPr>
          <p:cNvPr id="1026" name="Picture 2" descr="Figure 1.">
            <a:extLst>
              <a:ext uri="{FF2B5EF4-FFF2-40B4-BE49-F238E27FC236}">
                <a16:creationId xmlns:a16="http://schemas.microsoft.com/office/drawing/2014/main" id="{DDDAD45B-810A-6A0D-28AB-C458961A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" y="1280079"/>
            <a:ext cx="5455927" cy="35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80F91-F942-E550-E0A0-A912C312BCA7}"/>
              </a:ext>
            </a:extLst>
          </p:cNvPr>
          <p:cNvSpPr txBox="1"/>
          <p:nvPr/>
        </p:nvSpPr>
        <p:spPr>
          <a:xfrm>
            <a:off x="0" y="5269179"/>
            <a:ext cx="565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Tong ST, Morgan ZJ, et al. Characteristics of Family Physicians Practicing Collaboratively With Behavioral Health Professionals. AFM 2023;21:157-160</a:t>
            </a:r>
          </a:p>
        </p:txBody>
      </p:sp>
    </p:spTree>
    <p:extLst>
      <p:ext uri="{BB962C8B-B14F-4D97-AF65-F5344CB8AC3E}">
        <p14:creationId xmlns:p14="http://schemas.microsoft.com/office/powerpoint/2010/main" val="19926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4E2D-0745-4864-93F9-44F86073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0C5567"/>
                </a:solidFill>
                <a:latin typeface="Proxima Nova"/>
              </a:rPr>
              <a:t>Data Used for Business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3530-C37F-4F0E-91C0-BE23BA22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5095"/>
          </a:xfrm>
        </p:spPr>
        <p:txBody>
          <a:bodyPr>
            <a:normAutofit/>
          </a:bodyPr>
          <a:lstStyle/>
          <a:p>
            <a:pPr>
              <a:buClr>
                <a:srgbClr val="0C5567"/>
              </a:buClr>
            </a:pPr>
            <a:r>
              <a:rPr lang="en-US" sz="3200" dirty="0">
                <a:solidFill>
                  <a:schemeClr val="tx1"/>
                </a:solidFill>
                <a:latin typeface="Proxima Nova"/>
              </a:rPr>
              <a:t>Monitor scope of practice and alignment with exam blueprint</a:t>
            </a:r>
          </a:p>
          <a:p>
            <a:pPr>
              <a:buClr>
                <a:srgbClr val="0C5567"/>
              </a:buClr>
            </a:pPr>
            <a:r>
              <a:rPr lang="en-US" sz="3200" dirty="0">
                <a:solidFill>
                  <a:schemeClr val="tx1"/>
                </a:solidFill>
                <a:latin typeface="Proxima Nova"/>
              </a:rPr>
              <a:t>Feasibility / demand of new CAQs</a:t>
            </a:r>
          </a:p>
          <a:p>
            <a:pPr>
              <a:buClr>
                <a:srgbClr val="0C5567"/>
              </a:buClr>
            </a:pPr>
            <a:r>
              <a:rPr lang="en-US" sz="3200" dirty="0">
                <a:solidFill>
                  <a:schemeClr val="tx1"/>
                </a:solidFill>
                <a:latin typeface="Proxima Nova"/>
              </a:rPr>
              <a:t>Access to computers and internet</a:t>
            </a:r>
          </a:p>
          <a:p>
            <a:pPr lvl="1">
              <a:buClr>
                <a:srgbClr val="0C5567"/>
              </a:buClr>
              <a:buFontTx/>
              <a:buChar char="̶"/>
            </a:pPr>
            <a:r>
              <a:rPr lang="en-US" sz="2800" dirty="0">
                <a:solidFill>
                  <a:schemeClr val="tx1"/>
                </a:solidFill>
                <a:latin typeface="Proxima Nova"/>
              </a:rPr>
              <a:t> Feasibility of move to online program in mid 2000s</a:t>
            </a:r>
          </a:p>
          <a:p>
            <a:pPr>
              <a:buClr>
                <a:srgbClr val="0C5567"/>
              </a:buClr>
            </a:pPr>
            <a:r>
              <a:rPr lang="en-US" sz="3200" dirty="0">
                <a:solidFill>
                  <a:schemeClr val="tx1"/>
                </a:solidFill>
                <a:latin typeface="Proxima Nova"/>
              </a:rPr>
              <a:t>Race / ethnicity collection for DIF analysis</a:t>
            </a:r>
          </a:p>
          <a:p>
            <a:pPr>
              <a:buClr>
                <a:srgbClr val="0C5567"/>
              </a:buClr>
            </a:pPr>
            <a:r>
              <a:rPr lang="en-US" sz="3200" dirty="0">
                <a:solidFill>
                  <a:schemeClr val="tx1"/>
                </a:solidFill>
                <a:latin typeface="Proxima Nova"/>
              </a:rPr>
              <a:t>Monitor trends in diplomates’ practices</a:t>
            </a:r>
          </a:p>
        </p:txBody>
      </p:sp>
    </p:spTree>
    <p:extLst>
      <p:ext uri="{BB962C8B-B14F-4D97-AF65-F5344CB8AC3E}">
        <p14:creationId xmlns:p14="http://schemas.microsoft.com/office/powerpoint/2010/main" val="29100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594" y="1567593"/>
            <a:ext cx="4031388" cy="469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243" y="341392"/>
            <a:ext cx="9595513" cy="1009651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0C5567"/>
                </a:solidFill>
                <a:latin typeface="Proxima Nova" panose="020B0604020202020204"/>
              </a:rPr>
              <a:t>Long History of Collecting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80" y="1633045"/>
            <a:ext cx="5759999" cy="41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8" y="625858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Proxima Nova" panose="020B0604020202020204"/>
              </a:rPr>
              <a:t>1986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4926" y="587832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Proxima Nova" panose="020B0604020202020204"/>
              </a:rPr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35885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3C20C3-8D65-4708-819C-7ED3DCD4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"/>
            <a:ext cx="9632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701F6A-17A7-41E7-A0CE-385026E50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1436"/>
              </p:ext>
            </p:extLst>
          </p:nvPr>
        </p:nvGraphicFramePr>
        <p:xfrm>
          <a:off x="434098" y="134711"/>
          <a:ext cx="11483580" cy="631425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13930">
                  <a:extLst>
                    <a:ext uri="{9D8B030D-6E8A-4147-A177-3AD203B41FA5}">
                      <a16:colId xmlns:a16="http://schemas.microsoft.com/office/drawing/2014/main" val="3304722812"/>
                    </a:ext>
                  </a:extLst>
                </a:gridCol>
                <a:gridCol w="1913930">
                  <a:extLst>
                    <a:ext uri="{9D8B030D-6E8A-4147-A177-3AD203B41FA5}">
                      <a16:colId xmlns:a16="http://schemas.microsoft.com/office/drawing/2014/main" val="4288603805"/>
                    </a:ext>
                  </a:extLst>
                </a:gridCol>
                <a:gridCol w="1913930">
                  <a:extLst>
                    <a:ext uri="{9D8B030D-6E8A-4147-A177-3AD203B41FA5}">
                      <a16:colId xmlns:a16="http://schemas.microsoft.com/office/drawing/2014/main" val="3369855252"/>
                    </a:ext>
                  </a:extLst>
                </a:gridCol>
                <a:gridCol w="1913930">
                  <a:extLst>
                    <a:ext uri="{9D8B030D-6E8A-4147-A177-3AD203B41FA5}">
                      <a16:colId xmlns:a16="http://schemas.microsoft.com/office/drawing/2014/main" val="317929808"/>
                    </a:ext>
                  </a:extLst>
                </a:gridCol>
                <a:gridCol w="1913930">
                  <a:extLst>
                    <a:ext uri="{9D8B030D-6E8A-4147-A177-3AD203B41FA5}">
                      <a16:colId xmlns:a16="http://schemas.microsoft.com/office/drawing/2014/main" val="295345726"/>
                    </a:ext>
                  </a:extLst>
                </a:gridCol>
                <a:gridCol w="1913930">
                  <a:extLst>
                    <a:ext uri="{9D8B030D-6E8A-4147-A177-3AD203B41FA5}">
                      <a16:colId xmlns:a16="http://schemas.microsoft.com/office/drawing/2014/main" val="11049282"/>
                    </a:ext>
                  </a:extLst>
                </a:gridCol>
              </a:tblGrid>
              <a:tr h="1473708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0C5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Continuing Certification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</a:rPr>
                        <a:t> Questionnaire (CCQ)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C5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Initial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Certification 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</a:rPr>
                        <a:t>Questionnaire (ICQ)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C5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National Graduate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</a:rPr>
                        <a:t> Survey (NGS)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C5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Practice Demographic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</a:rPr>
                        <a:t> Survey (PDS)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0C55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National Resident Survey (NRS)</a:t>
                      </a:r>
                    </a:p>
                  </a:txBody>
                  <a:tcPr anchor="ctr">
                    <a:solidFill>
                      <a:srgbClr val="0C55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53568"/>
                  </a:ext>
                </a:extLst>
              </a:tr>
              <a:tr h="1100426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Timing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</a:rPr>
                        <a:t> months prior to examination date or beginning FMCLA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3-4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</a:rPr>
                        <a:t> months prior to examination date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Calendar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Calendar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With In-Training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965293"/>
                  </a:ext>
                </a:extLst>
              </a:tr>
              <a:tr h="147370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Cohorts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10 years after residency; regularly returning cohorts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Residency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</a:rPr>
                        <a:t> graduates from that year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3 years after residency graduation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(2020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</a:rPr>
                        <a:t> graduates in 2023)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End of each 3-year Continuous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effectLst/>
                        </a:rPr>
                        <a:t> Certification Cycle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Residents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549471"/>
                  </a:ext>
                </a:extLst>
              </a:tr>
              <a:tr h="108906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Business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  <a:effectLst/>
                        </a:rPr>
                        <a:t> Requirement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095664"/>
                  </a:ext>
                </a:extLst>
              </a:tr>
              <a:tr h="108906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Implemented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1980s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291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40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74" y="203292"/>
            <a:ext cx="10972800" cy="662535"/>
          </a:xfrm>
        </p:spPr>
        <p:txBody>
          <a:bodyPr>
            <a:normAutofit fontScale="90000"/>
          </a:bodyPr>
          <a:lstStyle/>
          <a:p>
            <a:r>
              <a:rPr lang="en-US"/>
              <a:t>Contemporary ABFM Data Collection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2352365" y="5631222"/>
            <a:ext cx="980414" cy="365760"/>
          </a:xfrm>
        </p:spPr>
        <p:txBody>
          <a:bodyPr/>
          <a:lstStyle/>
          <a:p>
            <a:r>
              <a:rPr lang="en-US"/>
              <a:t>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rot="16200000">
            <a:off x="4673356" y="5659500"/>
            <a:ext cx="980414" cy="365760"/>
          </a:xfrm>
        </p:spPr>
        <p:txBody>
          <a:bodyPr/>
          <a:lstStyle/>
          <a:p>
            <a:r>
              <a:rPr lang="en-US" sz="2000"/>
              <a:t>2027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 rot="16200000">
            <a:off x="7509479" y="5681379"/>
            <a:ext cx="980414" cy="365760"/>
          </a:xfrm>
        </p:spPr>
        <p:txBody>
          <a:bodyPr/>
          <a:lstStyle/>
          <a:p>
            <a:r>
              <a:rPr lang="en-US"/>
              <a:t>2030</a:t>
            </a:r>
          </a:p>
        </p:txBody>
      </p:sp>
      <p:cxnSp>
        <p:nvCxnSpPr>
          <p:cNvPr id="22" name="Straight Connector 21"/>
          <p:cNvCxnSpPr>
            <a:cxnSpLocks/>
            <a:endCxn id="3" idx="3"/>
          </p:cNvCxnSpPr>
          <p:nvPr/>
        </p:nvCxnSpPr>
        <p:spPr>
          <a:xfrm>
            <a:off x="2842572" y="2844800"/>
            <a:ext cx="0" cy="24790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87001" y="4179499"/>
            <a:ext cx="16244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Introduced 2014</a:t>
            </a:r>
          </a:p>
        </p:txBody>
      </p:sp>
      <p:cxnSp>
        <p:nvCxnSpPr>
          <p:cNvPr id="30" name="Straight Connector 29"/>
          <p:cNvCxnSpPr>
            <a:cxnSpLocks/>
            <a:endCxn id="4" idx="3"/>
          </p:cNvCxnSpPr>
          <p:nvPr/>
        </p:nvCxnSpPr>
        <p:spPr>
          <a:xfrm>
            <a:off x="5140695" y="2853947"/>
            <a:ext cx="22868" cy="24982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67646" y="4188646"/>
            <a:ext cx="151907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Introduced 2016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20102" y="2724258"/>
            <a:ext cx="1326004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Graduate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white"/>
                </a:solidFill>
                <a:latin typeface="Trebuchet MS" panose="020B0603020202020204"/>
                <a:cs typeface="+mn-cs"/>
              </a:rPr>
              <a:t>Survey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963534" y="2897113"/>
            <a:ext cx="1" cy="247693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21882" y="4243565"/>
            <a:ext cx="162886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Introduced 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34279" y="2767780"/>
            <a:ext cx="118460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prstClr val="white"/>
                </a:solidFill>
                <a:latin typeface="Trebuchet MS" panose="020B0603020202020204"/>
                <a:cs typeface="+mn-cs"/>
              </a:rPr>
              <a:t>PDS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99529" y="4247747"/>
            <a:ext cx="14542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>
                <a:solidFill>
                  <a:prstClr val="black"/>
                </a:solidFill>
                <a:latin typeface="Trebuchet MS" panose="020B0603020202020204"/>
                <a:cs typeface="+mn-cs"/>
              </a:rPr>
              <a:t>For 30+ years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0"/>
          </p:nvPr>
        </p:nvSpPr>
        <p:spPr>
          <a:xfrm rot="16200000">
            <a:off x="-187651" y="5647800"/>
            <a:ext cx="1005840" cy="365760"/>
          </a:xfrm>
        </p:spPr>
        <p:txBody>
          <a:bodyPr/>
          <a:lstStyle/>
          <a:p>
            <a:r>
              <a:rPr lang="en-US" sz="2000"/>
              <a:t>2021</a:t>
            </a:r>
          </a:p>
        </p:txBody>
      </p:sp>
      <p:cxnSp>
        <p:nvCxnSpPr>
          <p:cNvPr id="42" name="Straight Connector 41"/>
          <p:cNvCxnSpPr>
            <a:cxnSpLocks/>
            <a:endCxn id="41" idx="3"/>
          </p:cNvCxnSpPr>
          <p:nvPr/>
        </p:nvCxnSpPr>
        <p:spPr>
          <a:xfrm>
            <a:off x="315269" y="2833715"/>
            <a:ext cx="0" cy="24940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6774" y="3572630"/>
            <a:ext cx="109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Name, gender,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DOB, medical school,  residency training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2699728"/>
            <a:ext cx="101138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RTM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System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1097" y="2309091"/>
            <a:ext cx="1283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Yr. Residents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47294" y="2309091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New Diplomates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24119" y="2260025"/>
            <a:ext cx="105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Recertifying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Diplomates 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497472" y="6605743"/>
            <a:ext cx="5964252" cy="7019"/>
          </a:xfrm>
          <a:prstGeom prst="straightConnector1">
            <a:avLst/>
          </a:prstGeom>
          <a:ln w="28575">
            <a:solidFill>
              <a:schemeClr val="bg1">
                <a:lumMod val="85000"/>
                <a:lumOff val="1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" idx="2"/>
            <a:endCxn id="4" idx="0"/>
          </p:cNvCxnSpPr>
          <p:nvPr/>
        </p:nvCxnSpPr>
        <p:spPr>
          <a:xfrm>
            <a:off x="3025452" y="5814102"/>
            <a:ext cx="1955231" cy="28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147528" y="5908822"/>
            <a:ext cx="14542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357932" y="5630896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3-year stage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9967381" y="5908822"/>
            <a:ext cx="14542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177785" y="565167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3-year stage</a:t>
            </a: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5455920" y="5907895"/>
            <a:ext cx="2233520" cy="9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45589" y="5630896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3-year stage</a:t>
            </a:r>
          </a:p>
        </p:txBody>
      </p:sp>
      <p:cxnSp>
        <p:nvCxnSpPr>
          <p:cNvPr id="78" name="Straight Connector 77"/>
          <p:cNvCxnSpPr>
            <a:cxnSpLocks/>
            <a:endCxn id="79" idx="3"/>
          </p:cNvCxnSpPr>
          <p:nvPr/>
        </p:nvCxnSpPr>
        <p:spPr>
          <a:xfrm>
            <a:off x="9799529" y="2916852"/>
            <a:ext cx="0" cy="24769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9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9309322" y="5701117"/>
            <a:ext cx="980414" cy="365760"/>
          </a:xfrm>
        </p:spPr>
        <p:txBody>
          <a:bodyPr/>
          <a:lstStyle/>
          <a:p>
            <a:r>
              <a:rPr lang="en-US"/>
              <a:t>2034</a:t>
            </a:r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8062696" y="6420959"/>
            <a:ext cx="980414" cy="365760"/>
          </a:xfrm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20</a:t>
            </a:r>
            <a:r>
              <a:rPr lang="en-US" altLang="zh-CN" sz="1000">
                <a:solidFill>
                  <a:schemeClr val="bg1"/>
                </a:solidFill>
              </a:rPr>
              <a:t>26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13"/>
          </p:nvPr>
        </p:nvSpPr>
        <p:spPr>
          <a:xfrm rot="16200000">
            <a:off x="1955706" y="6416674"/>
            <a:ext cx="980414" cy="365760"/>
          </a:xfrm>
        </p:spPr>
        <p:txBody>
          <a:bodyPr/>
          <a:lstStyle/>
          <a:p>
            <a:r>
              <a:rPr lang="en-US" sz="1000">
                <a:solidFill>
                  <a:schemeClr val="bg1"/>
                </a:solidFill>
              </a:rPr>
              <a:t>201</a:t>
            </a:r>
            <a:r>
              <a:rPr lang="en-US" altLang="zh-CN" sz="1000">
                <a:solidFill>
                  <a:schemeClr val="bg1"/>
                </a:solidFill>
              </a:rPr>
              <a:t>6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93560" y="2771879"/>
            <a:ext cx="117385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Contin Cert </a:t>
            </a:r>
          </a:p>
        </p:txBody>
      </p:sp>
      <p:sp>
        <p:nvSpPr>
          <p:cNvPr id="52" name="Arrow: Right 5"/>
          <p:cNvSpPr/>
          <p:nvPr/>
        </p:nvSpPr>
        <p:spPr>
          <a:xfrm>
            <a:off x="5568624" y="900245"/>
            <a:ext cx="4976047" cy="366622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399009" y="2699827"/>
            <a:ext cx="151074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Initial Cert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BCF3C0A-5242-4BC4-8B4E-63E0FA4EA3E3}"/>
              </a:ext>
            </a:extLst>
          </p:cNvPr>
          <p:cNvSpPr/>
          <p:nvPr/>
        </p:nvSpPr>
        <p:spPr>
          <a:xfrm>
            <a:off x="1679933" y="1336903"/>
            <a:ext cx="2332142" cy="736657"/>
          </a:xfrm>
          <a:prstGeom prst="wedgeRoundRectCallout">
            <a:avLst>
              <a:gd name="adj1" fmla="val 3283"/>
              <a:gd name="adj2" fmla="val 118052"/>
              <a:gd name="adj3" fmla="val 16667"/>
            </a:avLst>
          </a:prstGeom>
          <a:solidFill>
            <a:srgbClr val="B6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~4,000, 100%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92F05612-C846-4009-8E2E-16A6B5483029}"/>
              </a:ext>
            </a:extLst>
          </p:cNvPr>
          <p:cNvSpPr/>
          <p:nvPr/>
        </p:nvSpPr>
        <p:spPr>
          <a:xfrm>
            <a:off x="4507357" y="1343639"/>
            <a:ext cx="2122533" cy="736657"/>
          </a:xfrm>
          <a:prstGeom prst="wedgeRoundRectCallout">
            <a:avLst>
              <a:gd name="adj1" fmla="val -17618"/>
              <a:gd name="adj2" fmla="val 122539"/>
              <a:gd name="adj3" fmla="val 16667"/>
            </a:avLst>
          </a:prstGeom>
          <a:solidFill>
            <a:srgbClr val="B6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~1,700, 45%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DEDF1624-46D9-42B9-A644-730E81D0B777}"/>
              </a:ext>
            </a:extLst>
          </p:cNvPr>
          <p:cNvSpPr/>
          <p:nvPr/>
        </p:nvSpPr>
        <p:spPr>
          <a:xfrm>
            <a:off x="9167012" y="1427876"/>
            <a:ext cx="2516625" cy="736657"/>
          </a:xfrm>
          <a:prstGeom prst="wedgeRoundRectCallout">
            <a:avLst>
              <a:gd name="adj1" fmla="val 3283"/>
              <a:gd name="adj2" fmla="val 118052"/>
              <a:gd name="adj3" fmla="val 16667"/>
            </a:avLst>
          </a:prstGeom>
          <a:solidFill>
            <a:srgbClr val="B6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~10,000, 100%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CC4A9B92-FE7A-42E7-AAA0-2E5169D7FE26}"/>
              </a:ext>
            </a:extLst>
          </p:cNvPr>
          <p:cNvSpPr/>
          <p:nvPr/>
        </p:nvSpPr>
        <p:spPr>
          <a:xfrm>
            <a:off x="6732380" y="1312957"/>
            <a:ext cx="2332141" cy="913763"/>
          </a:xfrm>
          <a:prstGeom prst="wedgeRoundRectCallout">
            <a:avLst>
              <a:gd name="adj1" fmla="val -7582"/>
              <a:gd name="adj2" fmla="val 97980"/>
              <a:gd name="adj3" fmla="val 16667"/>
            </a:avLst>
          </a:prstGeom>
          <a:solidFill>
            <a:srgbClr val="B6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~10,000 50%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3449E2-2780-E7D3-875D-8984972E093C}"/>
              </a:ext>
            </a:extLst>
          </p:cNvPr>
          <p:cNvSpPr txBox="1">
            <a:spLocks/>
          </p:cNvSpPr>
          <p:nvPr/>
        </p:nvSpPr>
        <p:spPr>
          <a:xfrm rot="16200000">
            <a:off x="1169515" y="5653133"/>
            <a:ext cx="1005840" cy="37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3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C2D010-CB5A-DE20-2F25-22D8B67B25DD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1672435" y="2844800"/>
            <a:ext cx="5751" cy="24940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C21ABF-0586-E08E-597F-C4EDF5BA3270}"/>
              </a:ext>
            </a:extLst>
          </p:cNvPr>
          <p:cNvSpPr txBox="1"/>
          <p:nvPr/>
        </p:nvSpPr>
        <p:spPr>
          <a:xfrm>
            <a:off x="1338734" y="2710813"/>
            <a:ext cx="79313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Trebuchet MS" panose="020B0603020202020204"/>
              </a:rPr>
              <a:t>NRS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A81913-9BD7-793D-5015-782E382B14DB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876953" y="5814102"/>
            <a:ext cx="7827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B6F265-9EF6-D600-BAFD-1DA48E60D88A}"/>
              </a:ext>
            </a:extLst>
          </p:cNvPr>
          <p:cNvCxnSpPr>
            <a:cxnSpLocks/>
          </p:cNvCxnSpPr>
          <p:nvPr/>
        </p:nvCxnSpPr>
        <p:spPr>
          <a:xfrm>
            <a:off x="555995" y="5800343"/>
            <a:ext cx="7827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10FFC5-FD7F-CA8E-FC6F-740F2A016338}"/>
              </a:ext>
            </a:extLst>
          </p:cNvPr>
          <p:cNvSpPr txBox="1"/>
          <p:nvPr/>
        </p:nvSpPr>
        <p:spPr>
          <a:xfrm>
            <a:off x="774488" y="4152292"/>
            <a:ext cx="18577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Introduced 2023</a:t>
            </a:r>
          </a:p>
        </p:txBody>
      </p:sp>
    </p:spTree>
    <p:extLst>
      <p:ext uri="{BB962C8B-B14F-4D97-AF65-F5344CB8AC3E}">
        <p14:creationId xmlns:p14="http://schemas.microsoft.com/office/powerpoint/2010/main" val="41479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430BCA7-A487-B5D5-C571-E61A31F5089D}"/>
              </a:ext>
            </a:extLst>
          </p:cNvPr>
          <p:cNvSpPr/>
          <p:nvPr/>
        </p:nvSpPr>
        <p:spPr>
          <a:xfrm>
            <a:off x="6716241" y="1363447"/>
            <a:ext cx="5304523" cy="739835"/>
          </a:xfrm>
          <a:prstGeom prst="rect">
            <a:avLst/>
          </a:prstGeom>
          <a:solidFill>
            <a:schemeClr val="bg1"/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331" y="1365417"/>
            <a:ext cx="2552008" cy="45816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Demographic Questions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08387" y="1365412"/>
            <a:ext cx="1520575" cy="7328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 of Module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16241" y="2286400"/>
            <a:ext cx="4419968" cy="63599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2 (PCMH)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51819" y="1504684"/>
            <a:ext cx="124351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157" y="232703"/>
            <a:ext cx="953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exam candidate will be assigned a module.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1 has 50/50 split within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Modules will be assigned 1 through 5 in the order in which diplomates activate their application.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1EABB8-713C-4189-93B8-DB108869BDBC}"/>
              </a:ext>
            </a:extLst>
          </p:cNvPr>
          <p:cNvSpPr/>
          <p:nvPr/>
        </p:nvSpPr>
        <p:spPr>
          <a:xfrm>
            <a:off x="3496338" y="1363447"/>
            <a:ext cx="2000335" cy="45835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ONC Questions (Core)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603F1-47FA-4274-501F-882DD79B3471}"/>
              </a:ext>
            </a:extLst>
          </p:cNvPr>
          <p:cNvSpPr txBox="1"/>
          <p:nvPr/>
        </p:nvSpPr>
        <p:spPr>
          <a:xfrm>
            <a:off x="607057" y="6147240"/>
            <a:ext cx="953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Continuing Certification Questionnaire Process</a:t>
            </a:r>
          </a:p>
        </p:txBody>
      </p:sp>
      <p:sp>
        <p:nvSpPr>
          <p:cNvPr id="2" name="Right Arrow 9">
            <a:extLst>
              <a:ext uri="{FF2B5EF4-FFF2-40B4-BE49-F238E27FC236}">
                <a16:creationId xmlns:a16="http://schemas.microsoft.com/office/drawing/2014/main" id="{8EAA9F54-4F63-1A88-98B7-0CAAAA07DAEF}"/>
              </a:ext>
            </a:extLst>
          </p:cNvPr>
          <p:cNvSpPr/>
          <p:nvPr/>
        </p:nvSpPr>
        <p:spPr>
          <a:xfrm>
            <a:off x="5373864" y="2352450"/>
            <a:ext cx="124351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A5452B45-3773-58F6-A016-2DE14DBC315D}"/>
              </a:ext>
            </a:extLst>
          </p:cNvPr>
          <p:cNvSpPr/>
          <p:nvPr/>
        </p:nvSpPr>
        <p:spPr>
          <a:xfrm>
            <a:off x="5451819" y="3245604"/>
            <a:ext cx="124351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id="{71E53772-864B-F0D7-5CAF-BC7674F67BC9}"/>
              </a:ext>
            </a:extLst>
          </p:cNvPr>
          <p:cNvSpPr/>
          <p:nvPr/>
        </p:nvSpPr>
        <p:spPr>
          <a:xfrm>
            <a:off x="5472731" y="4216992"/>
            <a:ext cx="124351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AC399C48-F57D-1700-BF75-576A69FFF2F0}"/>
              </a:ext>
            </a:extLst>
          </p:cNvPr>
          <p:cNvSpPr/>
          <p:nvPr/>
        </p:nvSpPr>
        <p:spPr>
          <a:xfrm>
            <a:off x="5413635" y="5268956"/>
            <a:ext cx="1243510" cy="5334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60C20D-86FF-DE9A-2338-0BAC093CE611}"/>
              </a:ext>
            </a:extLst>
          </p:cNvPr>
          <p:cNvSpPr/>
          <p:nvPr/>
        </p:nvSpPr>
        <p:spPr>
          <a:xfrm>
            <a:off x="6716241" y="3114530"/>
            <a:ext cx="4419968" cy="7398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3 (Payment / Insurance)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A40E7F-0D52-85E4-AB0D-F412F7FAB614}"/>
              </a:ext>
            </a:extLst>
          </p:cNvPr>
          <p:cNvSpPr/>
          <p:nvPr/>
        </p:nvSpPr>
        <p:spPr>
          <a:xfrm>
            <a:off x="6716241" y="4069812"/>
            <a:ext cx="4419968" cy="7663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4 (Procedures)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211886-AF3A-2B9A-44BA-4A8BF747378A}"/>
              </a:ext>
            </a:extLst>
          </p:cNvPr>
          <p:cNvSpPr/>
          <p:nvPr/>
        </p:nvSpPr>
        <p:spPr>
          <a:xfrm>
            <a:off x="6716241" y="5087780"/>
            <a:ext cx="4419968" cy="8302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5 (Wellness)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B42A1F-D5C6-50F3-66D7-3D2905C36D43}"/>
              </a:ext>
            </a:extLst>
          </p:cNvPr>
          <p:cNvSpPr/>
          <p:nvPr/>
        </p:nvSpPr>
        <p:spPr>
          <a:xfrm>
            <a:off x="6716241" y="1371733"/>
            <a:ext cx="1654139" cy="3884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Module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DB5D50-2D7F-4373-1933-D6392BADC8DE}"/>
              </a:ext>
            </a:extLst>
          </p:cNvPr>
          <p:cNvSpPr/>
          <p:nvPr/>
        </p:nvSpPr>
        <p:spPr>
          <a:xfrm>
            <a:off x="6729032" y="1746793"/>
            <a:ext cx="1654139" cy="339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of Module</a:t>
            </a:r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A88277C3-643E-EA01-7812-8DA73639BAFA}"/>
              </a:ext>
            </a:extLst>
          </p:cNvPr>
          <p:cNvSpPr/>
          <p:nvPr/>
        </p:nvSpPr>
        <p:spPr>
          <a:xfrm>
            <a:off x="8305947" y="1371480"/>
            <a:ext cx="1079664" cy="33939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168C9C5F-971F-2BB7-7FBF-6C9B250F5C99}"/>
              </a:ext>
            </a:extLst>
          </p:cNvPr>
          <p:cNvSpPr/>
          <p:nvPr/>
        </p:nvSpPr>
        <p:spPr>
          <a:xfrm>
            <a:off x="8305947" y="1750555"/>
            <a:ext cx="1079664" cy="33939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3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743FD-E16A-B2DD-279E-68292366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0C5567"/>
                </a:solidFill>
                <a:latin typeface="Proxima Nova" panose="020B0604020202020204"/>
              </a:rPr>
              <a:t>What ABFM data can and can’t do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1003E-BB23-6DBA-6E61-B62F732DF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4683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>
                <a:solidFill>
                  <a:srgbClr val="0C5567"/>
                </a:solidFill>
                <a:latin typeface="Proxima Nova" panose="020B0604020202020204"/>
              </a:rPr>
              <a:t>Can</a:t>
            </a:r>
          </a:p>
          <a:p>
            <a:pPr>
              <a:buClr>
                <a:srgbClr val="0C5567"/>
              </a:buClr>
            </a:pPr>
            <a:r>
              <a:rPr lang="en-US" sz="2400">
                <a:solidFill>
                  <a:schemeClr val="tx1"/>
                </a:solidFill>
                <a:latin typeface="Proxima Nova" panose="020B0604020202020204"/>
              </a:rPr>
              <a:t>Provide valid estimates at a point in time</a:t>
            </a:r>
          </a:p>
          <a:p>
            <a:pPr>
              <a:buClr>
                <a:srgbClr val="0C5567"/>
              </a:buClr>
            </a:pPr>
            <a:r>
              <a:rPr lang="en-US" sz="2400">
                <a:solidFill>
                  <a:schemeClr val="tx1"/>
                </a:solidFill>
                <a:latin typeface="Proxima Nova" panose="020B0604020202020204"/>
              </a:rPr>
              <a:t>How has the percent of family physicians in solo practice changed over time?</a:t>
            </a:r>
          </a:p>
          <a:p>
            <a:pPr>
              <a:buClr>
                <a:srgbClr val="0C5567"/>
              </a:buClr>
            </a:pPr>
            <a:r>
              <a:rPr lang="en-US" sz="2400">
                <a:solidFill>
                  <a:schemeClr val="tx1"/>
                </a:solidFill>
                <a:latin typeface="Proxima Nova" panose="020B0604020202020204"/>
              </a:rPr>
              <a:t>How has involvement in inpatient care changed over time?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D8F03A-B737-D3E7-DBDA-739384823D7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85484" y="1690688"/>
            <a:ext cx="47793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>
                <a:solidFill>
                  <a:srgbClr val="0C5567"/>
                </a:solidFill>
                <a:latin typeface="Proxima Nova" panose="020B0604020202020204"/>
              </a:rPr>
              <a:t>Can’t</a:t>
            </a:r>
          </a:p>
          <a:p>
            <a:pPr>
              <a:buClr>
                <a:srgbClr val="0C5567"/>
              </a:buClr>
            </a:pPr>
            <a:r>
              <a:rPr lang="en-US" sz="2400">
                <a:latin typeface="Proxima Nova" panose="020B0604020202020204"/>
              </a:rPr>
              <a:t>Provide current information on all certified diplomates at a point in time</a:t>
            </a:r>
          </a:p>
          <a:p>
            <a:pPr>
              <a:buClr>
                <a:srgbClr val="0C5567"/>
              </a:buClr>
            </a:pPr>
            <a:r>
              <a:rPr lang="en-US" sz="2400">
                <a:latin typeface="Proxima Nova" panose="020B0604020202020204"/>
              </a:rPr>
              <a:t>Identify all current diplomates in solo practice.</a:t>
            </a:r>
          </a:p>
          <a:p>
            <a:pPr>
              <a:buClr>
                <a:srgbClr val="0C5567"/>
              </a:buClr>
            </a:pPr>
            <a:r>
              <a:rPr lang="en-US" sz="2400">
                <a:latin typeface="Proxima Nova" panose="020B0604020202020204"/>
              </a:rPr>
              <a:t>Provide a list of all current diplomates involved in inpatient care.</a:t>
            </a:r>
          </a:p>
        </p:txBody>
      </p:sp>
    </p:spTree>
    <p:extLst>
      <p:ext uri="{BB962C8B-B14F-4D97-AF65-F5344CB8AC3E}">
        <p14:creationId xmlns:p14="http://schemas.microsoft.com/office/powerpoint/2010/main" val="16716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D5A122EF83C45A388627EE465F2F2" ma:contentTypeVersion="19" ma:contentTypeDescription="Create a new document." ma:contentTypeScope="" ma:versionID="b14e26056ed3b080361301cdae205c4b">
  <xsd:schema xmlns:xsd="http://www.w3.org/2001/XMLSchema" xmlns:xs="http://www.w3.org/2001/XMLSchema" xmlns:p="http://schemas.microsoft.com/office/2006/metadata/properties" xmlns:ns2="9bd2d0d2-4607-4ed0-9f29-31cac6b0df01" xmlns:ns3="3f195573-57e7-469c-bbce-9c2145460293" targetNamespace="http://schemas.microsoft.com/office/2006/metadata/properties" ma:root="true" ma:fieldsID="c57a659251f570c7a5b80f2d7da13145" ns2:_="" ns3:_="">
    <xsd:import namespace="9bd2d0d2-4607-4ed0-9f29-31cac6b0df01"/>
    <xsd:import namespace="3f195573-57e7-469c-bbce-9c2145460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FileLastAcces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d0d2-4607-4ed0-9f29-31cac6b0df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052868-e22d-4814-9511-625eb6523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LastAccessed" ma:index="26" nillable="true" ma:displayName="File Last Accessed" ma:format="DateOnly" ma:internalName="FileLastAcces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95573-57e7-469c-bbce-9c214546029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979059-b54a-4f04-938a-93fed72dcfc3}" ma:internalName="TaxCatchAll" ma:showField="CatchAllData" ma:web="3f195573-57e7-469c-bbce-9c2145460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195573-57e7-469c-bbce-9c2145460293" xsi:nil="true"/>
    <lcf76f155ced4ddcb4097134ff3c332f xmlns="9bd2d0d2-4607-4ed0-9f29-31cac6b0df01">
      <Terms xmlns="http://schemas.microsoft.com/office/infopath/2007/PartnerControls"/>
    </lcf76f155ced4ddcb4097134ff3c332f>
    <FileLastAccessed xmlns="9bd2d0d2-4607-4ed0-9f29-31cac6b0df01" xsi:nil="true"/>
  </documentManagement>
</p:properties>
</file>

<file path=customXml/itemProps1.xml><?xml version="1.0" encoding="utf-8"?>
<ds:datastoreItem xmlns:ds="http://schemas.openxmlformats.org/officeDocument/2006/customXml" ds:itemID="{8D63251E-1AF6-463E-902C-251812E21C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E8E13B-9116-41CD-B4EA-6BF253D20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2d0d2-4607-4ed0-9f29-31cac6b0df01"/>
    <ds:schemaRef ds:uri="3f195573-57e7-469c-bbce-9c2145460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CA968F-5611-4B50-858E-DB95E474AB83}">
  <ds:schemaRefs>
    <ds:schemaRef ds:uri="1dfad74b-94f5-4a72-b966-fc2ec89cda72"/>
    <ds:schemaRef ds:uri="3f195573-57e7-469c-bbce-9c21454602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bd2d0d2-4607-4ed0-9f29-31cac6b0df01"/>
  </ds:schemaRefs>
</ds:datastoreItem>
</file>

<file path=docMetadata/LabelInfo.xml><?xml version="1.0" encoding="utf-8"?>
<clbl:labelList xmlns:clbl="http://schemas.microsoft.com/office/2020/mipLabelMetadata">
  <clbl:label id="{1c063a29-87db-4907-9db2-f048ff797aaf}" enabled="1" method="Privileged" siteId="{7dd12bd6-325a-411f-8fed-b8004b6f2a5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895</Words>
  <Application>Microsoft Office PowerPoint</Application>
  <PresentationFormat>Widescreen</PresentationFormat>
  <Paragraphs>150</Paragraphs>
  <Slides>28</Slides>
  <Notes>7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Proxima Nova</vt:lpstr>
      <vt:lpstr>Trebuchet MS</vt:lpstr>
      <vt:lpstr>Wingdings</vt:lpstr>
      <vt:lpstr>Office Theme</vt:lpstr>
      <vt:lpstr>ABFM Data Collection and Trends in Scope of Practice</vt:lpstr>
      <vt:lpstr>Where do the data come from?  </vt:lpstr>
      <vt:lpstr>Data Used for Business Purposes</vt:lpstr>
      <vt:lpstr>Long History of Collecting Data</vt:lpstr>
      <vt:lpstr>PowerPoint Presentation</vt:lpstr>
      <vt:lpstr>PowerPoint Presentation</vt:lpstr>
      <vt:lpstr>Contemporary ABFM Data Collection</vt:lpstr>
      <vt:lpstr>PowerPoint Presentation</vt:lpstr>
      <vt:lpstr>What ABFM data can and can’t do</vt:lpstr>
      <vt:lpstr>Declines in Scope – Women’s Health and OB (CCQ)</vt:lpstr>
      <vt:lpstr>Declining Number Doing Deliveries</vt:lpstr>
      <vt:lpstr>Declines in Scope – Care of Children (CCQ)</vt:lpstr>
      <vt:lpstr>Declines in Scope – Adult Inpatient Care (CCQ)</vt:lpstr>
      <vt:lpstr>Practice Patterns of New Graduates (NGS) vs later Career Docs (CCQ)</vt:lpstr>
      <vt:lpstr>Gap in Intention of Residents to Practice of Later Career Family Physicians (ICQ vs. CCQ)</vt:lpstr>
      <vt:lpstr>PowerPoint Presentation</vt:lpstr>
      <vt:lpstr>Gap Between Preparation and Practice (NGS)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% of PGY-2’s Intended to Provide Each Service (NRS)</vt:lpstr>
      <vt:lpstr>Scope of Practice Variation by Residency (CCQ)</vt:lpstr>
      <vt:lpstr>Residency Level - Pediatric Hospital Care (NGS)</vt:lpstr>
      <vt:lpstr>Mental Health Professionals in FP Practices (CCQ)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Peterson</dc:creator>
  <cp:lastModifiedBy>Lars Peterson</cp:lastModifiedBy>
  <cp:revision>4</cp:revision>
  <cp:lastPrinted>2024-01-17T15:44:51Z</cp:lastPrinted>
  <dcterms:created xsi:type="dcterms:W3CDTF">2023-12-27T15:18:20Z</dcterms:created>
  <dcterms:modified xsi:type="dcterms:W3CDTF">2024-08-12T19:19:02Z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0x0101006F5D5A122EF83C45A388627EE465F2F2</vt:lpwstr>
  </property>
</Properties>
</file>