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3B7482-C627-4FB0-AFC3-072591638EC8}" v="26" dt="2025-08-13T21:22:36.123"/>
    <p1510:client id="{5616FB31-6B08-4209-AD08-1FA6A84F1520}" v="23" dt="2025-08-14T13:55:13.0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757" autoAdjust="0"/>
  </p:normalViewPr>
  <p:slideViewPr>
    <p:cSldViewPr snapToGrid="0" snapToObjects="1">
      <p:cViewPr varScale="1">
        <p:scale>
          <a:sx n="66" d="100"/>
          <a:sy n="66" d="100"/>
        </p:scale>
        <p:origin x="1874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AC5971-0A7E-4C02-A110-7A9EF9DC9AED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57DAD1-3AAF-488E-B3E1-4730ED6EF7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46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 </a:t>
            </a:r>
          </a:p>
          <a:p>
            <a:endParaRPr lang="en-US" dirty="0"/>
          </a:p>
          <a:p>
            <a:r>
              <a:rPr lang="en-US" dirty="0"/>
              <a:t>Berwick DM. The Moral Determinants of Health. JAMA. 2020;324(3):225–226. doi:10.1001/jama.2020.11129</a:t>
            </a:r>
          </a:p>
          <a:p>
            <a:endParaRPr lang="en-US" dirty="0"/>
          </a:p>
          <a:p>
            <a:r>
              <a:rPr lang="en-US" dirty="0"/>
              <a:t>Bundy, J. D., Chen, J., Yang, Q., Zheng, Z.-J., &amp; Lewis, C. E. (2023). Social determinants of health and premature death among adults in the USA from 1999 to 2018: A national cohort study. </a:t>
            </a:r>
            <a:r>
              <a:rPr lang="en-US" i="1" dirty="0"/>
              <a:t>The Lancet Public Health, 8</a:t>
            </a:r>
            <a:r>
              <a:rPr lang="en-US" dirty="0"/>
              <a:t>(6), e422–e431. https://doi.org/10.1016/S2468-2667(23)00086-6</a:t>
            </a:r>
          </a:p>
          <a:p>
            <a:endParaRPr lang="en-US" dirty="0"/>
          </a:p>
          <a:p>
            <a:r>
              <a:rPr lang="en-US" dirty="0"/>
              <a:t>Magoon, V. (2022). Screening for social determinants of health in daily practice. Family Practice Management, 29(2), 6–11.</a:t>
            </a:r>
          </a:p>
          <a:p>
            <a:endParaRPr lang="en-US" dirty="0"/>
          </a:p>
          <a:p>
            <a:r>
              <a:rPr lang="en-US" dirty="0"/>
              <a:t>McCarthy, M. L., Li, Y., Elmi, A., Wilder, M. E., Zheng, Z., &amp; Zeger, S. L. (2022). Social determinants of health influence future health care costs in the Medicaid cohort of the District of Columbia study. </a:t>
            </a:r>
            <a:r>
              <a:rPr lang="en-US" i="1" dirty="0"/>
              <a:t>The Milbank Quarterly, 100</a:t>
            </a:r>
            <a:r>
              <a:rPr lang="en-US" dirty="0"/>
              <a:t>(3), 761–784. https://doi.org/10.1111/1468-0009.12582</a:t>
            </a:r>
          </a:p>
          <a:p>
            <a:endParaRPr lang="en-US" dirty="0"/>
          </a:p>
          <a:p>
            <a:r>
              <a:rPr lang="en-US" dirty="0"/>
              <a:t>Phillips, W. R., &amp; Herbert, C. P. (2022). What makes family doctors the leaders we need in health care? Canadian Family Physician, 68(11), 801–802. https://doi.org/10.46747/cfp.6811801</a:t>
            </a:r>
          </a:p>
          <a:p>
            <a:endParaRPr lang="en-US" dirty="0"/>
          </a:p>
          <a:p>
            <a:r>
              <a:rPr lang="en-US" dirty="0"/>
              <a:t>Schultz, S., &amp; Glazier, R. (2023). Patients of comprehensive primary care physicians receive better care and have better outcomes: Findings from Ontario, Canada. Annals of Family Medicine, 21(Suppl 1), 3735. https://doi.org/10.1370/afm.21.s1.3735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57DAD1-3AAF-488E-B3E1-4730ED6EF7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47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endParaRPr lang="en-US" dirty="0"/>
          </a:p>
          <a:p>
            <a:r>
              <a:rPr lang="en-US" dirty="0"/>
              <a:t>Bazemore, A. W., Cottrell, E. K., Gold, R., Hughes, L. S., Phillips, R. L., Angier, H., Burdick, T. E., Carrozza, M. A., &amp; DeVoe, J. E. (2016). “Community vital signs”: Incorporating geocoded social determinants into electronic records to promote patient and population health. Journal of the American Medical Informatics Association, 23(2), 407–412. https://doi.org/10.1093/jamia/ocv088</a:t>
            </a:r>
          </a:p>
          <a:p>
            <a:endParaRPr lang="en-US" dirty="0"/>
          </a:p>
          <a:p>
            <a:r>
              <a:rPr lang="en-US" dirty="0"/>
              <a:t>Magoon, V. (2022). Screening for social determinants of health in daily practice. Family Practice Management, 29(2), 6–11.</a:t>
            </a:r>
          </a:p>
          <a:p>
            <a:endParaRPr lang="en-US" dirty="0"/>
          </a:p>
          <a:p>
            <a:r>
              <a:rPr lang="en-US" dirty="0"/>
              <a:t>Moen, M., Storr, C., German, D., Friedmann, E., &amp; Johantgen, M. (2020). A review of tools to screen for social determinants of health in the United States: A practice brief. Population Health Management, 23(6), 422–429. https://doi.org/10.1089/pop.2019.0158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57DAD1-3AAF-488E-B3E1-4730ED6EF7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252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References:</a:t>
            </a:r>
          </a:p>
          <a:p>
            <a:endParaRPr lang="en-US" dirty="0"/>
          </a:p>
          <a:p>
            <a:r>
              <a:rPr lang="en-US" dirty="0"/>
              <a:t>Magoon, V. (2022). Screening for social determinants of health in daily practice. Family Practice Management, 29(2), 6–11.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57DAD1-3AAF-488E-B3E1-4730ED6EF7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727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7753" y="640080"/>
            <a:ext cx="3042856" cy="3566160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200" dirty="0"/>
              <a:t>Family Physicians </a:t>
            </a:r>
            <a:br>
              <a:rPr lang="en-US" sz="3200" dirty="0"/>
            </a:br>
            <a:r>
              <a:rPr lang="en-US" sz="3200" dirty="0"/>
              <a:t>&amp; Social Drivers of Health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754" y="4636008"/>
            <a:ext cx="2724375" cy="1572768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Melissa R. Stephens, MD, MS, FAAFP, DABFM 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miling doctor examining smiling baby">
            <a:extLst>
              <a:ext uri="{FF2B5EF4-FFF2-40B4-BE49-F238E27FC236}">
                <a16:creationId xmlns:a16="http://schemas.microsoft.com/office/drawing/2014/main" id="{8451EAB0-A1E2-674E-062D-350892745E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27" r="24927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519" y="449133"/>
            <a:ext cx="6379385" cy="779405"/>
          </a:xfrm>
        </p:spPr>
        <p:txBody>
          <a:bodyPr anchor="b">
            <a:normAutofit/>
          </a:bodyPr>
          <a:lstStyle/>
          <a:p>
            <a:pPr algn="l"/>
            <a:r>
              <a:rPr lang="en-US" sz="3600" dirty="0"/>
              <a:t>Why should we address SDOH?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519" y="1609476"/>
            <a:ext cx="4047981" cy="4617662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SDOH are drivers of moral, ethical, and economic considerations for today’s family physicians 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SDOH account for as much as 80% of patient health outcomes 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Six or more unfavorable SDOH = 8x risk for premature mortality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Health disparities cost $42 billion in lowered productivity and $93 billion in excess medical costs per year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Value-based care (VBC) prioritizes health outcomes and risk reduction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Comprehensiveness is associated with improved preventive health care and chronic disease management and lower ED and hospital utilization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46FE3-BA46-46A3-FE7F-EF33D5A0C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8002" y="1609476"/>
            <a:ext cx="3578480" cy="4460020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768" y="6737718"/>
            <a:ext cx="9155399" cy="123363"/>
            <a:chOff x="-5025" y="6737718"/>
            <a:chExt cx="12207200" cy="12336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272" y="548640"/>
            <a:ext cx="2787310" cy="5431536"/>
          </a:xfrm>
        </p:spPr>
        <p:txBody>
          <a:bodyPr>
            <a:normAutofit/>
          </a:bodyPr>
          <a:lstStyle/>
          <a:p>
            <a:r>
              <a:rPr lang="en-US" sz="3600"/>
              <a:t>SDOH Screening Opportunities</a:t>
            </a:r>
            <a:endParaRPr lang="en-US" sz="36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347917" y="3261001"/>
            <a:ext cx="4480560" cy="13716"/>
          </a:xfrm>
          <a:custGeom>
            <a:avLst/>
            <a:gdLst>
              <a:gd name="connsiteX0" fmla="*/ 0 w 4480560"/>
              <a:gd name="connsiteY0" fmla="*/ 0 h 13716"/>
              <a:gd name="connsiteX1" fmla="*/ 595274 w 4480560"/>
              <a:gd name="connsiteY1" fmla="*/ 0 h 13716"/>
              <a:gd name="connsiteX2" fmla="*/ 1100938 w 4480560"/>
              <a:gd name="connsiteY2" fmla="*/ 0 h 13716"/>
              <a:gd name="connsiteX3" fmla="*/ 1651406 w 4480560"/>
              <a:gd name="connsiteY3" fmla="*/ 0 h 13716"/>
              <a:gd name="connsiteX4" fmla="*/ 2336292 w 4480560"/>
              <a:gd name="connsiteY4" fmla="*/ 0 h 13716"/>
              <a:gd name="connsiteX5" fmla="*/ 2931566 w 4480560"/>
              <a:gd name="connsiteY5" fmla="*/ 0 h 13716"/>
              <a:gd name="connsiteX6" fmla="*/ 3482035 w 4480560"/>
              <a:gd name="connsiteY6" fmla="*/ 0 h 13716"/>
              <a:gd name="connsiteX7" fmla="*/ 4480560 w 4480560"/>
              <a:gd name="connsiteY7" fmla="*/ 0 h 13716"/>
              <a:gd name="connsiteX8" fmla="*/ 4480560 w 4480560"/>
              <a:gd name="connsiteY8" fmla="*/ 13716 h 13716"/>
              <a:gd name="connsiteX9" fmla="*/ 3840480 w 4480560"/>
              <a:gd name="connsiteY9" fmla="*/ 13716 h 13716"/>
              <a:gd name="connsiteX10" fmla="*/ 3290011 w 4480560"/>
              <a:gd name="connsiteY10" fmla="*/ 13716 h 13716"/>
              <a:gd name="connsiteX11" fmla="*/ 2560320 w 4480560"/>
              <a:gd name="connsiteY11" fmla="*/ 13716 h 13716"/>
              <a:gd name="connsiteX12" fmla="*/ 1965046 w 4480560"/>
              <a:gd name="connsiteY12" fmla="*/ 13716 h 13716"/>
              <a:gd name="connsiteX13" fmla="*/ 1459382 w 4480560"/>
              <a:gd name="connsiteY13" fmla="*/ 13716 h 13716"/>
              <a:gd name="connsiteX14" fmla="*/ 774497 w 4480560"/>
              <a:gd name="connsiteY14" fmla="*/ 13716 h 13716"/>
              <a:gd name="connsiteX15" fmla="*/ 0 w 4480560"/>
              <a:gd name="connsiteY15" fmla="*/ 13716 h 13716"/>
              <a:gd name="connsiteX16" fmla="*/ 0 w 4480560"/>
              <a:gd name="connsiteY16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3716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273" y="3379"/>
                  <a:pt x="4480768" y="9289"/>
                  <a:pt x="4480560" y="13716"/>
                </a:cubicBezTo>
                <a:cubicBezTo>
                  <a:pt x="4314132" y="10352"/>
                  <a:pt x="4028383" y="32060"/>
                  <a:pt x="3840480" y="13716"/>
                </a:cubicBezTo>
                <a:cubicBezTo>
                  <a:pt x="3652577" y="-4628"/>
                  <a:pt x="3547615" y="-1724"/>
                  <a:pt x="3290011" y="13716"/>
                </a:cubicBezTo>
                <a:cubicBezTo>
                  <a:pt x="3032407" y="29156"/>
                  <a:pt x="2830268" y="4147"/>
                  <a:pt x="2560320" y="13716"/>
                </a:cubicBezTo>
                <a:cubicBezTo>
                  <a:pt x="2290372" y="23285"/>
                  <a:pt x="2147422" y="2156"/>
                  <a:pt x="1965046" y="13716"/>
                </a:cubicBezTo>
                <a:cubicBezTo>
                  <a:pt x="1782670" y="25276"/>
                  <a:pt x="1689791" y="36108"/>
                  <a:pt x="1459382" y="13716"/>
                </a:cubicBezTo>
                <a:cubicBezTo>
                  <a:pt x="1228973" y="-8676"/>
                  <a:pt x="915486" y="31929"/>
                  <a:pt x="774497" y="13716"/>
                </a:cubicBezTo>
                <a:cubicBezTo>
                  <a:pt x="633508" y="-4497"/>
                  <a:pt x="361442" y="-15679"/>
                  <a:pt x="0" y="13716"/>
                </a:cubicBezTo>
                <a:cubicBezTo>
                  <a:pt x="-362" y="8190"/>
                  <a:pt x="-434" y="6098"/>
                  <a:pt x="0" y="0"/>
                </a:cubicBezTo>
                <a:close/>
              </a:path>
              <a:path w="4480560" h="13716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0360" y="3832"/>
                  <a:pt x="4481152" y="9314"/>
                  <a:pt x="4480560" y="13716"/>
                </a:cubicBezTo>
                <a:cubicBezTo>
                  <a:pt x="4279652" y="-11422"/>
                  <a:pt x="4200762" y="36994"/>
                  <a:pt x="3930091" y="13716"/>
                </a:cubicBezTo>
                <a:cubicBezTo>
                  <a:pt x="3659420" y="-9562"/>
                  <a:pt x="3456052" y="17722"/>
                  <a:pt x="3290011" y="13716"/>
                </a:cubicBezTo>
                <a:cubicBezTo>
                  <a:pt x="3123970" y="9710"/>
                  <a:pt x="2882392" y="28246"/>
                  <a:pt x="2649931" y="13716"/>
                </a:cubicBezTo>
                <a:cubicBezTo>
                  <a:pt x="2417470" y="-814"/>
                  <a:pt x="2238426" y="2765"/>
                  <a:pt x="2054657" y="13716"/>
                </a:cubicBezTo>
                <a:cubicBezTo>
                  <a:pt x="1870888" y="24667"/>
                  <a:pt x="1566368" y="40468"/>
                  <a:pt x="1324966" y="13716"/>
                </a:cubicBezTo>
                <a:cubicBezTo>
                  <a:pt x="1083564" y="-13036"/>
                  <a:pt x="787410" y="6374"/>
                  <a:pt x="595274" y="13716"/>
                </a:cubicBezTo>
                <a:cubicBezTo>
                  <a:pt x="403138" y="21058"/>
                  <a:pt x="169622" y="5927"/>
                  <a:pt x="0" y="13716"/>
                </a:cubicBezTo>
                <a:cubicBezTo>
                  <a:pt x="-475" y="8699"/>
                  <a:pt x="-565" y="440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1477" y="842049"/>
            <a:ext cx="4668251" cy="543153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Screening tools: AAFP </a:t>
            </a:r>
            <a:r>
              <a:rPr lang="en-US" sz="1800" dirty="0" err="1"/>
              <a:t>EveryONE</a:t>
            </a:r>
            <a:r>
              <a:rPr lang="en-US" sz="1800" dirty="0"/>
              <a:t> Project, PRAPARE (Protocol for Responding to and Assessing Patient Assets, Risks, and Experiences), EHR community vital signs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ICD-10 “Z” codes (Z55-Z65) can be used to document SDOH and benefit VBC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Workflow integration is possible: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Make the SDOH screening tool part of health risk assessments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Send the SDOH screening tool electronically prior to the visit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Make SDOH screening questions part of the rooming process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Teach clinic staff to link patients with community resources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Team-based care is key: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Social workers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Care coordinators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Community health workers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59" y="315077"/>
            <a:ext cx="4184705" cy="1956841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600" dirty="0"/>
              <a:t>Practice Challenges for Family Physicians</a:t>
            </a:r>
          </a:p>
        </p:txBody>
      </p:sp>
      <p:sp>
        <p:nvSpPr>
          <p:cNvPr id="6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872899"/>
            <a:ext cx="4648532" cy="36597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85% of physicians believe social needs are directly related to poor health but 80% of physicians are not confident in their ability to address patients' social needs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Time pressure: 15–20-minute visits leave little room for SDOH work in the clinic 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Resource gaps: small/independent practices often lack staff &amp; analytics needed for SDOH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Payment misalignment</a:t>
            </a:r>
            <a:r>
              <a:rPr lang="en-US" sz="1800"/>
              <a:t>: fee-for-service </a:t>
            </a:r>
            <a:r>
              <a:rPr lang="en-US" sz="1800" dirty="0"/>
              <a:t>rarely covers social care interventions</a:t>
            </a:r>
          </a:p>
          <a:p>
            <a:pPr>
              <a:lnSpc>
                <a:spcPct val="90000"/>
              </a:lnSpc>
            </a:pPr>
            <a:r>
              <a:rPr lang="en-US" sz="1800" dirty="0"/>
              <a:t>Family physicians are essential connectors—but can't do it alone</a:t>
            </a:r>
          </a:p>
        </p:txBody>
      </p:sp>
      <p:pic>
        <p:nvPicPr>
          <p:cNvPr id="7" name="Picture 6" descr="Aerial of healthcare colleagues">
            <a:extLst>
              <a:ext uri="{FF2B5EF4-FFF2-40B4-BE49-F238E27FC236}">
                <a16:creationId xmlns:a16="http://schemas.microsoft.com/office/drawing/2014/main" id="{300ADC20-FD8E-07BC-3646-4EA9F0328A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927" r="25927"/>
          <a:stretch>
            <a:fillRect/>
          </a:stretch>
        </p:blipFill>
        <p:spPr>
          <a:xfrm>
            <a:off x="5128592" y="0"/>
            <a:ext cx="401540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99816E5-9900-498F-A2E1-E3744A6E3434}"/>
</file>

<file path=customXml/itemProps2.xml><?xml version="1.0" encoding="utf-8"?>
<ds:datastoreItem xmlns:ds="http://schemas.openxmlformats.org/officeDocument/2006/customXml" ds:itemID="{E25FB7CA-2D44-4B07-B2C7-AC8892EB5E42}"/>
</file>

<file path=customXml/itemProps3.xml><?xml version="1.0" encoding="utf-8"?>
<ds:datastoreItem xmlns:ds="http://schemas.openxmlformats.org/officeDocument/2006/customXml" ds:itemID="{13C472F9-D7AD-4DEE-A0D9-B571C87094B8}"/>
</file>

<file path=docMetadata/LabelInfo.xml><?xml version="1.0" encoding="utf-8"?>
<clbl:labelList xmlns:clbl="http://schemas.microsoft.com/office/2020/mipLabelMetadata">
  <clbl:label id="{1c063a29-87db-4907-9db2-f048ff797aaf}" enabled="1" method="Privileged" siteId="{7dd12bd6-325a-411f-8fed-b8004b6f2a5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808</Words>
  <Application>Microsoft Office PowerPoint</Application>
  <PresentationFormat>On-screen Show (4:3)</PresentationFormat>
  <Paragraphs>53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Calibri</vt:lpstr>
      <vt:lpstr>Office Theme</vt:lpstr>
      <vt:lpstr>Family Physicians  &amp; Social Drivers of Health </vt:lpstr>
      <vt:lpstr>Why should we address SDOH?</vt:lpstr>
      <vt:lpstr>SDOH Screening Opportunities</vt:lpstr>
      <vt:lpstr>Practice Challenges for Family Physicians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Melissa Stephens, MD</dc:creator>
  <cp:keywords/>
  <dc:description>generated using python-pptx</dc:description>
  <cp:lastModifiedBy>Trisha Layow</cp:lastModifiedBy>
  <cp:revision>3</cp:revision>
  <dcterms:created xsi:type="dcterms:W3CDTF">2013-01-27T09:14:16Z</dcterms:created>
  <dcterms:modified xsi:type="dcterms:W3CDTF">2025-08-14T14:27:59Z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</Properties>
</file>