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4"/>
  </p:sldMasterIdLst>
  <p:notesMasterIdLst>
    <p:notesMasterId r:id="rId17"/>
  </p:notesMasterIdLst>
  <p:sldIdLst>
    <p:sldId id="271" r:id="rId5"/>
    <p:sldId id="300" r:id="rId6"/>
    <p:sldId id="268" r:id="rId7"/>
    <p:sldId id="273" r:id="rId8"/>
    <p:sldId id="287" r:id="rId9"/>
    <p:sldId id="302" r:id="rId10"/>
    <p:sldId id="276" r:id="rId11"/>
    <p:sldId id="297" r:id="rId12"/>
    <p:sldId id="299" r:id="rId13"/>
    <p:sldId id="288" r:id="rId14"/>
    <p:sldId id="303" r:id="rId15"/>
    <p:sldId id="29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3A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C6A93D-65EC-4253-B6CE-440E6C6B75C3}" v="76" dt="2024-08-12T14:48:20.0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14" d="100"/>
          <a:sy n="114" d="100"/>
        </p:scale>
        <p:origin x="36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ABOM Certification via CME Pathway in Process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ABOM Certification via CME Pathway</c:v>
                </c:pt>
              </c:strCache>
            </c:strRef>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Sheet1!$A$2:$A$6</c:f>
              <c:strCache>
                <c:ptCount val="5"/>
                <c:pt idx="0">
                  <c:v>Class of 2020</c:v>
                </c:pt>
                <c:pt idx="1">
                  <c:v>Class of 2021</c:v>
                </c:pt>
                <c:pt idx="2">
                  <c:v>Class of 2022</c:v>
                </c:pt>
                <c:pt idx="3">
                  <c:v>Class of 2023</c:v>
                </c:pt>
                <c:pt idx="4">
                  <c:v>Class of 2024</c:v>
                </c:pt>
              </c:strCache>
            </c:strRef>
          </c:cat>
          <c:val>
            <c:numRef>
              <c:f>Sheet1!$B$2:$B$6</c:f>
              <c:numCache>
                <c:formatCode>General</c:formatCode>
                <c:ptCount val="5"/>
                <c:pt idx="0">
                  <c:v>0</c:v>
                </c:pt>
                <c:pt idx="1">
                  <c:v>0</c:v>
                </c:pt>
                <c:pt idx="2">
                  <c:v>0</c:v>
                </c:pt>
                <c:pt idx="3">
                  <c:v>1</c:v>
                </c:pt>
                <c:pt idx="4">
                  <c:v>2</c:v>
                </c:pt>
              </c:numCache>
            </c:numRef>
          </c:val>
          <c:smooth val="0"/>
          <c:extLst>
            <c:ext xmlns:c16="http://schemas.microsoft.com/office/drawing/2014/chart" uri="{C3380CC4-5D6E-409C-BE32-E72D297353CC}">
              <c16:uniqueId val="{00000000-FBFF-4772-BDF0-0BF64765D771}"/>
            </c:ext>
          </c:extLst>
        </c:ser>
        <c:dLbls>
          <c:dLblPos val="ctr"/>
          <c:showLegendKey val="0"/>
          <c:showVal val="1"/>
          <c:showCatName val="0"/>
          <c:showSerName val="0"/>
          <c:showPercent val="0"/>
          <c:showBubbleSize val="0"/>
        </c:dLbls>
        <c:marker val="1"/>
        <c:smooth val="0"/>
        <c:axId val="478236623"/>
        <c:axId val="893963792"/>
      </c:lineChart>
      <c:catAx>
        <c:axId val="478236623"/>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893963792"/>
        <c:crosses val="autoZero"/>
        <c:auto val="1"/>
        <c:lblAlgn val="ctr"/>
        <c:lblOffset val="100"/>
        <c:tickLblSkip val="1"/>
        <c:noMultiLvlLbl val="0"/>
      </c:catAx>
      <c:valAx>
        <c:axId val="893963792"/>
        <c:scaling>
          <c:orientation val="minMax"/>
          <c:max val="3"/>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478236623"/>
        <c:crosses val="autoZero"/>
        <c:crossBetween val="between"/>
        <c:majorUnit val="1"/>
        <c:minorUnit val="0.5"/>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styleClr val="auto"/>
    </cs:fillRef>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0BCF24-06F9-46D8-B20C-254803DA5787}"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0887B534-81C7-48AA-9391-29EFE20C639E}">
      <dgm:prSet custT="1"/>
      <dgm:spPr/>
      <dgm:t>
        <a:bodyPr/>
        <a:lstStyle/>
        <a:p>
          <a:r>
            <a:rPr lang="en-US" sz="1800" dirty="0"/>
            <a:t>Obesity is an increasingly common disease in the United States, with a prevalence of 41.9% among US adults &amp; 19.7% among United States (US) children and adolescents.</a:t>
          </a:r>
        </a:p>
      </dgm:t>
    </dgm:pt>
    <dgm:pt modelId="{C43F956F-DADF-412B-A86F-93F1D871061E}" type="parTrans" cxnId="{FE653DFF-0120-4606-A8A5-F8F2C9A2DEB0}">
      <dgm:prSet/>
      <dgm:spPr/>
      <dgm:t>
        <a:bodyPr/>
        <a:lstStyle/>
        <a:p>
          <a:endParaRPr lang="en-US"/>
        </a:p>
      </dgm:t>
    </dgm:pt>
    <dgm:pt modelId="{C503D921-1B54-4E38-B42E-E2E43CB2863B}" type="sibTrans" cxnId="{FE653DFF-0120-4606-A8A5-F8F2C9A2DEB0}">
      <dgm:prSet/>
      <dgm:spPr/>
      <dgm:t>
        <a:bodyPr/>
        <a:lstStyle/>
        <a:p>
          <a:endParaRPr lang="en-US"/>
        </a:p>
      </dgm:t>
    </dgm:pt>
    <dgm:pt modelId="{F5188069-956F-4E1C-B147-ECB6CB2518B1}">
      <dgm:prSet custT="1"/>
      <dgm:spPr/>
      <dgm:t>
        <a:bodyPr/>
        <a:lstStyle/>
        <a:p>
          <a:r>
            <a:rPr lang="en-US" sz="1800" dirty="0"/>
            <a:t>Primary care physicians historically receive more training in evaluation and management of conditions associated with obesity than they do in evaluation and management of obesity itself.</a:t>
          </a:r>
        </a:p>
      </dgm:t>
    </dgm:pt>
    <dgm:pt modelId="{4A4CD208-7CE4-4430-BFA7-5BAE04D4248C}" type="parTrans" cxnId="{95887F01-E806-459B-8BFB-BCD57F7B275B}">
      <dgm:prSet/>
      <dgm:spPr/>
      <dgm:t>
        <a:bodyPr/>
        <a:lstStyle/>
        <a:p>
          <a:endParaRPr lang="en-US"/>
        </a:p>
      </dgm:t>
    </dgm:pt>
    <dgm:pt modelId="{653539EC-1E98-4526-9621-123FE5BA18C4}" type="sibTrans" cxnId="{95887F01-E806-459B-8BFB-BCD57F7B275B}">
      <dgm:prSet/>
      <dgm:spPr/>
      <dgm:t>
        <a:bodyPr/>
        <a:lstStyle/>
        <a:p>
          <a:endParaRPr lang="en-US"/>
        </a:p>
      </dgm:t>
    </dgm:pt>
    <dgm:pt modelId="{5B6BD3F5-B22F-4D7C-9A3C-3BCA346A7788}">
      <dgm:prSet custT="1"/>
      <dgm:spPr/>
      <dgm:t>
        <a:bodyPr/>
        <a:lstStyle/>
        <a:p>
          <a:r>
            <a:rPr lang="en-US" sz="1600" dirty="0"/>
            <a:t>The number of current diplomates or candidates to the ABOM are insufficient to address the management of patients with obesity and its associated conditions and their geographic distribution may be skewed toward tertiary care or academic research centers. </a:t>
          </a:r>
        </a:p>
      </dgm:t>
    </dgm:pt>
    <dgm:pt modelId="{FC219F1C-4CC2-41A2-8510-DF471603C285}" type="parTrans" cxnId="{07B3EA3A-BF95-482A-BA27-B3E89FBCABE8}">
      <dgm:prSet/>
      <dgm:spPr/>
      <dgm:t>
        <a:bodyPr/>
        <a:lstStyle/>
        <a:p>
          <a:endParaRPr lang="en-US"/>
        </a:p>
      </dgm:t>
    </dgm:pt>
    <dgm:pt modelId="{453438FF-CE03-4DA4-B2FB-28C362F48F99}" type="sibTrans" cxnId="{07B3EA3A-BF95-482A-BA27-B3E89FBCABE8}">
      <dgm:prSet/>
      <dgm:spPr/>
      <dgm:t>
        <a:bodyPr/>
        <a:lstStyle/>
        <a:p>
          <a:endParaRPr lang="en-US"/>
        </a:p>
      </dgm:t>
    </dgm:pt>
    <dgm:pt modelId="{7696386D-C833-4B06-91D4-6A8AFFB4A0D6}">
      <dgm:prSet custT="1"/>
      <dgm:spPr/>
      <dgm:t>
        <a:bodyPr/>
        <a:lstStyle/>
        <a:p>
          <a:r>
            <a:rPr lang="en-US" sz="1800" dirty="0"/>
            <a:t>Some insurers may limit access to specialty care for obesity management. </a:t>
          </a:r>
        </a:p>
      </dgm:t>
    </dgm:pt>
    <dgm:pt modelId="{A31653BD-6A07-48B5-B2B3-5F6A0EB723F0}" type="parTrans" cxnId="{452070F3-6476-4A6E-9B41-1E54B0F38249}">
      <dgm:prSet/>
      <dgm:spPr/>
      <dgm:t>
        <a:bodyPr/>
        <a:lstStyle/>
        <a:p>
          <a:endParaRPr lang="en-US"/>
        </a:p>
      </dgm:t>
    </dgm:pt>
    <dgm:pt modelId="{735F5609-BEA5-4127-B263-C979004453EE}" type="sibTrans" cxnId="{452070F3-6476-4A6E-9B41-1E54B0F38249}">
      <dgm:prSet/>
      <dgm:spPr/>
      <dgm:t>
        <a:bodyPr/>
        <a:lstStyle/>
        <a:p>
          <a:endParaRPr lang="en-US"/>
        </a:p>
      </dgm:t>
    </dgm:pt>
    <dgm:pt modelId="{D3BC2CD5-473D-4B8E-B978-2B2FAA443E2B}">
      <dgm:prSet custT="1"/>
      <dgm:spPr/>
      <dgm:t>
        <a:bodyPr/>
        <a:lstStyle/>
        <a:p>
          <a:r>
            <a:rPr lang="en-US" sz="1800" dirty="0"/>
            <a:t>Mercy Clinic operates a Weight &amp; Wellness Center for management of obesity for adolescents and adults; it’s time to next available appointment for a new patient is 18 months.</a:t>
          </a:r>
        </a:p>
      </dgm:t>
    </dgm:pt>
    <dgm:pt modelId="{DC7690B0-3EF9-405F-9C04-E0E7878EE1D5}" type="parTrans" cxnId="{26A0FA3F-D17F-426C-9F1D-A2B7A7FE35C3}">
      <dgm:prSet/>
      <dgm:spPr/>
      <dgm:t>
        <a:bodyPr/>
        <a:lstStyle/>
        <a:p>
          <a:endParaRPr lang="en-US"/>
        </a:p>
      </dgm:t>
    </dgm:pt>
    <dgm:pt modelId="{10E308F5-ACA6-4D9D-B000-B9DF31DF6AB3}" type="sibTrans" cxnId="{26A0FA3F-D17F-426C-9F1D-A2B7A7FE35C3}">
      <dgm:prSet/>
      <dgm:spPr/>
      <dgm:t>
        <a:bodyPr/>
        <a:lstStyle/>
        <a:p>
          <a:endParaRPr lang="en-US"/>
        </a:p>
      </dgm:t>
    </dgm:pt>
    <dgm:pt modelId="{297D8D62-4522-43D2-B345-C7193C10C438}" type="pres">
      <dgm:prSet presAssocID="{840BCF24-06F9-46D8-B20C-254803DA5787}" presName="outerComposite" presStyleCnt="0">
        <dgm:presLayoutVars>
          <dgm:chMax val="5"/>
          <dgm:dir/>
          <dgm:resizeHandles val="exact"/>
        </dgm:presLayoutVars>
      </dgm:prSet>
      <dgm:spPr/>
    </dgm:pt>
    <dgm:pt modelId="{A8B3051A-B043-4B87-8B9F-3F92C587843A}" type="pres">
      <dgm:prSet presAssocID="{840BCF24-06F9-46D8-B20C-254803DA5787}" presName="dummyMaxCanvas" presStyleCnt="0">
        <dgm:presLayoutVars/>
      </dgm:prSet>
      <dgm:spPr/>
    </dgm:pt>
    <dgm:pt modelId="{2B1058DD-840A-4DE2-8F07-FEA64F7B1E13}" type="pres">
      <dgm:prSet presAssocID="{840BCF24-06F9-46D8-B20C-254803DA5787}" presName="FiveNodes_1" presStyleLbl="node1" presStyleIdx="0" presStyleCnt="5">
        <dgm:presLayoutVars>
          <dgm:bulletEnabled val="1"/>
        </dgm:presLayoutVars>
      </dgm:prSet>
      <dgm:spPr/>
    </dgm:pt>
    <dgm:pt modelId="{72E9AB82-202A-40C5-9E25-39326C2BBA66}" type="pres">
      <dgm:prSet presAssocID="{840BCF24-06F9-46D8-B20C-254803DA5787}" presName="FiveNodes_2" presStyleLbl="node1" presStyleIdx="1" presStyleCnt="5">
        <dgm:presLayoutVars>
          <dgm:bulletEnabled val="1"/>
        </dgm:presLayoutVars>
      </dgm:prSet>
      <dgm:spPr/>
    </dgm:pt>
    <dgm:pt modelId="{6AA3720C-98D9-4EB6-BF3E-D4037F007C66}" type="pres">
      <dgm:prSet presAssocID="{840BCF24-06F9-46D8-B20C-254803DA5787}" presName="FiveNodes_3" presStyleLbl="node1" presStyleIdx="2" presStyleCnt="5">
        <dgm:presLayoutVars>
          <dgm:bulletEnabled val="1"/>
        </dgm:presLayoutVars>
      </dgm:prSet>
      <dgm:spPr/>
    </dgm:pt>
    <dgm:pt modelId="{AF85440F-0870-4345-81CC-139F09EF0C0B}" type="pres">
      <dgm:prSet presAssocID="{840BCF24-06F9-46D8-B20C-254803DA5787}" presName="FiveNodes_4" presStyleLbl="node1" presStyleIdx="3" presStyleCnt="5">
        <dgm:presLayoutVars>
          <dgm:bulletEnabled val="1"/>
        </dgm:presLayoutVars>
      </dgm:prSet>
      <dgm:spPr/>
    </dgm:pt>
    <dgm:pt modelId="{D1AFC340-BFD2-4284-AC1C-6702AF76170A}" type="pres">
      <dgm:prSet presAssocID="{840BCF24-06F9-46D8-B20C-254803DA5787}" presName="FiveNodes_5" presStyleLbl="node1" presStyleIdx="4" presStyleCnt="5">
        <dgm:presLayoutVars>
          <dgm:bulletEnabled val="1"/>
        </dgm:presLayoutVars>
      </dgm:prSet>
      <dgm:spPr/>
    </dgm:pt>
    <dgm:pt modelId="{E6ADF0A9-0050-45A3-9897-21AFCF216FFD}" type="pres">
      <dgm:prSet presAssocID="{840BCF24-06F9-46D8-B20C-254803DA5787}" presName="FiveConn_1-2" presStyleLbl="fgAccFollowNode1" presStyleIdx="0" presStyleCnt="4">
        <dgm:presLayoutVars>
          <dgm:bulletEnabled val="1"/>
        </dgm:presLayoutVars>
      </dgm:prSet>
      <dgm:spPr/>
    </dgm:pt>
    <dgm:pt modelId="{16F578F4-B40E-4838-97A6-E82388EBB2FF}" type="pres">
      <dgm:prSet presAssocID="{840BCF24-06F9-46D8-B20C-254803DA5787}" presName="FiveConn_2-3" presStyleLbl="fgAccFollowNode1" presStyleIdx="1" presStyleCnt="4">
        <dgm:presLayoutVars>
          <dgm:bulletEnabled val="1"/>
        </dgm:presLayoutVars>
      </dgm:prSet>
      <dgm:spPr/>
    </dgm:pt>
    <dgm:pt modelId="{476D856E-F3E0-4071-846B-6C86AA9E49A0}" type="pres">
      <dgm:prSet presAssocID="{840BCF24-06F9-46D8-B20C-254803DA5787}" presName="FiveConn_3-4" presStyleLbl="fgAccFollowNode1" presStyleIdx="2" presStyleCnt="4">
        <dgm:presLayoutVars>
          <dgm:bulletEnabled val="1"/>
        </dgm:presLayoutVars>
      </dgm:prSet>
      <dgm:spPr/>
    </dgm:pt>
    <dgm:pt modelId="{B8A69649-BFFB-4552-A631-1605EE3176AF}" type="pres">
      <dgm:prSet presAssocID="{840BCF24-06F9-46D8-B20C-254803DA5787}" presName="FiveConn_4-5" presStyleLbl="fgAccFollowNode1" presStyleIdx="3" presStyleCnt="4">
        <dgm:presLayoutVars>
          <dgm:bulletEnabled val="1"/>
        </dgm:presLayoutVars>
      </dgm:prSet>
      <dgm:spPr/>
    </dgm:pt>
    <dgm:pt modelId="{93D49E60-19F6-4211-897F-64FB91D332A5}" type="pres">
      <dgm:prSet presAssocID="{840BCF24-06F9-46D8-B20C-254803DA5787}" presName="FiveNodes_1_text" presStyleLbl="node1" presStyleIdx="4" presStyleCnt="5">
        <dgm:presLayoutVars>
          <dgm:bulletEnabled val="1"/>
        </dgm:presLayoutVars>
      </dgm:prSet>
      <dgm:spPr/>
    </dgm:pt>
    <dgm:pt modelId="{B91887D1-4EF8-41B8-B576-2E914DE23C96}" type="pres">
      <dgm:prSet presAssocID="{840BCF24-06F9-46D8-B20C-254803DA5787}" presName="FiveNodes_2_text" presStyleLbl="node1" presStyleIdx="4" presStyleCnt="5">
        <dgm:presLayoutVars>
          <dgm:bulletEnabled val="1"/>
        </dgm:presLayoutVars>
      </dgm:prSet>
      <dgm:spPr/>
    </dgm:pt>
    <dgm:pt modelId="{E5959721-D0E6-4EE1-8A7C-6688B3B20B5B}" type="pres">
      <dgm:prSet presAssocID="{840BCF24-06F9-46D8-B20C-254803DA5787}" presName="FiveNodes_3_text" presStyleLbl="node1" presStyleIdx="4" presStyleCnt="5">
        <dgm:presLayoutVars>
          <dgm:bulletEnabled val="1"/>
        </dgm:presLayoutVars>
      </dgm:prSet>
      <dgm:spPr/>
    </dgm:pt>
    <dgm:pt modelId="{E843F08E-2AE6-4AA4-AC84-A98829CE733A}" type="pres">
      <dgm:prSet presAssocID="{840BCF24-06F9-46D8-B20C-254803DA5787}" presName="FiveNodes_4_text" presStyleLbl="node1" presStyleIdx="4" presStyleCnt="5">
        <dgm:presLayoutVars>
          <dgm:bulletEnabled val="1"/>
        </dgm:presLayoutVars>
      </dgm:prSet>
      <dgm:spPr/>
    </dgm:pt>
    <dgm:pt modelId="{E1D9FB21-8FA2-41B0-A10B-A8AE3BF7B26C}" type="pres">
      <dgm:prSet presAssocID="{840BCF24-06F9-46D8-B20C-254803DA5787}" presName="FiveNodes_5_text" presStyleLbl="node1" presStyleIdx="4" presStyleCnt="5">
        <dgm:presLayoutVars>
          <dgm:bulletEnabled val="1"/>
        </dgm:presLayoutVars>
      </dgm:prSet>
      <dgm:spPr/>
    </dgm:pt>
  </dgm:ptLst>
  <dgm:cxnLst>
    <dgm:cxn modelId="{95887F01-E806-459B-8BFB-BCD57F7B275B}" srcId="{840BCF24-06F9-46D8-B20C-254803DA5787}" destId="{F5188069-956F-4E1C-B147-ECB6CB2518B1}" srcOrd="1" destOrd="0" parTransId="{4A4CD208-7CE4-4430-BFA7-5BAE04D4248C}" sibTransId="{653539EC-1E98-4526-9621-123FE5BA18C4}"/>
    <dgm:cxn modelId="{82BAD70E-F291-4ED4-A989-C92D37AAED4F}" type="presOf" srcId="{0887B534-81C7-48AA-9391-29EFE20C639E}" destId="{93D49E60-19F6-4211-897F-64FB91D332A5}" srcOrd="1" destOrd="0" presId="urn:microsoft.com/office/officeart/2005/8/layout/vProcess5"/>
    <dgm:cxn modelId="{5C6EED27-FB46-4C02-86DB-250282C014F8}" type="presOf" srcId="{C503D921-1B54-4E38-B42E-E2E43CB2863B}" destId="{E6ADF0A9-0050-45A3-9897-21AFCF216FFD}" srcOrd="0" destOrd="0" presId="urn:microsoft.com/office/officeart/2005/8/layout/vProcess5"/>
    <dgm:cxn modelId="{07B3EA3A-BF95-482A-BA27-B3E89FBCABE8}" srcId="{840BCF24-06F9-46D8-B20C-254803DA5787}" destId="{5B6BD3F5-B22F-4D7C-9A3C-3BCA346A7788}" srcOrd="2" destOrd="0" parTransId="{FC219F1C-4CC2-41A2-8510-DF471603C285}" sibTransId="{453438FF-CE03-4DA4-B2FB-28C362F48F99}"/>
    <dgm:cxn modelId="{26A0FA3F-D17F-426C-9F1D-A2B7A7FE35C3}" srcId="{840BCF24-06F9-46D8-B20C-254803DA5787}" destId="{D3BC2CD5-473D-4B8E-B978-2B2FAA443E2B}" srcOrd="4" destOrd="0" parTransId="{DC7690B0-3EF9-405F-9C04-E0E7878EE1D5}" sibTransId="{10E308F5-ACA6-4D9D-B000-B9DF31DF6AB3}"/>
    <dgm:cxn modelId="{5515EA5C-EDCB-489D-BDC9-6DACFE873BA6}" type="presOf" srcId="{D3BC2CD5-473D-4B8E-B978-2B2FAA443E2B}" destId="{D1AFC340-BFD2-4284-AC1C-6702AF76170A}" srcOrd="0" destOrd="0" presId="urn:microsoft.com/office/officeart/2005/8/layout/vProcess5"/>
    <dgm:cxn modelId="{36B37364-B00E-4293-BB6C-1BFCFC95C462}" type="presOf" srcId="{7696386D-C833-4B06-91D4-6A8AFFB4A0D6}" destId="{E843F08E-2AE6-4AA4-AC84-A98829CE733A}" srcOrd="1" destOrd="0" presId="urn:microsoft.com/office/officeart/2005/8/layout/vProcess5"/>
    <dgm:cxn modelId="{034E2C57-D8F7-47B4-A836-EF7F75FA0E7B}" type="presOf" srcId="{F5188069-956F-4E1C-B147-ECB6CB2518B1}" destId="{B91887D1-4EF8-41B8-B576-2E914DE23C96}" srcOrd="1" destOrd="0" presId="urn:microsoft.com/office/officeart/2005/8/layout/vProcess5"/>
    <dgm:cxn modelId="{A193C27E-D648-44D3-A726-CC60373E297D}" type="presOf" srcId="{7696386D-C833-4B06-91D4-6A8AFFB4A0D6}" destId="{AF85440F-0870-4345-81CC-139F09EF0C0B}" srcOrd="0" destOrd="0" presId="urn:microsoft.com/office/officeart/2005/8/layout/vProcess5"/>
    <dgm:cxn modelId="{25DD0B83-FF98-4294-AEDD-C5B2D77E2D9A}" type="presOf" srcId="{5B6BD3F5-B22F-4D7C-9A3C-3BCA346A7788}" destId="{E5959721-D0E6-4EE1-8A7C-6688B3B20B5B}" srcOrd="1" destOrd="0" presId="urn:microsoft.com/office/officeart/2005/8/layout/vProcess5"/>
    <dgm:cxn modelId="{8539528A-088E-4187-9D1E-EDDB612B1146}" type="presOf" srcId="{840BCF24-06F9-46D8-B20C-254803DA5787}" destId="{297D8D62-4522-43D2-B345-C7193C10C438}" srcOrd="0" destOrd="0" presId="urn:microsoft.com/office/officeart/2005/8/layout/vProcess5"/>
    <dgm:cxn modelId="{B2448092-FAD1-4F1F-8ACF-63770DE696A0}" type="presOf" srcId="{453438FF-CE03-4DA4-B2FB-28C362F48F99}" destId="{476D856E-F3E0-4071-846B-6C86AA9E49A0}" srcOrd="0" destOrd="0" presId="urn:microsoft.com/office/officeart/2005/8/layout/vProcess5"/>
    <dgm:cxn modelId="{BA5BFF95-22A1-43D0-9DD0-3721EEF0AFCE}" type="presOf" srcId="{D3BC2CD5-473D-4B8E-B978-2B2FAA443E2B}" destId="{E1D9FB21-8FA2-41B0-A10B-A8AE3BF7B26C}" srcOrd="1" destOrd="0" presId="urn:microsoft.com/office/officeart/2005/8/layout/vProcess5"/>
    <dgm:cxn modelId="{7D5C9698-3EA9-4E01-9C1B-303480A0AB2F}" type="presOf" srcId="{0887B534-81C7-48AA-9391-29EFE20C639E}" destId="{2B1058DD-840A-4DE2-8F07-FEA64F7B1E13}" srcOrd="0" destOrd="0" presId="urn:microsoft.com/office/officeart/2005/8/layout/vProcess5"/>
    <dgm:cxn modelId="{AA6D9AAC-1B80-48CB-98F6-F1FAE1EA8CE2}" type="presOf" srcId="{735F5609-BEA5-4127-B263-C979004453EE}" destId="{B8A69649-BFFB-4552-A631-1605EE3176AF}" srcOrd="0" destOrd="0" presId="urn:microsoft.com/office/officeart/2005/8/layout/vProcess5"/>
    <dgm:cxn modelId="{5F4E5ABC-FAC3-4058-9034-B1A2337DE84B}" type="presOf" srcId="{5B6BD3F5-B22F-4D7C-9A3C-3BCA346A7788}" destId="{6AA3720C-98D9-4EB6-BF3E-D4037F007C66}" srcOrd="0" destOrd="0" presId="urn:microsoft.com/office/officeart/2005/8/layout/vProcess5"/>
    <dgm:cxn modelId="{73CF16C1-48A0-4F83-81AF-1A8194BF8D62}" type="presOf" srcId="{653539EC-1E98-4526-9621-123FE5BA18C4}" destId="{16F578F4-B40E-4838-97A6-E82388EBB2FF}" srcOrd="0" destOrd="0" presId="urn:microsoft.com/office/officeart/2005/8/layout/vProcess5"/>
    <dgm:cxn modelId="{452070F3-6476-4A6E-9B41-1E54B0F38249}" srcId="{840BCF24-06F9-46D8-B20C-254803DA5787}" destId="{7696386D-C833-4B06-91D4-6A8AFFB4A0D6}" srcOrd="3" destOrd="0" parTransId="{A31653BD-6A07-48B5-B2B3-5F6A0EB723F0}" sibTransId="{735F5609-BEA5-4127-B263-C979004453EE}"/>
    <dgm:cxn modelId="{13DDD3F3-79BF-49D1-8AEB-BE637E8B0DC2}" type="presOf" srcId="{F5188069-956F-4E1C-B147-ECB6CB2518B1}" destId="{72E9AB82-202A-40C5-9E25-39326C2BBA66}" srcOrd="0" destOrd="0" presId="urn:microsoft.com/office/officeart/2005/8/layout/vProcess5"/>
    <dgm:cxn modelId="{FE653DFF-0120-4606-A8A5-F8F2C9A2DEB0}" srcId="{840BCF24-06F9-46D8-B20C-254803DA5787}" destId="{0887B534-81C7-48AA-9391-29EFE20C639E}" srcOrd="0" destOrd="0" parTransId="{C43F956F-DADF-412B-A86F-93F1D871061E}" sibTransId="{C503D921-1B54-4E38-B42E-E2E43CB2863B}"/>
    <dgm:cxn modelId="{347A6FDA-6901-41DC-B0A3-AB48F9B732B4}" type="presParOf" srcId="{297D8D62-4522-43D2-B345-C7193C10C438}" destId="{A8B3051A-B043-4B87-8B9F-3F92C587843A}" srcOrd="0" destOrd="0" presId="urn:microsoft.com/office/officeart/2005/8/layout/vProcess5"/>
    <dgm:cxn modelId="{15216DB7-36A3-4241-9CC4-709A600DA67F}" type="presParOf" srcId="{297D8D62-4522-43D2-B345-C7193C10C438}" destId="{2B1058DD-840A-4DE2-8F07-FEA64F7B1E13}" srcOrd="1" destOrd="0" presId="urn:microsoft.com/office/officeart/2005/8/layout/vProcess5"/>
    <dgm:cxn modelId="{DED98524-E51C-40D9-83DA-F26C88F169C0}" type="presParOf" srcId="{297D8D62-4522-43D2-B345-C7193C10C438}" destId="{72E9AB82-202A-40C5-9E25-39326C2BBA66}" srcOrd="2" destOrd="0" presId="urn:microsoft.com/office/officeart/2005/8/layout/vProcess5"/>
    <dgm:cxn modelId="{30162EF5-FF5D-48E2-8DA8-5BD0E92C2CAD}" type="presParOf" srcId="{297D8D62-4522-43D2-B345-C7193C10C438}" destId="{6AA3720C-98D9-4EB6-BF3E-D4037F007C66}" srcOrd="3" destOrd="0" presId="urn:microsoft.com/office/officeart/2005/8/layout/vProcess5"/>
    <dgm:cxn modelId="{74AC29ED-4F63-4380-B113-71E3E2AF477B}" type="presParOf" srcId="{297D8D62-4522-43D2-B345-C7193C10C438}" destId="{AF85440F-0870-4345-81CC-139F09EF0C0B}" srcOrd="4" destOrd="0" presId="urn:microsoft.com/office/officeart/2005/8/layout/vProcess5"/>
    <dgm:cxn modelId="{4AC9C9B9-CD3A-45AF-9E6C-1E681FA2CA2B}" type="presParOf" srcId="{297D8D62-4522-43D2-B345-C7193C10C438}" destId="{D1AFC340-BFD2-4284-AC1C-6702AF76170A}" srcOrd="5" destOrd="0" presId="urn:microsoft.com/office/officeart/2005/8/layout/vProcess5"/>
    <dgm:cxn modelId="{0A429831-791A-437C-AD22-6304FE80CFD0}" type="presParOf" srcId="{297D8D62-4522-43D2-B345-C7193C10C438}" destId="{E6ADF0A9-0050-45A3-9897-21AFCF216FFD}" srcOrd="6" destOrd="0" presId="urn:microsoft.com/office/officeart/2005/8/layout/vProcess5"/>
    <dgm:cxn modelId="{556077F8-E233-47CB-9EBD-9374B361A46F}" type="presParOf" srcId="{297D8D62-4522-43D2-B345-C7193C10C438}" destId="{16F578F4-B40E-4838-97A6-E82388EBB2FF}" srcOrd="7" destOrd="0" presId="urn:microsoft.com/office/officeart/2005/8/layout/vProcess5"/>
    <dgm:cxn modelId="{0BECD32E-F3AE-4A47-A060-D1E6DA82B90B}" type="presParOf" srcId="{297D8D62-4522-43D2-B345-C7193C10C438}" destId="{476D856E-F3E0-4071-846B-6C86AA9E49A0}" srcOrd="8" destOrd="0" presId="urn:microsoft.com/office/officeart/2005/8/layout/vProcess5"/>
    <dgm:cxn modelId="{66F2CFF5-9408-4DB8-A337-E8BB89D29252}" type="presParOf" srcId="{297D8D62-4522-43D2-B345-C7193C10C438}" destId="{B8A69649-BFFB-4552-A631-1605EE3176AF}" srcOrd="9" destOrd="0" presId="urn:microsoft.com/office/officeart/2005/8/layout/vProcess5"/>
    <dgm:cxn modelId="{DCDD4A31-1C4A-4953-A795-A3C89E61B763}" type="presParOf" srcId="{297D8D62-4522-43D2-B345-C7193C10C438}" destId="{93D49E60-19F6-4211-897F-64FB91D332A5}" srcOrd="10" destOrd="0" presId="urn:microsoft.com/office/officeart/2005/8/layout/vProcess5"/>
    <dgm:cxn modelId="{4EA0A361-0785-4F3C-91D3-B2D7E9875558}" type="presParOf" srcId="{297D8D62-4522-43D2-B345-C7193C10C438}" destId="{B91887D1-4EF8-41B8-B576-2E914DE23C96}" srcOrd="11" destOrd="0" presId="urn:microsoft.com/office/officeart/2005/8/layout/vProcess5"/>
    <dgm:cxn modelId="{15D1995E-C2E6-4F84-B65A-35C468FBE684}" type="presParOf" srcId="{297D8D62-4522-43D2-B345-C7193C10C438}" destId="{E5959721-D0E6-4EE1-8A7C-6688B3B20B5B}" srcOrd="12" destOrd="0" presId="urn:microsoft.com/office/officeart/2005/8/layout/vProcess5"/>
    <dgm:cxn modelId="{55DCEA9B-4040-4347-A535-C04697851DC5}" type="presParOf" srcId="{297D8D62-4522-43D2-B345-C7193C10C438}" destId="{E843F08E-2AE6-4AA4-AC84-A98829CE733A}" srcOrd="13" destOrd="0" presId="urn:microsoft.com/office/officeart/2005/8/layout/vProcess5"/>
    <dgm:cxn modelId="{0A4F9A0C-C394-4672-AB73-BD69E604BA06}" type="presParOf" srcId="{297D8D62-4522-43D2-B345-C7193C10C438}" destId="{E1D9FB21-8FA2-41B0-A10B-A8AE3BF7B26C}"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1058DD-840A-4DE2-8F07-FEA64F7B1E13}">
      <dsp:nvSpPr>
        <dsp:cNvPr id="0" name=""/>
        <dsp:cNvSpPr/>
      </dsp:nvSpPr>
      <dsp:spPr>
        <a:xfrm>
          <a:off x="0" y="0"/>
          <a:ext cx="9196695" cy="80398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Obesity is an increasingly common disease in the United States, with a prevalence of 41.9% among US adults &amp; 19.7% among United States (US) children and adolescents.</a:t>
          </a:r>
        </a:p>
      </dsp:txBody>
      <dsp:txXfrm>
        <a:off x="23548" y="23548"/>
        <a:ext cx="8235065" cy="756890"/>
      </dsp:txXfrm>
    </dsp:sp>
    <dsp:sp modelId="{72E9AB82-202A-40C5-9E25-39326C2BBA66}">
      <dsp:nvSpPr>
        <dsp:cNvPr id="0" name=""/>
        <dsp:cNvSpPr/>
      </dsp:nvSpPr>
      <dsp:spPr>
        <a:xfrm>
          <a:off x="686766" y="915650"/>
          <a:ext cx="9196695" cy="80398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Primary care physicians historically receive more training in evaluation and management of conditions associated with obesity than they do in evaluation and management of obesity itself.</a:t>
          </a:r>
        </a:p>
      </dsp:txBody>
      <dsp:txXfrm>
        <a:off x="710314" y="939198"/>
        <a:ext cx="7940242" cy="756890"/>
      </dsp:txXfrm>
    </dsp:sp>
    <dsp:sp modelId="{6AA3720C-98D9-4EB6-BF3E-D4037F007C66}">
      <dsp:nvSpPr>
        <dsp:cNvPr id="0" name=""/>
        <dsp:cNvSpPr/>
      </dsp:nvSpPr>
      <dsp:spPr>
        <a:xfrm>
          <a:off x="1373532" y="1831301"/>
          <a:ext cx="9196695" cy="80398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The number of current diplomates or candidates to the ABOM are insufficient to address the management of patients with obesity and its associated conditions and their geographic distribution may be skewed toward tertiary care or academic research centers. </a:t>
          </a:r>
        </a:p>
      </dsp:txBody>
      <dsp:txXfrm>
        <a:off x="1397080" y="1854849"/>
        <a:ext cx="7940242" cy="756890"/>
      </dsp:txXfrm>
    </dsp:sp>
    <dsp:sp modelId="{AF85440F-0870-4345-81CC-139F09EF0C0B}">
      <dsp:nvSpPr>
        <dsp:cNvPr id="0" name=""/>
        <dsp:cNvSpPr/>
      </dsp:nvSpPr>
      <dsp:spPr>
        <a:xfrm>
          <a:off x="2060298" y="2746952"/>
          <a:ext cx="9196695" cy="80398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Some insurers may limit access to specialty care for obesity management. </a:t>
          </a:r>
        </a:p>
      </dsp:txBody>
      <dsp:txXfrm>
        <a:off x="2083846" y="2770500"/>
        <a:ext cx="7940242" cy="756890"/>
      </dsp:txXfrm>
    </dsp:sp>
    <dsp:sp modelId="{D1AFC340-BFD2-4284-AC1C-6702AF76170A}">
      <dsp:nvSpPr>
        <dsp:cNvPr id="0" name=""/>
        <dsp:cNvSpPr/>
      </dsp:nvSpPr>
      <dsp:spPr>
        <a:xfrm>
          <a:off x="2747065" y="3662603"/>
          <a:ext cx="9196695" cy="80398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Mercy Clinic operates a Weight &amp; Wellness Center for management of obesity for adolescents and adults; it’s time to next available appointment for a new patient is 18 months.</a:t>
          </a:r>
        </a:p>
      </dsp:txBody>
      <dsp:txXfrm>
        <a:off x="2770613" y="3686151"/>
        <a:ext cx="7940242" cy="756890"/>
      </dsp:txXfrm>
    </dsp:sp>
    <dsp:sp modelId="{E6ADF0A9-0050-45A3-9897-21AFCF216FFD}">
      <dsp:nvSpPr>
        <dsp:cNvPr id="0" name=""/>
        <dsp:cNvSpPr/>
      </dsp:nvSpPr>
      <dsp:spPr>
        <a:xfrm>
          <a:off x="8674104" y="587356"/>
          <a:ext cx="522591" cy="522591"/>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8791687" y="587356"/>
        <a:ext cx="287425" cy="393250"/>
      </dsp:txXfrm>
    </dsp:sp>
    <dsp:sp modelId="{16F578F4-B40E-4838-97A6-E82388EBB2FF}">
      <dsp:nvSpPr>
        <dsp:cNvPr id="0" name=""/>
        <dsp:cNvSpPr/>
      </dsp:nvSpPr>
      <dsp:spPr>
        <a:xfrm>
          <a:off x="9360871" y="1503007"/>
          <a:ext cx="522591" cy="522591"/>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9478454" y="1503007"/>
        <a:ext cx="287425" cy="393250"/>
      </dsp:txXfrm>
    </dsp:sp>
    <dsp:sp modelId="{476D856E-F3E0-4071-846B-6C86AA9E49A0}">
      <dsp:nvSpPr>
        <dsp:cNvPr id="0" name=""/>
        <dsp:cNvSpPr/>
      </dsp:nvSpPr>
      <dsp:spPr>
        <a:xfrm>
          <a:off x="10047637" y="2405258"/>
          <a:ext cx="522591" cy="522591"/>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10165220" y="2405258"/>
        <a:ext cx="287425" cy="393250"/>
      </dsp:txXfrm>
    </dsp:sp>
    <dsp:sp modelId="{B8A69649-BFFB-4552-A631-1605EE3176AF}">
      <dsp:nvSpPr>
        <dsp:cNvPr id="0" name=""/>
        <dsp:cNvSpPr/>
      </dsp:nvSpPr>
      <dsp:spPr>
        <a:xfrm>
          <a:off x="10734403" y="3329842"/>
          <a:ext cx="522591" cy="522591"/>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10851986" y="3329842"/>
        <a:ext cx="287425" cy="39325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29D57D-3C64-4FE1-B90B-1179637C27D8}" type="datetimeFigureOut">
              <a:rPr lang="en-US" smtClean="0"/>
              <a:t>8/12/2024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9B139E-1AAE-4353-89E5-F798AE3F173A}" type="slidenum">
              <a:rPr lang="en-US" smtClean="0"/>
              <a:t>‹#›</a:t>
            </a:fld>
            <a:endParaRPr lang="en-US"/>
          </a:p>
        </p:txBody>
      </p:sp>
    </p:spTree>
    <p:extLst>
      <p:ext uri="{BB962C8B-B14F-4D97-AF65-F5344CB8AC3E}">
        <p14:creationId xmlns:p14="http://schemas.microsoft.com/office/powerpoint/2010/main" val="160501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A15B2-01C6-48F0-804A-427C7143B3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417BD8-1AD8-E936-51BC-F6AB84D36E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820FC95-BDD1-3B0E-B81C-3FBE89D70733}"/>
              </a:ext>
            </a:extLst>
          </p:cNvPr>
          <p:cNvSpPr>
            <a:spLocks noGrp="1"/>
          </p:cNvSpPr>
          <p:nvPr>
            <p:ph type="dt" sz="half" idx="10"/>
          </p:nvPr>
        </p:nvSpPr>
        <p:spPr/>
        <p:txBody>
          <a:bodyPr/>
          <a:lstStyle/>
          <a:p>
            <a:fld id="{C6D2DC2A-9388-42FE-92D8-D3A2946DA18C}" type="datetimeFigureOut">
              <a:rPr lang="en-US" smtClean="0"/>
              <a:t>8/12/2024</a:t>
            </a:fld>
            <a:endParaRPr lang="en-US"/>
          </a:p>
        </p:txBody>
      </p:sp>
      <p:sp>
        <p:nvSpPr>
          <p:cNvPr id="5" name="Footer Placeholder 4">
            <a:extLst>
              <a:ext uri="{FF2B5EF4-FFF2-40B4-BE49-F238E27FC236}">
                <a16:creationId xmlns:a16="http://schemas.microsoft.com/office/drawing/2014/main" id="{4653B096-EC5C-AACF-434B-FA59F7CD2E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B23F79-C9CB-E402-E40D-11BE4B19CB6F}"/>
              </a:ext>
            </a:extLst>
          </p:cNvPr>
          <p:cNvSpPr>
            <a:spLocks noGrp="1"/>
          </p:cNvSpPr>
          <p:nvPr>
            <p:ph type="sldNum" sz="quarter" idx="12"/>
          </p:nvPr>
        </p:nvSpPr>
        <p:spPr/>
        <p:txBody>
          <a:bodyPr/>
          <a:lstStyle/>
          <a:p>
            <a:fld id="{01DA53B0-B4FB-41B4-8515-38A008A3F3BB}" type="slidenum">
              <a:rPr lang="en-US" smtClean="0"/>
              <a:t>‹#›</a:t>
            </a:fld>
            <a:endParaRPr lang="en-US"/>
          </a:p>
        </p:txBody>
      </p:sp>
    </p:spTree>
    <p:extLst>
      <p:ext uri="{BB962C8B-B14F-4D97-AF65-F5344CB8AC3E}">
        <p14:creationId xmlns:p14="http://schemas.microsoft.com/office/powerpoint/2010/main" val="2321052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89D4-BCB1-0FD2-2A60-B608EF27EB9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FAAB0B0-4EC2-E7DC-FA82-B9F6EC992D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9754E1-3889-D93A-2EA1-0955396CFA7F}"/>
              </a:ext>
            </a:extLst>
          </p:cNvPr>
          <p:cNvSpPr>
            <a:spLocks noGrp="1"/>
          </p:cNvSpPr>
          <p:nvPr>
            <p:ph type="dt" sz="half" idx="10"/>
          </p:nvPr>
        </p:nvSpPr>
        <p:spPr/>
        <p:txBody>
          <a:bodyPr/>
          <a:lstStyle/>
          <a:p>
            <a:fld id="{C6D2DC2A-9388-42FE-92D8-D3A2946DA18C}" type="datetimeFigureOut">
              <a:rPr lang="en-US" smtClean="0"/>
              <a:t>8/12/2024</a:t>
            </a:fld>
            <a:endParaRPr lang="en-US"/>
          </a:p>
        </p:txBody>
      </p:sp>
      <p:sp>
        <p:nvSpPr>
          <p:cNvPr id="5" name="Footer Placeholder 4">
            <a:extLst>
              <a:ext uri="{FF2B5EF4-FFF2-40B4-BE49-F238E27FC236}">
                <a16:creationId xmlns:a16="http://schemas.microsoft.com/office/drawing/2014/main" id="{A10380FC-6103-D879-BEF2-1EB238BF8F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896018-0E94-CBFC-916E-F3494DA12DDF}"/>
              </a:ext>
            </a:extLst>
          </p:cNvPr>
          <p:cNvSpPr>
            <a:spLocks noGrp="1"/>
          </p:cNvSpPr>
          <p:nvPr>
            <p:ph type="sldNum" sz="quarter" idx="12"/>
          </p:nvPr>
        </p:nvSpPr>
        <p:spPr/>
        <p:txBody>
          <a:bodyPr/>
          <a:lstStyle/>
          <a:p>
            <a:fld id="{01DA53B0-B4FB-41B4-8515-38A008A3F3BB}" type="slidenum">
              <a:rPr lang="en-US" smtClean="0"/>
              <a:t>‹#›</a:t>
            </a:fld>
            <a:endParaRPr lang="en-US"/>
          </a:p>
        </p:txBody>
      </p:sp>
    </p:spTree>
    <p:extLst>
      <p:ext uri="{BB962C8B-B14F-4D97-AF65-F5344CB8AC3E}">
        <p14:creationId xmlns:p14="http://schemas.microsoft.com/office/powerpoint/2010/main" val="334121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BD772D-E74B-F21A-856A-C68D3478110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DD0B41-BDA4-88AC-F836-05D8D51D9AE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71B107-2A9C-1924-799A-08E432AE642F}"/>
              </a:ext>
            </a:extLst>
          </p:cNvPr>
          <p:cNvSpPr>
            <a:spLocks noGrp="1"/>
          </p:cNvSpPr>
          <p:nvPr>
            <p:ph type="dt" sz="half" idx="10"/>
          </p:nvPr>
        </p:nvSpPr>
        <p:spPr/>
        <p:txBody>
          <a:bodyPr/>
          <a:lstStyle/>
          <a:p>
            <a:fld id="{C6D2DC2A-9388-42FE-92D8-D3A2946DA18C}" type="datetimeFigureOut">
              <a:rPr lang="en-US" smtClean="0"/>
              <a:t>8/12/2024</a:t>
            </a:fld>
            <a:endParaRPr lang="en-US"/>
          </a:p>
        </p:txBody>
      </p:sp>
      <p:sp>
        <p:nvSpPr>
          <p:cNvPr id="5" name="Footer Placeholder 4">
            <a:extLst>
              <a:ext uri="{FF2B5EF4-FFF2-40B4-BE49-F238E27FC236}">
                <a16:creationId xmlns:a16="http://schemas.microsoft.com/office/drawing/2014/main" id="{9AD54D66-BE28-CEEF-3B69-106B5CE49D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7DF50F-F488-F5A5-FE44-C379FB423AE0}"/>
              </a:ext>
            </a:extLst>
          </p:cNvPr>
          <p:cNvSpPr>
            <a:spLocks noGrp="1"/>
          </p:cNvSpPr>
          <p:nvPr>
            <p:ph type="sldNum" sz="quarter" idx="12"/>
          </p:nvPr>
        </p:nvSpPr>
        <p:spPr/>
        <p:txBody>
          <a:bodyPr/>
          <a:lstStyle/>
          <a:p>
            <a:fld id="{01DA53B0-B4FB-41B4-8515-38A008A3F3BB}" type="slidenum">
              <a:rPr lang="en-US" smtClean="0"/>
              <a:t>‹#›</a:t>
            </a:fld>
            <a:endParaRPr lang="en-US"/>
          </a:p>
        </p:txBody>
      </p:sp>
    </p:spTree>
    <p:extLst>
      <p:ext uri="{BB962C8B-B14F-4D97-AF65-F5344CB8AC3E}">
        <p14:creationId xmlns:p14="http://schemas.microsoft.com/office/powerpoint/2010/main" val="1403850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Vertical Title and Text">
    <p:spTree>
      <p:nvGrpSpPr>
        <p:cNvPr id="1" name=""/>
        <p:cNvGrpSpPr/>
        <p:nvPr/>
      </p:nvGrpSpPr>
      <p:grpSpPr>
        <a:xfrm>
          <a:off x="0" y="0"/>
          <a:ext cx="0" cy="0"/>
          <a:chOff x="0" y="0"/>
          <a:chExt cx="0" cy="0"/>
        </a:xfrm>
      </p:grpSpPr>
      <p:pic>
        <p:nvPicPr>
          <p:cNvPr id="2" name="Picture 1" descr="A black screen with white text&#10;&#10;Description automatically generated">
            <a:extLst>
              <a:ext uri="{FF2B5EF4-FFF2-40B4-BE49-F238E27FC236}">
                <a16:creationId xmlns:a16="http://schemas.microsoft.com/office/drawing/2014/main" id="{AC717F6A-56C9-A345-1F39-1E0D463A1DC4}"/>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8">
            <a:extLst>
              <a:ext uri="{FF2B5EF4-FFF2-40B4-BE49-F238E27FC236}">
                <a16:creationId xmlns:a16="http://schemas.microsoft.com/office/drawing/2014/main" id="{F48387C2-3CD5-CB57-F165-AFFA8AC811F5}"/>
              </a:ext>
            </a:extLst>
          </p:cNvPr>
          <p:cNvSpPr>
            <a:spLocks noGrp="1"/>
          </p:cNvSpPr>
          <p:nvPr>
            <p:ph type="body" sz="quarter" idx="10" hasCustomPrompt="1"/>
          </p:nvPr>
        </p:nvSpPr>
        <p:spPr>
          <a:xfrm>
            <a:off x="580049" y="377825"/>
            <a:ext cx="10893425" cy="747713"/>
          </a:xfrm>
          <a:prstGeom prst="rect">
            <a:avLst/>
          </a:prstGeom>
        </p:spPr>
        <p:txBody>
          <a:bodyPr/>
          <a:lstStyle>
            <a:lvl1pPr marL="0" indent="0">
              <a:buNone/>
              <a:defRPr sz="4400"/>
            </a:lvl1pPr>
          </a:lstStyle>
          <a:p>
            <a:pPr lvl="0"/>
            <a:r>
              <a:rPr lang="en-US" dirty="0"/>
              <a:t>Heading</a:t>
            </a:r>
          </a:p>
        </p:txBody>
      </p:sp>
      <p:sp>
        <p:nvSpPr>
          <p:cNvPr id="4" name="Content Placeholder 10">
            <a:extLst>
              <a:ext uri="{FF2B5EF4-FFF2-40B4-BE49-F238E27FC236}">
                <a16:creationId xmlns:a16="http://schemas.microsoft.com/office/drawing/2014/main" id="{0958BDA3-961A-C3DD-CCE4-0565BB5578AF}"/>
              </a:ext>
            </a:extLst>
          </p:cNvPr>
          <p:cNvSpPr>
            <a:spLocks noGrp="1"/>
          </p:cNvSpPr>
          <p:nvPr>
            <p:ph sz="quarter" idx="11"/>
          </p:nvPr>
        </p:nvSpPr>
        <p:spPr>
          <a:xfrm>
            <a:off x="579438" y="1301750"/>
            <a:ext cx="10893425" cy="49847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434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3" name="Picture 2" descr="A red and black rectangle with white text&#10;&#10;Description automatically generated">
            <a:extLst>
              <a:ext uri="{FF2B5EF4-FFF2-40B4-BE49-F238E27FC236}">
                <a16:creationId xmlns:a16="http://schemas.microsoft.com/office/drawing/2014/main" id="{95DE6BBF-74CD-C9AE-0BED-88C06E8B38C9}"/>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 Placeholder 12">
            <a:extLst>
              <a:ext uri="{FF2B5EF4-FFF2-40B4-BE49-F238E27FC236}">
                <a16:creationId xmlns:a16="http://schemas.microsoft.com/office/drawing/2014/main" id="{07B9E6C7-8594-DAD1-B495-3D3548BB4862}"/>
              </a:ext>
            </a:extLst>
          </p:cNvPr>
          <p:cNvSpPr>
            <a:spLocks noGrp="1"/>
          </p:cNvSpPr>
          <p:nvPr>
            <p:ph type="body" sz="quarter" idx="10"/>
          </p:nvPr>
        </p:nvSpPr>
        <p:spPr>
          <a:xfrm>
            <a:off x="552450" y="1354137"/>
            <a:ext cx="11087100" cy="494188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839476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descr="A black background with grey and red text&#10;&#10;Description automatically generated">
            <a:extLst>
              <a:ext uri="{FF2B5EF4-FFF2-40B4-BE49-F238E27FC236}">
                <a16:creationId xmlns:a16="http://schemas.microsoft.com/office/drawing/2014/main" id="{37A7FBC4-1A48-F671-2C61-1F6FFE29A3A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10894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3" name="Picture 2" descr="A black background with red and blue text&#10;&#10;Description automatically generated">
            <a:extLst>
              <a:ext uri="{FF2B5EF4-FFF2-40B4-BE49-F238E27FC236}">
                <a16:creationId xmlns:a16="http://schemas.microsoft.com/office/drawing/2014/main" id="{ACD9FF04-7B1A-DE5F-1B59-8E6005BECE50}"/>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524199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3" name="Picture 2" descr="A black background with grey and red text&#10;&#10;Description automatically generated">
            <a:extLst>
              <a:ext uri="{FF2B5EF4-FFF2-40B4-BE49-F238E27FC236}">
                <a16:creationId xmlns:a16="http://schemas.microsoft.com/office/drawing/2014/main" id="{34E43643-ACFE-42D7-68CF-3C5A2935A3B0}"/>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166019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3" name="Picture 2" descr="A black background with a red and blue logo&#10;&#10;Description automatically generated">
            <a:extLst>
              <a:ext uri="{FF2B5EF4-FFF2-40B4-BE49-F238E27FC236}">
                <a16:creationId xmlns:a16="http://schemas.microsoft.com/office/drawing/2014/main" id="{4F336783-8EA1-81CF-A6CE-E0F8ADCAAA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0648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pic>
        <p:nvPicPr>
          <p:cNvPr id="3" name="Picture 2" descr="A black screen with white text&#10;&#10;Description automatically generated">
            <a:extLst>
              <a:ext uri="{FF2B5EF4-FFF2-40B4-BE49-F238E27FC236}">
                <a16:creationId xmlns:a16="http://schemas.microsoft.com/office/drawing/2014/main" id="{C09A20A6-007A-5CB9-4882-8235FE118029}"/>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ext Placeholder 12">
            <a:extLst>
              <a:ext uri="{FF2B5EF4-FFF2-40B4-BE49-F238E27FC236}">
                <a16:creationId xmlns:a16="http://schemas.microsoft.com/office/drawing/2014/main" id="{DB0DAB41-04C8-31A6-D92C-C5D3BC13A9AA}"/>
              </a:ext>
            </a:extLst>
          </p:cNvPr>
          <p:cNvSpPr>
            <a:spLocks noGrp="1"/>
          </p:cNvSpPr>
          <p:nvPr>
            <p:ph type="body" sz="quarter" idx="10"/>
          </p:nvPr>
        </p:nvSpPr>
        <p:spPr>
          <a:xfrm>
            <a:off x="552450" y="1354137"/>
            <a:ext cx="11087100" cy="4941887"/>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543639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Picture 2" descr="A black and blue rectangle with white text&#10;&#10;Description automatically generated">
            <a:extLst>
              <a:ext uri="{FF2B5EF4-FFF2-40B4-BE49-F238E27FC236}">
                <a16:creationId xmlns:a16="http://schemas.microsoft.com/office/drawing/2014/main" id="{C4D034FE-EB0D-4840-E06E-644A1C01B2E6}"/>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 Placeholder 12">
            <a:extLst>
              <a:ext uri="{FF2B5EF4-FFF2-40B4-BE49-F238E27FC236}">
                <a16:creationId xmlns:a16="http://schemas.microsoft.com/office/drawing/2014/main" id="{5F730DE1-0858-A85E-B609-49D339DC5EE8}"/>
              </a:ext>
            </a:extLst>
          </p:cNvPr>
          <p:cNvSpPr>
            <a:spLocks noGrp="1"/>
          </p:cNvSpPr>
          <p:nvPr>
            <p:ph type="body" sz="quarter" idx="10"/>
          </p:nvPr>
        </p:nvSpPr>
        <p:spPr>
          <a:xfrm>
            <a:off x="552450" y="1354137"/>
            <a:ext cx="11087100" cy="494188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1220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42A86-A0AC-48F8-254B-9D4BC66496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147E81-2E69-D36B-6A7E-7672DA6A54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A1D1DD-94FB-A213-53B6-447151776F21}"/>
              </a:ext>
            </a:extLst>
          </p:cNvPr>
          <p:cNvSpPr>
            <a:spLocks noGrp="1"/>
          </p:cNvSpPr>
          <p:nvPr>
            <p:ph type="dt" sz="half" idx="10"/>
          </p:nvPr>
        </p:nvSpPr>
        <p:spPr/>
        <p:txBody>
          <a:bodyPr/>
          <a:lstStyle/>
          <a:p>
            <a:fld id="{C6D2DC2A-9388-42FE-92D8-D3A2946DA18C}" type="datetimeFigureOut">
              <a:rPr lang="en-US" smtClean="0"/>
              <a:t>8/12/2024</a:t>
            </a:fld>
            <a:endParaRPr lang="en-US"/>
          </a:p>
        </p:txBody>
      </p:sp>
      <p:sp>
        <p:nvSpPr>
          <p:cNvPr id="5" name="Footer Placeholder 4">
            <a:extLst>
              <a:ext uri="{FF2B5EF4-FFF2-40B4-BE49-F238E27FC236}">
                <a16:creationId xmlns:a16="http://schemas.microsoft.com/office/drawing/2014/main" id="{95066940-F868-3FDE-A752-AF6C024514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E8AA73-6758-6F32-85E7-1E39706A1AFC}"/>
              </a:ext>
            </a:extLst>
          </p:cNvPr>
          <p:cNvSpPr>
            <a:spLocks noGrp="1"/>
          </p:cNvSpPr>
          <p:nvPr>
            <p:ph type="sldNum" sz="quarter" idx="12"/>
          </p:nvPr>
        </p:nvSpPr>
        <p:spPr/>
        <p:txBody>
          <a:bodyPr/>
          <a:lstStyle/>
          <a:p>
            <a:fld id="{01DA53B0-B4FB-41B4-8515-38A008A3F3BB}" type="slidenum">
              <a:rPr lang="en-US" smtClean="0"/>
              <a:t>‹#›</a:t>
            </a:fld>
            <a:endParaRPr lang="en-US"/>
          </a:p>
        </p:txBody>
      </p:sp>
    </p:spTree>
    <p:extLst>
      <p:ext uri="{BB962C8B-B14F-4D97-AF65-F5344CB8AC3E}">
        <p14:creationId xmlns:p14="http://schemas.microsoft.com/office/powerpoint/2010/main" val="17882217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pic>
        <p:nvPicPr>
          <p:cNvPr id="3" name="Picture 2" descr="A black screen with white text&#10;&#10;Description automatically generated">
            <a:extLst>
              <a:ext uri="{FF2B5EF4-FFF2-40B4-BE49-F238E27FC236}">
                <a16:creationId xmlns:a16="http://schemas.microsoft.com/office/drawing/2014/main" id="{9ECF2FA4-9842-8745-7F9E-73AA4217A094}"/>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 Placeholder 12">
            <a:extLst>
              <a:ext uri="{FF2B5EF4-FFF2-40B4-BE49-F238E27FC236}">
                <a16:creationId xmlns:a16="http://schemas.microsoft.com/office/drawing/2014/main" id="{B947CC96-B5B9-85F5-BE36-48360985E69D}"/>
              </a:ext>
            </a:extLst>
          </p:cNvPr>
          <p:cNvSpPr>
            <a:spLocks noGrp="1"/>
          </p:cNvSpPr>
          <p:nvPr>
            <p:ph type="body" sz="quarter" idx="10"/>
          </p:nvPr>
        </p:nvSpPr>
        <p:spPr>
          <a:xfrm>
            <a:off x="552450" y="1354137"/>
            <a:ext cx="11087100" cy="494188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78846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3" name="Picture 2" descr="A black and red rectangle with white text&#10;&#10;Description automatically generated">
            <a:extLst>
              <a:ext uri="{FF2B5EF4-FFF2-40B4-BE49-F238E27FC236}">
                <a16:creationId xmlns:a16="http://schemas.microsoft.com/office/drawing/2014/main" id="{C830AA59-67EB-BC1B-84E1-E220819A0B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 Placeholder 12">
            <a:extLst>
              <a:ext uri="{FF2B5EF4-FFF2-40B4-BE49-F238E27FC236}">
                <a16:creationId xmlns:a16="http://schemas.microsoft.com/office/drawing/2014/main" id="{C9836370-78AC-EF94-D229-D38EB3DD4AAC}"/>
              </a:ext>
            </a:extLst>
          </p:cNvPr>
          <p:cNvSpPr>
            <a:spLocks noGrp="1"/>
          </p:cNvSpPr>
          <p:nvPr>
            <p:ph type="body" sz="quarter" idx="10"/>
          </p:nvPr>
        </p:nvSpPr>
        <p:spPr>
          <a:xfrm>
            <a:off x="552450" y="1354137"/>
            <a:ext cx="11087100" cy="494188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18213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pic>
        <p:nvPicPr>
          <p:cNvPr id="7" name="Picture 6" descr="A black screen with white text&#10;&#10;Description automatically generated">
            <a:extLst>
              <a:ext uri="{FF2B5EF4-FFF2-40B4-BE49-F238E27FC236}">
                <a16:creationId xmlns:a16="http://schemas.microsoft.com/office/drawing/2014/main" id="{B4809A5E-7E11-6030-F0CC-6294A71723D5}"/>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 Placeholder 8">
            <a:extLst>
              <a:ext uri="{FF2B5EF4-FFF2-40B4-BE49-F238E27FC236}">
                <a16:creationId xmlns:a16="http://schemas.microsoft.com/office/drawing/2014/main" id="{C88DF74D-7DC1-8BF9-4503-BC89F67EF6E4}"/>
              </a:ext>
            </a:extLst>
          </p:cNvPr>
          <p:cNvSpPr>
            <a:spLocks noGrp="1"/>
          </p:cNvSpPr>
          <p:nvPr>
            <p:ph type="body" sz="quarter" idx="10" hasCustomPrompt="1"/>
          </p:nvPr>
        </p:nvSpPr>
        <p:spPr>
          <a:xfrm>
            <a:off x="580049" y="377825"/>
            <a:ext cx="10893425" cy="747713"/>
          </a:xfrm>
          <a:prstGeom prst="rect">
            <a:avLst/>
          </a:prstGeom>
        </p:spPr>
        <p:txBody>
          <a:bodyPr/>
          <a:lstStyle>
            <a:lvl1pPr marL="0" indent="0">
              <a:buNone/>
              <a:defRPr sz="4400"/>
            </a:lvl1pPr>
          </a:lstStyle>
          <a:p>
            <a:pPr lvl="0"/>
            <a:r>
              <a:rPr lang="en-US" dirty="0"/>
              <a:t>Heading</a:t>
            </a:r>
          </a:p>
        </p:txBody>
      </p:sp>
      <p:sp>
        <p:nvSpPr>
          <p:cNvPr id="9" name="Content Placeholder 10">
            <a:extLst>
              <a:ext uri="{FF2B5EF4-FFF2-40B4-BE49-F238E27FC236}">
                <a16:creationId xmlns:a16="http://schemas.microsoft.com/office/drawing/2014/main" id="{4FED7225-092D-B62D-2784-B15BCAC579E7}"/>
              </a:ext>
            </a:extLst>
          </p:cNvPr>
          <p:cNvSpPr>
            <a:spLocks noGrp="1"/>
          </p:cNvSpPr>
          <p:nvPr>
            <p:ph sz="quarter" idx="11"/>
          </p:nvPr>
        </p:nvSpPr>
        <p:spPr>
          <a:xfrm>
            <a:off x="579438" y="1301750"/>
            <a:ext cx="10893425" cy="49847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81352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pic>
        <p:nvPicPr>
          <p:cNvPr id="2" name="Picture 1" descr="A black screen with white text&#10;&#10;Description automatically generated">
            <a:extLst>
              <a:ext uri="{FF2B5EF4-FFF2-40B4-BE49-F238E27FC236}">
                <a16:creationId xmlns:a16="http://schemas.microsoft.com/office/drawing/2014/main" id="{253C498B-7F4B-724C-A842-59D016BB9AF2}"/>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8">
            <a:extLst>
              <a:ext uri="{FF2B5EF4-FFF2-40B4-BE49-F238E27FC236}">
                <a16:creationId xmlns:a16="http://schemas.microsoft.com/office/drawing/2014/main" id="{73205E28-B6CD-22EA-50F9-F030E6368957}"/>
              </a:ext>
            </a:extLst>
          </p:cNvPr>
          <p:cNvSpPr>
            <a:spLocks noGrp="1"/>
          </p:cNvSpPr>
          <p:nvPr>
            <p:ph type="body" sz="quarter" idx="10" hasCustomPrompt="1"/>
          </p:nvPr>
        </p:nvSpPr>
        <p:spPr>
          <a:xfrm>
            <a:off x="580049" y="377825"/>
            <a:ext cx="10893425" cy="747713"/>
          </a:xfrm>
          <a:prstGeom prst="rect">
            <a:avLst/>
          </a:prstGeom>
        </p:spPr>
        <p:txBody>
          <a:bodyPr/>
          <a:lstStyle>
            <a:lvl1pPr marL="0" indent="0">
              <a:buNone/>
              <a:defRPr sz="4400"/>
            </a:lvl1pPr>
          </a:lstStyle>
          <a:p>
            <a:pPr lvl="0"/>
            <a:r>
              <a:rPr lang="en-US" dirty="0"/>
              <a:t>Heading</a:t>
            </a:r>
          </a:p>
        </p:txBody>
      </p:sp>
      <p:sp>
        <p:nvSpPr>
          <p:cNvPr id="4" name="Content Placeholder 10">
            <a:extLst>
              <a:ext uri="{FF2B5EF4-FFF2-40B4-BE49-F238E27FC236}">
                <a16:creationId xmlns:a16="http://schemas.microsoft.com/office/drawing/2014/main" id="{C956CD46-86D9-0467-2933-14410BD2A375}"/>
              </a:ext>
            </a:extLst>
          </p:cNvPr>
          <p:cNvSpPr>
            <a:spLocks noGrp="1"/>
          </p:cNvSpPr>
          <p:nvPr>
            <p:ph sz="quarter" idx="11"/>
          </p:nvPr>
        </p:nvSpPr>
        <p:spPr>
          <a:xfrm>
            <a:off x="579438" y="1301750"/>
            <a:ext cx="10893425" cy="49847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6250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Vertical Title and Text">
    <p:spTree>
      <p:nvGrpSpPr>
        <p:cNvPr id="1" name=""/>
        <p:cNvGrpSpPr/>
        <p:nvPr/>
      </p:nvGrpSpPr>
      <p:grpSpPr>
        <a:xfrm>
          <a:off x="0" y="0"/>
          <a:ext cx="0" cy="0"/>
          <a:chOff x="0" y="0"/>
          <a:chExt cx="0" cy="0"/>
        </a:xfrm>
      </p:grpSpPr>
      <p:pic>
        <p:nvPicPr>
          <p:cNvPr id="2" name="Picture 1" descr="A black background with a black screen&#10;&#10;Description automatically generated">
            <a:extLst>
              <a:ext uri="{FF2B5EF4-FFF2-40B4-BE49-F238E27FC236}">
                <a16:creationId xmlns:a16="http://schemas.microsoft.com/office/drawing/2014/main" id="{0E04F102-108F-2386-4560-111045F0FBC0}"/>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8">
            <a:extLst>
              <a:ext uri="{FF2B5EF4-FFF2-40B4-BE49-F238E27FC236}">
                <a16:creationId xmlns:a16="http://schemas.microsoft.com/office/drawing/2014/main" id="{C2570DB8-441A-3857-5F50-AE84BC92AEFF}"/>
              </a:ext>
            </a:extLst>
          </p:cNvPr>
          <p:cNvSpPr>
            <a:spLocks noGrp="1"/>
          </p:cNvSpPr>
          <p:nvPr>
            <p:ph type="body" sz="quarter" idx="10" hasCustomPrompt="1"/>
          </p:nvPr>
        </p:nvSpPr>
        <p:spPr>
          <a:xfrm>
            <a:off x="580049" y="377825"/>
            <a:ext cx="10893425" cy="747713"/>
          </a:xfrm>
          <a:prstGeom prst="rect">
            <a:avLst/>
          </a:prstGeom>
        </p:spPr>
        <p:txBody>
          <a:bodyPr/>
          <a:lstStyle>
            <a:lvl1pPr marL="0" indent="0">
              <a:buNone/>
              <a:defRPr sz="4400"/>
            </a:lvl1pPr>
          </a:lstStyle>
          <a:p>
            <a:pPr lvl="0"/>
            <a:r>
              <a:rPr lang="en-US" dirty="0"/>
              <a:t>Heading</a:t>
            </a:r>
          </a:p>
        </p:txBody>
      </p:sp>
      <p:sp>
        <p:nvSpPr>
          <p:cNvPr id="4" name="Content Placeholder 10">
            <a:extLst>
              <a:ext uri="{FF2B5EF4-FFF2-40B4-BE49-F238E27FC236}">
                <a16:creationId xmlns:a16="http://schemas.microsoft.com/office/drawing/2014/main" id="{5E48D34C-70B7-9368-BD45-06EE71376895}"/>
              </a:ext>
            </a:extLst>
          </p:cNvPr>
          <p:cNvSpPr>
            <a:spLocks noGrp="1"/>
          </p:cNvSpPr>
          <p:nvPr>
            <p:ph sz="quarter" idx="11"/>
          </p:nvPr>
        </p:nvSpPr>
        <p:spPr>
          <a:xfrm>
            <a:off x="579438" y="1301750"/>
            <a:ext cx="10893425" cy="49847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88324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Vertical Title and Text">
    <p:spTree>
      <p:nvGrpSpPr>
        <p:cNvPr id="1" name=""/>
        <p:cNvGrpSpPr/>
        <p:nvPr/>
      </p:nvGrpSpPr>
      <p:grpSpPr>
        <a:xfrm>
          <a:off x="0" y="0"/>
          <a:ext cx="0" cy="0"/>
          <a:chOff x="0" y="0"/>
          <a:chExt cx="0" cy="0"/>
        </a:xfrm>
      </p:grpSpPr>
      <p:sp>
        <p:nvSpPr>
          <p:cNvPr id="3" name="Text Placeholder 8">
            <a:extLst>
              <a:ext uri="{FF2B5EF4-FFF2-40B4-BE49-F238E27FC236}">
                <a16:creationId xmlns:a16="http://schemas.microsoft.com/office/drawing/2014/main" id="{F48387C2-3CD5-CB57-F165-AFFA8AC811F5}"/>
              </a:ext>
            </a:extLst>
          </p:cNvPr>
          <p:cNvSpPr>
            <a:spLocks noGrp="1"/>
          </p:cNvSpPr>
          <p:nvPr>
            <p:ph type="body" sz="quarter" idx="10" hasCustomPrompt="1"/>
          </p:nvPr>
        </p:nvSpPr>
        <p:spPr>
          <a:xfrm>
            <a:off x="580049" y="377825"/>
            <a:ext cx="10893425" cy="747713"/>
          </a:xfrm>
          <a:prstGeom prst="rect">
            <a:avLst/>
          </a:prstGeom>
        </p:spPr>
        <p:txBody>
          <a:bodyPr/>
          <a:lstStyle>
            <a:lvl1pPr marL="0" indent="0">
              <a:buNone/>
              <a:defRPr sz="4400"/>
            </a:lvl1pPr>
          </a:lstStyle>
          <a:p>
            <a:pPr lvl="0"/>
            <a:r>
              <a:rPr lang="en-US" dirty="0"/>
              <a:t>Heading</a:t>
            </a:r>
          </a:p>
        </p:txBody>
      </p:sp>
      <p:sp>
        <p:nvSpPr>
          <p:cNvPr id="4" name="Content Placeholder 10">
            <a:extLst>
              <a:ext uri="{FF2B5EF4-FFF2-40B4-BE49-F238E27FC236}">
                <a16:creationId xmlns:a16="http://schemas.microsoft.com/office/drawing/2014/main" id="{0958BDA3-961A-C3DD-CCE4-0565BB5578AF}"/>
              </a:ext>
            </a:extLst>
          </p:cNvPr>
          <p:cNvSpPr>
            <a:spLocks noGrp="1"/>
          </p:cNvSpPr>
          <p:nvPr>
            <p:ph sz="quarter" idx="11"/>
          </p:nvPr>
        </p:nvSpPr>
        <p:spPr>
          <a:xfrm>
            <a:off x="579438" y="1301750"/>
            <a:ext cx="10893425" cy="49847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black screen with a black background&#10;&#10;Description automatically generated">
            <a:extLst>
              <a:ext uri="{FF2B5EF4-FFF2-40B4-BE49-F238E27FC236}">
                <a16:creationId xmlns:a16="http://schemas.microsoft.com/office/drawing/2014/main" id="{ECE229C2-D1E6-1126-C465-EE3BC47DAAE4}"/>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49805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2F8D0-D436-E60F-D8FE-37C2ADCFE4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E247006-9B62-7E1E-4D28-BCEA69FB18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FF0968-E491-208C-87FB-7D6EA97E8FE9}"/>
              </a:ext>
            </a:extLst>
          </p:cNvPr>
          <p:cNvSpPr>
            <a:spLocks noGrp="1"/>
          </p:cNvSpPr>
          <p:nvPr>
            <p:ph type="dt" sz="half" idx="10"/>
          </p:nvPr>
        </p:nvSpPr>
        <p:spPr/>
        <p:txBody>
          <a:bodyPr/>
          <a:lstStyle/>
          <a:p>
            <a:fld id="{C6D2DC2A-9388-42FE-92D8-D3A2946DA18C}" type="datetimeFigureOut">
              <a:rPr lang="en-US" smtClean="0"/>
              <a:t>8/12/2024</a:t>
            </a:fld>
            <a:endParaRPr lang="en-US"/>
          </a:p>
        </p:txBody>
      </p:sp>
      <p:sp>
        <p:nvSpPr>
          <p:cNvPr id="5" name="Footer Placeholder 4">
            <a:extLst>
              <a:ext uri="{FF2B5EF4-FFF2-40B4-BE49-F238E27FC236}">
                <a16:creationId xmlns:a16="http://schemas.microsoft.com/office/drawing/2014/main" id="{2EE96C40-9728-A26F-91C7-ECED13EA8F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F86EFC-ACBB-7CEA-5835-19CB8666E14F}"/>
              </a:ext>
            </a:extLst>
          </p:cNvPr>
          <p:cNvSpPr>
            <a:spLocks noGrp="1"/>
          </p:cNvSpPr>
          <p:nvPr>
            <p:ph type="sldNum" sz="quarter" idx="12"/>
          </p:nvPr>
        </p:nvSpPr>
        <p:spPr/>
        <p:txBody>
          <a:bodyPr/>
          <a:lstStyle/>
          <a:p>
            <a:fld id="{01DA53B0-B4FB-41B4-8515-38A008A3F3BB}" type="slidenum">
              <a:rPr lang="en-US" smtClean="0"/>
              <a:t>‹#›</a:t>
            </a:fld>
            <a:endParaRPr lang="en-US"/>
          </a:p>
        </p:txBody>
      </p:sp>
    </p:spTree>
    <p:extLst>
      <p:ext uri="{BB962C8B-B14F-4D97-AF65-F5344CB8AC3E}">
        <p14:creationId xmlns:p14="http://schemas.microsoft.com/office/powerpoint/2010/main" val="1020158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577BA-0D0D-3E39-370A-D29F7401C9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E2BEE9-3AD9-91CC-F8BF-5A178A1F13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880B65-EC14-FA9D-EAFF-350EBC6811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E6F931-C5A5-7679-7484-83047153C13C}"/>
              </a:ext>
            </a:extLst>
          </p:cNvPr>
          <p:cNvSpPr>
            <a:spLocks noGrp="1"/>
          </p:cNvSpPr>
          <p:nvPr>
            <p:ph type="dt" sz="half" idx="10"/>
          </p:nvPr>
        </p:nvSpPr>
        <p:spPr/>
        <p:txBody>
          <a:bodyPr/>
          <a:lstStyle/>
          <a:p>
            <a:fld id="{C6D2DC2A-9388-42FE-92D8-D3A2946DA18C}" type="datetimeFigureOut">
              <a:rPr lang="en-US" smtClean="0"/>
              <a:t>8/12/2024</a:t>
            </a:fld>
            <a:endParaRPr lang="en-US"/>
          </a:p>
        </p:txBody>
      </p:sp>
      <p:sp>
        <p:nvSpPr>
          <p:cNvPr id="6" name="Footer Placeholder 5">
            <a:extLst>
              <a:ext uri="{FF2B5EF4-FFF2-40B4-BE49-F238E27FC236}">
                <a16:creationId xmlns:a16="http://schemas.microsoft.com/office/drawing/2014/main" id="{1BBA370D-6603-EA3D-540B-DB521A65A4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ED031E-9745-D6D1-1226-86D865815475}"/>
              </a:ext>
            </a:extLst>
          </p:cNvPr>
          <p:cNvSpPr>
            <a:spLocks noGrp="1"/>
          </p:cNvSpPr>
          <p:nvPr>
            <p:ph type="sldNum" sz="quarter" idx="12"/>
          </p:nvPr>
        </p:nvSpPr>
        <p:spPr/>
        <p:txBody>
          <a:bodyPr/>
          <a:lstStyle/>
          <a:p>
            <a:fld id="{01DA53B0-B4FB-41B4-8515-38A008A3F3BB}" type="slidenum">
              <a:rPr lang="en-US" smtClean="0"/>
              <a:t>‹#›</a:t>
            </a:fld>
            <a:endParaRPr lang="en-US"/>
          </a:p>
        </p:txBody>
      </p:sp>
    </p:spTree>
    <p:extLst>
      <p:ext uri="{BB962C8B-B14F-4D97-AF65-F5344CB8AC3E}">
        <p14:creationId xmlns:p14="http://schemas.microsoft.com/office/powerpoint/2010/main" val="2670814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2B184-0940-201B-5AD2-7150EF9A85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FEBFBD-E0DA-558A-6431-5C02EDA280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2B14B6-09D7-F35A-338F-25321CF545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C1AB19-7B40-7772-6A67-FBFCD4179D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0C1CD5-5E80-D6EE-20BA-83A51AB0C7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9390F5-64C2-3108-3104-40DAD7345009}"/>
              </a:ext>
            </a:extLst>
          </p:cNvPr>
          <p:cNvSpPr>
            <a:spLocks noGrp="1"/>
          </p:cNvSpPr>
          <p:nvPr>
            <p:ph type="dt" sz="half" idx="10"/>
          </p:nvPr>
        </p:nvSpPr>
        <p:spPr/>
        <p:txBody>
          <a:bodyPr/>
          <a:lstStyle/>
          <a:p>
            <a:fld id="{C6D2DC2A-9388-42FE-92D8-D3A2946DA18C}" type="datetimeFigureOut">
              <a:rPr lang="en-US" smtClean="0"/>
              <a:t>8/12/2024</a:t>
            </a:fld>
            <a:endParaRPr lang="en-US"/>
          </a:p>
        </p:txBody>
      </p:sp>
      <p:sp>
        <p:nvSpPr>
          <p:cNvPr id="8" name="Footer Placeholder 7">
            <a:extLst>
              <a:ext uri="{FF2B5EF4-FFF2-40B4-BE49-F238E27FC236}">
                <a16:creationId xmlns:a16="http://schemas.microsoft.com/office/drawing/2014/main" id="{1007CC5C-2AB8-D5D0-167B-E812095F0B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E847A6A-A4F8-F002-A6B4-CA7B7622AA54}"/>
              </a:ext>
            </a:extLst>
          </p:cNvPr>
          <p:cNvSpPr>
            <a:spLocks noGrp="1"/>
          </p:cNvSpPr>
          <p:nvPr>
            <p:ph type="sldNum" sz="quarter" idx="12"/>
          </p:nvPr>
        </p:nvSpPr>
        <p:spPr/>
        <p:txBody>
          <a:bodyPr/>
          <a:lstStyle/>
          <a:p>
            <a:fld id="{01DA53B0-B4FB-41B4-8515-38A008A3F3BB}" type="slidenum">
              <a:rPr lang="en-US" smtClean="0"/>
              <a:t>‹#›</a:t>
            </a:fld>
            <a:endParaRPr lang="en-US"/>
          </a:p>
        </p:txBody>
      </p:sp>
    </p:spTree>
    <p:extLst>
      <p:ext uri="{BB962C8B-B14F-4D97-AF65-F5344CB8AC3E}">
        <p14:creationId xmlns:p14="http://schemas.microsoft.com/office/powerpoint/2010/main" val="1272704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B8D51-F0E1-DFEF-9721-32BCDD4579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2C30A2-09D4-4A0B-E466-A3F218F57FB9}"/>
              </a:ext>
            </a:extLst>
          </p:cNvPr>
          <p:cNvSpPr>
            <a:spLocks noGrp="1"/>
          </p:cNvSpPr>
          <p:nvPr>
            <p:ph type="dt" sz="half" idx="10"/>
          </p:nvPr>
        </p:nvSpPr>
        <p:spPr/>
        <p:txBody>
          <a:bodyPr/>
          <a:lstStyle/>
          <a:p>
            <a:fld id="{C6D2DC2A-9388-42FE-92D8-D3A2946DA18C}" type="datetimeFigureOut">
              <a:rPr lang="en-US" smtClean="0"/>
              <a:t>8/12/2024</a:t>
            </a:fld>
            <a:endParaRPr lang="en-US"/>
          </a:p>
        </p:txBody>
      </p:sp>
      <p:sp>
        <p:nvSpPr>
          <p:cNvPr id="4" name="Footer Placeholder 3">
            <a:extLst>
              <a:ext uri="{FF2B5EF4-FFF2-40B4-BE49-F238E27FC236}">
                <a16:creationId xmlns:a16="http://schemas.microsoft.com/office/drawing/2014/main" id="{1084B7EE-5BD8-6129-19C1-F3BD555730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D53F315-C8A8-EAF5-02ED-F4928C3018FC}"/>
              </a:ext>
            </a:extLst>
          </p:cNvPr>
          <p:cNvSpPr>
            <a:spLocks noGrp="1"/>
          </p:cNvSpPr>
          <p:nvPr>
            <p:ph type="sldNum" sz="quarter" idx="12"/>
          </p:nvPr>
        </p:nvSpPr>
        <p:spPr/>
        <p:txBody>
          <a:bodyPr/>
          <a:lstStyle/>
          <a:p>
            <a:fld id="{01DA53B0-B4FB-41B4-8515-38A008A3F3BB}" type="slidenum">
              <a:rPr lang="en-US" smtClean="0"/>
              <a:t>‹#›</a:t>
            </a:fld>
            <a:endParaRPr lang="en-US"/>
          </a:p>
        </p:txBody>
      </p:sp>
    </p:spTree>
    <p:extLst>
      <p:ext uri="{BB962C8B-B14F-4D97-AF65-F5344CB8AC3E}">
        <p14:creationId xmlns:p14="http://schemas.microsoft.com/office/powerpoint/2010/main" val="1622606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70FE97-4802-C62E-BDC1-0A50FBBE6E9D}"/>
              </a:ext>
            </a:extLst>
          </p:cNvPr>
          <p:cNvSpPr>
            <a:spLocks noGrp="1"/>
          </p:cNvSpPr>
          <p:nvPr>
            <p:ph type="dt" sz="half" idx="10"/>
          </p:nvPr>
        </p:nvSpPr>
        <p:spPr/>
        <p:txBody>
          <a:bodyPr/>
          <a:lstStyle/>
          <a:p>
            <a:fld id="{C6D2DC2A-9388-42FE-92D8-D3A2946DA18C}" type="datetimeFigureOut">
              <a:rPr lang="en-US" smtClean="0"/>
              <a:t>8/12/2024</a:t>
            </a:fld>
            <a:endParaRPr lang="en-US"/>
          </a:p>
        </p:txBody>
      </p:sp>
      <p:sp>
        <p:nvSpPr>
          <p:cNvPr id="3" name="Footer Placeholder 2">
            <a:extLst>
              <a:ext uri="{FF2B5EF4-FFF2-40B4-BE49-F238E27FC236}">
                <a16:creationId xmlns:a16="http://schemas.microsoft.com/office/drawing/2014/main" id="{90868CDF-DB74-7F01-F97E-1586B1FE60B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629F010-A69E-43B8-2F51-267D07EFE73C}"/>
              </a:ext>
            </a:extLst>
          </p:cNvPr>
          <p:cNvSpPr>
            <a:spLocks noGrp="1"/>
          </p:cNvSpPr>
          <p:nvPr>
            <p:ph type="sldNum" sz="quarter" idx="12"/>
          </p:nvPr>
        </p:nvSpPr>
        <p:spPr/>
        <p:txBody>
          <a:bodyPr/>
          <a:lstStyle/>
          <a:p>
            <a:fld id="{01DA53B0-B4FB-41B4-8515-38A008A3F3BB}" type="slidenum">
              <a:rPr lang="en-US" smtClean="0"/>
              <a:t>‹#›</a:t>
            </a:fld>
            <a:endParaRPr lang="en-US"/>
          </a:p>
        </p:txBody>
      </p:sp>
    </p:spTree>
    <p:extLst>
      <p:ext uri="{BB962C8B-B14F-4D97-AF65-F5344CB8AC3E}">
        <p14:creationId xmlns:p14="http://schemas.microsoft.com/office/powerpoint/2010/main" val="1125410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05EA8-113E-5CFB-B3F9-F50BEFA0C4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99BF71-BFE8-2AF5-BE6C-09BFC794D5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D0D451-412E-EB3B-3AFF-DA54D86134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B8D021-238A-47FE-A4CE-402F159419FF}"/>
              </a:ext>
            </a:extLst>
          </p:cNvPr>
          <p:cNvSpPr>
            <a:spLocks noGrp="1"/>
          </p:cNvSpPr>
          <p:nvPr>
            <p:ph type="dt" sz="half" idx="10"/>
          </p:nvPr>
        </p:nvSpPr>
        <p:spPr/>
        <p:txBody>
          <a:bodyPr/>
          <a:lstStyle/>
          <a:p>
            <a:fld id="{C6D2DC2A-9388-42FE-92D8-D3A2946DA18C}" type="datetimeFigureOut">
              <a:rPr lang="en-US" smtClean="0"/>
              <a:t>8/12/2024</a:t>
            </a:fld>
            <a:endParaRPr lang="en-US"/>
          </a:p>
        </p:txBody>
      </p:sp>
      <p:sp>
        <p:nvSpPr>
          <p:cNvPr id="6" name="Footer Placeholder 5">
            <a:extLst>
              <a:ext uri="{FF2B5EF4-FFF2-40B4-BE49-F238E27FC236}">
                <a16:creationId xmlns:a16="http://schemas.microsoft.com/office/drawing/2014/main" id="{82FC7FDF-2A73-B91D-12E2-F5F98B9397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615D1B-37A0-1BFE-515A-EDD9532109A1}"/>
              </a:ext>
            </a:extLst>
          </p:cNvPr>
          <p:cNvSpPr>
            <a:spLocks noGrp="1"/>
          </p:cNvSpPr>
          <p:nvPr>
            <p:ph type="sldNum" sz="quarter" idx="12"/>
          </p:nvPr>
        </p:nvSpPr>
        <p:spPr/>
        <p:txBody>
          <a:bodyPr/>
          <a:lstStyle/>
          <a:p>
            <a:fld id="{01DA53B0-B4FB-41B4-8515-38A008A3F3BB}" type="slidenum">
              <a:rPr lang="en-US" smtClean="0"/>
              <a:t>‹#›</a:t>
            </a:fld>
            <a:endParaRPr lang="en-US"/>
          </a:p>
        </p:txBody>
      </p:sp>
    </p:spTree>
    <p:extLst>
      <p:ext uri="{BB962C8B-B14F-4D97-AF65-F5344CB8AC3E}">
        <p14:creationId xmlns:p14="http://schemas.microsoft.com/office/powerpoint/2010/main" val="3732347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5F217-D24A-8CB5-FB6B-416D60BC39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C82ED5-F7D3-A15C-F1EF-71C0DB555C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B7841F9-9CDC-A977-C2F3-AD34F9CDEF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1516A7-44F8-B3D9-BFD1-6B3286B091C0}"/>
              </a:ext>
            </a:extLst>
          </p:cNvPr>
          <p:cNvSpPr>
            <a:spLocks noGrp="1"/>
          </p:cNvSpPr>
          <p:nvPr>
            <p:ph type="dt" sz="half" idx="10"/>
          </p:nvPr>
        </p:nvSpPr>
        <p:spPr/>
        <p:txBody>
          <a:bodyPr/>
          <a:lstStyle/>
          <a:p>
            <a:fld id="{C6D2DC2A-9388-42FE-92D8-D3A2946DA18C}" type="datetimeFigureOut">
              <a:rPr lang="en-US" smtClean="0"/>
              <a:t>8/12/2024</a:t>
            </a:fld>
            <a:endParaRPr lang="en-US"/>
          </a:p>
        </p:txBody>
      </p:sp>
      <p:sp>
        <p:nvSpPr>
          <p:cNvPr id="6" name="Footer Placeholder 5">
            <a:extLst>
              <a:ext uri="{FF2B5EF4-FFF2-40B4-BE49-F238E27FC236}">
                <a16:creationId xmlns:a16="http://schemas.microsoft.com/office/drawing/2014/main" id="{EEEF3E27-9E34-464B-4671-02DEAD6779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51262A-4F75-EDFC-C401-8A8C1A937F6E}"/>
              </a:ext>
            </a:extLst>
          </p:cNvPr>
          <p:cNvSpPr>
            <a:spLocks noGrp="1"/>
          </p:cNvSpPr>
          <p:nvPr>
            <p:ph type="sldNum" sz="quarter" idx="12"/>
          </p:nvPr>
        </p:nvSpPr>
        <p:spPr/>
        <p:txBody>
          <a:bodyPr/>
          <a:lstStyle/>
          <a:p>
            <a:fld id="{01DA53B0-B4FB-41B4-8515-38A008A3F3BB}" type="slidenum">
              <a:rPr lang="en-US" smtClean="0"/>
              <a:t>‹#›</a:t>
            </a:fld>
            <a:endParaRPr lang="en-US"/>
          </a:p>
        </p:txBody>
      </p:sp>
    </p:spTree>
    <p:extLst>
      <p:ext uri="{BB962C8B-B14F-4D97-AF65-F5344CB8AC3E}">
        <p14:creationId xmlns:p14="http://schemas.microsoft.com/office/powerpoint/2010/main" val="81481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63661B-6B4D-00CA-6C1A-97240D3A55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6B6B45-3633-A046-D4FF-51386A81BF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6C2AE3-1D87-D7C2-5DE4-3F215CC15F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D2DC2A-9388-42FE-92D8-D3A2946DA18C}" type="datetimeFigureOut">
              <a:rPr lang="en-US" smtClean="0"/>
              <a:t>8/12/2024</a:t>
            </a:fld>
            <a:endParaRPr lang="en-US"/>
          </a:p>
        </p:txBody>
      </p:sp>
      <p:sp>
        <p:nvSpPr>
          <p:cNvPr id="5" name="Footer Placeholder 4">
            <a:extLst>
              <a:ext uri="{FF2B5EF4-FFF2-40B4-BE49-F238E27FC236}">
                <a16:creationId xmlns:a16="http://schemas.microsoft.com/office/drawing/2014/main" id="{A0CE7B43-81DA-DFC9-1A24-EDBE671FE5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1701453-0322-D757-0463-D7BC1B2F6A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DA53B0-B4FB-41B4-8515-38A008A3F3BB}" type="slidenum">
              <a:rPr lang="en-US" smtClean="0"/>
              <a:t>‹#›</a:t>
            </a:fld>
            <a:endParaRPr lang="en-US"/>
          </a:p>
        </p:txBody>
      </p:sp>
    </p:spTree>
    <p:extLst>
      <p:ext uri="{BB962C8B-B14F-4D97-AF65-F5344CB8AC3E}">
        <p14:creationId xmlns:p14="http://schemas.microsoft.com/office/powerpoint/2010/main" val="905985360"/>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04" r:id="rId13"/>
    <p:sldLayoutId id="2147483649" r:id="rId14"/>
    <p:sldLayoutId id="2147483650" r:id="rId15"/>
    <p:sldLayoutId id="2147483651" r:id="rId16"/>
    <p:sldLayoutId id="2147483652" r:id="rId17"/>
    <p:sldLayoutId id="2147483653" r:id="rId18"/>
    <p:sldLayoutId id="2147483655" r:id="rId19"/>
    <p:sldLayoutId id="2147483656" r:id="rId20"/>
    <p:sldLayoutId id="2147483657" r:id="rId21"/>
    <p:sldLayoutId id="2147483659" r:id="rId22"/>
    <p:sldLayoutId id="2147483660" r:id="rId23"/>
    <p:sldLayoutId id="2147483661" r:id="rId24"/>
    <p:sldLayoutId id="2147483663"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gif"/><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D92DF76D-5A9F-EFDF-6918-2513B98C86E6}"/>
              </a:ext>
            </a:extLst>
          </p:cNvPr>
          <p:cNvSpPr>
            <a:spLocks noGrp="1"/>
          </p:cNvSpPr>
          <p:nvPr>
            <p:ph type="ctrTitle"/>
          </p:nvPr>
        </p:nvSpPr>
        <p:spPr>
          <a:xfrm>
            <a:off x="985787" y="1728754"/>
            <a:ext cx="4230100" cy="3387497"/>
          </a:xfrm>
        </p:spPr>
        <p:txBody>
          <a:bodyPr vert="horz" lIns="91440" tIns="45720" rIns="91440" bIns="45720" rtlCol="0" anchor="b">
            <a:normAutofit/>
          </a:bodyPr>
          <a:lstStyle/>
          <a:p>
            <a:pPr marL="0" indent="0" algn="r"/>
            <a:r>
              <a:rPr lang="en-US" sz="4000" kern="1200" dirty="0">
                <a:solidFill>
                  <a:srgbClr val="FFFFFF"/>
                </a:solidFill>
                <a:latin typeface="+mj-lt"/>
                <a:ea typeface="+mj-ea"/>
                <a:cs typeface="+mj-cs"/>
              </a:rPr>
              <a:t>The Family Medicine AIRE: Training for </a:t>
            </a:r>
            <a:r>
              <a:rPr lang="en-US" sz="4000" dirty="0">
                <a:solidFill>
                  <a:srgbClr val="FFFFFF"/>
                </a:solidFill>
              </a:rPr>
              <a:t>the future of </a:t>
            </a:r>
            <a:br>
              <a:rPr lang="en-US" sz="4000" dirty="0">
                <a:solidFill>
                  <a:srgbClr val="FFFFFF"/>
                </a:solidFill>
              </a:rPr>
            </a:br>
            <a:r>
              <a:rPr lang="en-US" sz="4000" dirty="0">
                <a:solidFill>
                  <a:srgbClr val="FFFFFF"/>
                </a:solidFill>
              </a:rPr>
              <a:t>Family Medicine </a:t>
            </a:r>
            <a:br>
              <a:rPr lang="en-US" sz="4000" dirty="0">
                <a:solidFill>
                  <a:srgbClr val="FFFFFF"/>
                </a:solidFill>
              </a:rPr>
            </a:br>
            <a:r>
              <a:rPr lang="en-US" sz="4000" dirty="0">
                <a:solidFill>
                  <a:srgbClr val="FFFFFF"/>
                </a:solidFill>
              </a:rPr>
              <a:t>at Mercy Clinic</a:t>
            </a:r>
            <a:endParaRPr lang="en-US" sz="4000" kern="1200" dirty="0">
              <a:solidFill>
                <a:srgbClr val="FFFFFF"/>
              </a:solidFill>
              <a:latin typeface="+mj-lt"/>
              <a:ea typeface="+mj-ea"/>
              <a:cs typeface="+mj-cs"/>
            </a:endParaRPr>
          </a:p>
        </p:txBody>
      </p:sp>
      <p:sp>
        <p:nvSpPr>
          <p:cNvPr id="2" name="Text Placeholder 1">
            <a:extLst>
              <a:ext uri="{FF2B5EF4-FFF2-40B4-BE49-F238E27FC236}">
                <a16:creationId xmlns:a16="http://schemas.microsoft.com/office/drawing/2014/main" id="{C44A3244-F5DF-9497-7E33-1BE8D4E20A3E}"/>
              </a:ext>
            </a:extLst>
          </p:cNvPr>
          <p:cNvSpPr>
            <a:spLocks noGrp="1"/>
          </p:cNvSpPr>
          <p:nvPr>
            <p:ph type="subTitle" idx="1"/>
          </p:nvPr>
        </p:nvSpPr>
        <p:spPr>
          <a:xfrm>
            <a:off x="6503158" y="649480"/>
            <a:ext cx="4862447" cy="5546047"/>
          </a:xfrm>
        </p:spPr>
        <p:txBody>
          <a:bodyPr vert="horz" lIns="91440" tIns="45720" rIns="91440" bIns="45720" rtlCol="0" anchor="ctr">
            <a:normAutofit/>
          </a:bodyPr>
          <a:lstStyle/>
          <a:p>
            <a:pPr indent="-228600" algn="l">
              <a:buFont typeface="Arial" panose="020B0604020202020204" pitchFamily="34" charset="0"/>
              <a:buChar char="•"/>
            </a:pPr>
            <a:endParaRPr lang="en-US" sz="2000" dirty="0"/>
          </a:p>
          <a:p>
            <a:pPr indent="-228600" algn="l">
              <a:buFont typeface="Arial" panose="020B0604020202020204" pitchFamily="34" charset="0"/>
              <a:buChar char="•"/>
            </a:pPr>
            <a:endParaRPr lang="en-US" sz="2000" dirty="0"/>
          </a:p>
          <a:p>
            <a:pPr indent="-228600" algn="l">
              <a:buFont typeface="Arial" panose="020B0604020202020204" pitchFamily="34" charset="0"/>
              <a:buChar char="•"/>
            </a:pPr>
            <a:r>
              <a:rPr lang="en-US" sz="2000" dirty="0"/>
              <a:t>Sarah Cole, DO, FAAFP, Program Director</a:t>
            </a:r>
          </a:p>
          <a:p>
            <a:pPr indent="-228600" algn="l">
              <a:buFont typeface="Arial" panose="020B0604020202020204" pitchFamily="34" charset="0"/>
              <a:buChar char="•"/>
            </a:pPr>
            <a:r>
              <a:rPr lang="en-US" sz="2000" dirty="0"/>
              <a:t>August 2024</a:t>
            </a:r>
          </a:p>
          <a:p>
            <a:pPr indent="-228600" algn="l">
              <a:buFont typeface="Arial" panose="020B0604020202020204" pitchFamily="34" charset="0"/>
              <a:buChar char="•"/>
            </a:pPr>
            <a:r>
              <a:rPr lang="en-US" sz="2000" dirty="0"/>
              <a:t>Family Medicine Leadership Conference</a:t>
            </a:r>
          </a:p>
        </p:txBody>
      </p:sp>
    </p:spTree>
    <p:extLst>
      <p:ext uri="{BB962C8B-B14F-4D97-AF65-F5344CB8AC3E}">
        <p14:creationId xmlns:p14="http://schemas.microsoft.com/office/powerpoint/2010/main" val="3662445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E38D68C-F8F1-BB1E-4D00-02CFBD3EE7DA}"/>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Initial findings: Behavior</a:t>
            </a:r>
          </a:p>
        </p:txBody>
      </p:sp>
      <p:sp>
        <p:nvSpPr>
          <p:cNvPr id="3" name="Content Placeholder 2">
            <a:extLst>
              <a:ext uri="{FF2B5EF4-FFF2-40B4-BE49-F238E27FC236}">
                <a16:creationId xmlns:a16="http://schemas.microsoft.com/office/drawing/2014/main" id="{F0011BF5-8D4B-EDDC-D6C8-2D9C63E48C46}"/>
              </a:ext>
            </a:extLst>
          </p:cNvPr>
          <p:cNvSpPr>
            <a:spLocks noGrp="1"/>
          </p:cNvSpPr>
          <p:nvPr>
            <p:ph idx="1"/>
          </p:nvPr>
        </p:nvSpPr>
        <p:spPr>
          <a:xfrm>
            <a:off x="4810259" y="649480"/>
            <a:ext cx="6555347" cy="5546047"/>
          </a:xfrm>
        </p:spPr>
        <p:txBody>
          <a:bodyPr lIns="91440" tIns="45720" rIns="91440" bIns="45720" anchor="ctr">
            <a:normAutofit/>
          </a:bodyPr>
          <a:lstStyle/>
          <a:p>
            <a:pPr marL="457200" indent="-457200"/>
            <a:r>
              <a:rPr lang="en-US" sz="2000" dirty="0"/>
              <a:t>Inaugural Mercy FM-AIRE resident accepted employment with 1st choice health care system in her hometown, having negotiated for:</a:t>
            </a:r>
            <a:endParaRPr lang="en-US" sz="2000" dirty="0">
              <a:cs typeface="Calibri"/>
            </a:endParaRPr>
          </a:p>
          <a:p>
            <a:pPr lvl="1">
              <a:buFont typeface="Courier New,monospace" panose="020B0604020202020204" pitchFamily="34" charset="0"/>
              <a:buChar char="o"/>
            </a:pPr>
            <a:r>
              <a:rPr lang="en-US" sz="2000" dirty="0"/>
              <a:t>One day weekly devoted to Weight &amp; Wellness in her continuity clinic</a:t>
            </a:r>
            <a:endParaRPr lang="en-US" sz="2000" dirty="0">
              <a:cs typeface="Calibri"/>
            </a:endParaRPr>
          </a:p>
          <a:p>
            <a:pPr lvl="1">
              <a:buFont typeface="Courier New,monospace" panose="020B0604020202020204" pitchFamily="34" charset="0"/>
              <a:buChar char="o"/>
            </a:pPr>
            <a:r>
              <a:rPr lang="en-US" sz="2000" dirty="0"/>
              <a:t>Feasibility analysis for creation of a full-time Weight &amp; Wellness clinic within the health care system, with consideration for medical director position</a:t>
            </a:r>
            <a:endParaRPr lang="en-US" sz="2000" dirty="0">
              <a:cs typeface="Calibri"/>
            </a:endParaRPr>
          </a:p>
          <a:p>
            <a:pPr lvl="1">
              <a:buFont typeface="Courier New,monospace" panose="020B0604020202020204" pitchFamily="34" charset="0"/>
              <a:buChar char="o"/>
            </a:pPr>
            <a:r>
              <a:rPr lang="en-US" sz="2000" dirty="0"/>
              <a:t>Compensation for creation and delivery of professional development to health care system’s primary care department</a:t>
            </a:r>
            <a:endParaRPr lang="en-US" sz="2000" dirty="0">
              <a:cs typeface="Calibri"/>
            </a:endParaRPr>
          </a:p>
          <a:p>
            <a:pPr marL="457200" indent="-457200"/>
            <a:r>
              <a:rPr lang="en-US" sz="2000" dirty="0">
                <a:cs typeface="Calibri"/>
              </a:rPr>
              <a:t>Recruitment patterns</a:t>
            </a:r>
          </a:p>
          <a:p>
            <a:pPr lvl="1">
              <a:buFont typeface="Courier New,monospace" panose="020B0604020202020204" pitchFamily="34" charset="0"/>
              <a:buChar char="o"/>
            </a:pPr>
            <a:r>
              <a:rPr lang="en-US" sz="2000" dirty="0">
                <a:cs typeface="Calibri"/>
              </a:rPr>
              <a:t>Second Mercy FM-AIRE resident started 7/1/24</a:t>
            </a:r>
          </a:p>
          <a:p>
            <a:pPr lvl="1">
              <a:buFont typeface="Courier New,monospace" panose="020B0604020202020204" pitchFamily="34" charset="0"/>
              <a:buChar char="o"/>
            </a:pPr>
            <a:r>
              <a:rPr lang="en-US" sz="2000" dirty="0">
                <a:cs typeface="Calibri"/>
              </a:rPr>
              <a:t>7% increase in traffic to residency website year over year</a:t>
            </a:r>
          </a:p>
          <a:p>
            <a:pPr lvl="1">
              <a:buFont typeface="Courier New,monospace" panose="020B0604020202020204" pitchFamily="34" charset="0"/>
              <a:buChar char="o"/>
            </a:pPr>
            <a:r>
              <a:rPr lang="en-US" sz="2000" dirty="0">
                <a:cs typeface="Calibri"/>
              </a:rPr>
              <a:t>14% increase in eligible applicants to the program in 2023-24 compared to 4 years prior</a:t>
            </a:r>
            <a:endParaRPr lang="en-US" sz="2000" dirty="0"/>
          </a:p>
          <a:p>
            <a:pPr lvl="2"/>
            <a:endParaRPr lang="en-US" dirty="0">
              <a:cs typeface="Calibri" panose="020F0502020204030204"/>
            </a:endParaRPr>
          </a:p>
        </p:txBody>
      </p:sp>
    </p:spTree>
    <p:extLst>
      <p:ext uri="{BB962C8B-B14F-4D97-AF65-F5344CB8AC3E}">
        <p14:creationId xmlns:p14="http://schemas.microsoft.com/office/powerpoint/2010/main" val="909724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0F9B4643-9F61-F7A6-E2C0-FAFE3B704808}"/>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a:solidFill>
                  <a:srgbClr val="FFFFFF"/>
                </a:solidFill>
                <a:latin typeface="+mj-lt"/>
                <a:ea typeface="+mj-ea"/>
                <a:cs typeface="+mj-cs"/>
              </a:rPr>
              <a:t>Hypotheses</a:t>
            </a:r>
          </a:p>
        </p:txBody>
      </p:sp>
      <p:graphicFrame>
        <p:nvGraphicFramePr>
          <p:cNvPr id="4" name="Table 4">
            <a:extLst>
              <a:ext uri="{FF2B5EF4-FFF2-40B4-BE49-F238E27FC236}">
                <a16:creationId xmlns:a16="http://schemas.microsoft.com/office/drawing/2014/main" id="{15502767-46D2-3783-E037-2C85E480BB30}"/>
              </a:ext>
            </a:extLst>
          </p:cNvPr>
          <p:cNvGraphicFramePr>
            <a:graphicFrameLocks noGrp="1"/>
          </p:cNvGraphicFramePr>
          <p:nvPr>
            <p:ph idx="1"/>
            <p:extLst>
              <p:ext uri="{D42A27DB-BD31-4B8C-83A1-F6EECF244321}">
                <p14:modId xmlns:p14="http://schemas.microsoft.com/office/powerpoint/2010/main" val="52392856"/>
              </p:ext>
            </p:extLst>
          </p:nvPr>
        </p:nvGraphicFramePr>
        <p:xfrm>
          <a:off x="629176" y="1966293"/>
          <a:ext cx="10933647" cy="4452162"/>
        </p:xfrm>
        <a:graphic>
          <a:graphicData uri="http://schemas.openxmlformats.org/drawingml/2006/table">
            <a:tbl>
              <a:tblPr firstRow="1" bandRow="1">
                <a:tableStyleId>{9D7B26C5-4107-4FEC-AEDC-1716B250A1EF}</a:tableStyleId>
              </a:tblPr>
              <a:tblGrid>
                <a:gridCol w="3267411">
                  <a:extLst>
                    <a:ext uri="{9D8B030D-6E8A-4147-A177-3AD203B41FA5}">
                      <a16:colId xmlns:a16="http://schemas.microsoft.com/office/drawing/2014/main" val="967052640"/>
                    </a:ext>
                  </a:extLst>
                </a:gridCol>
                <a:gridCol w="3713573">
                  <a:extLst>
                    <a:ext uri="{9D8B030D-6E8A-4147-A177-3AD203B41FA5}">
                      <a16:colId xmlns:a16="http://schemas.microsoft.com/office/drawing/2014/main" val="3806628553"/>
                    </a:ext>
                  </a:extLst>
                </a:gridCol>
                <a:gridCol w="3952663">
                  <a:extLst>
                    <a:ext uri="{9D8B030D-6E8A-4147-A177-3AD203B41FA5}">
                      <a16:colId xmlns:a16="http://schemas.microsoft.com/office/drawing/2014/main" val="2305193211"/>
                    </a:ext>
                  </a:extLst>
                </a:gridCol>
              </a:tblGrid>
              <a:tr h="496190">
                <a:tc>
                  <a:txBody>
                    <a:bodyPr/>
                    <a:lstStyle/>
                    <a:p>
                      <a:r>
                        <a:rPr lang="en-US" sz="1500" b="1" cap="all" spc="60">
                          <a:solidFill>
                            <a:schemeClr val="tx1"/>
                          </a:solidFill>
                        </a:rPr>
                        <a:t>Baseline</a:t>
                      </a:r>
                    </a:p>
                  </a:txBody>
                  <a:tcPr marL="112915" marR="112915" marT="112915" marB="112915" anchor="b"/>
                </a:tc>
                <a:tc>
                  <a:txBody>
                    <a:bodyPr/>
                    <a:lstStyle/>
                    <a:p>
                      <a:r>
                        <a:rPr lang="en-US" sz="1500" b="1" cap="all" spc="60">
                          <a:solidFill>
                            <a:schemeClr val="tx1"/>
                          </a:solidFill>
                        </a:rPr>
                        <a:t>Intermediate</a:t>
                      </a:r>
                    </a:p>
                  </a:txBody>
                  <a:tcPr marL="112915" marR="112915" marT="112915" marB="112915" anchor="b"/>
                </a:tc>
                <a:tc>
                  <a:txBody>
                    <a:bodyPr/>
                    <a:lstStyle/>
                    <a:p>
                      <a:r>
                        <a:rPr lang="en-US" sz="1500" b="1" cap="all" spc="60">
                          <a:solidFill>
                            <a:schemeClr val="tx1"/>
                          </a:solidFill>
                        </a:rPr>
                        <a:t>Long-Term</a:t>
                      </a:r>
                    </a:p>
                  </a:txBody>
                  <a:tcPr marL="112915" marR="112915" marT="112915" marB="112915" anchor="b"/>
                </a:tc>
                <a:extLst>
                  <a:ext uri="{0D108BD9-81ED-4DB2-BD59-A6C34878D82A}">
                    <a16:rowId xmlns:a16="http://schemas.microsoft.com/office/drawing/2014/main" val="1388454880"/>
                  </a:ext>
                </a:extLst>
              </a:tr>
              <a:tr h="19779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900" cap="none" spc="0">
                          <a:solidFill>
                            <a:schemeClr val="tx1"/>
                          </a:solidFill>
                        </a:rPr>
                        <a:t>Family medicine physician trainees desire additional residency training in management of obesity.</a:t>
                      </a:r>
                    </a:p>
                    <a:p>
                      <a:endParaRPr lang="en-US" sz="1900" cap="none" spc="0">
                        <a:solidFill>
                          <a:schemeClr val="tx1"/>
                        </a:solidFill>
                      </a:endParaRPr>
                    </a:p>
                  </a:txBody>
                  <a:tcPr marL="112915" marR="112915" marT="56457" marB="11291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cap="none" spc="0">
                          <a:solidFill>
                            <a:schemeClr val="tx1"/>
                          </a:solidFill>
                        </a:rPr>
                        <a:t>Participants who complete an AIRE PGY-4 with AOC in obesity management will achieve diplomate status with the ABOM.</a:t>
                      </a:r>
                    </a:p>
                    <a:p>
                      <a:endParaRPr lang="en-US" sz="1900" cap="none" spc="0">
                        <a:solidFill>
                          <a:schemeClr val="tx1"/>
                        </a:solidFill>
                      </a:endParaRPr>
                    </a:p>
                  </a:txBody>
                  <a:tcPr marL="112915" marR="112915" marT="56457" marB="11291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cap="none" spc="0">
                          <a:solidFill>
                            <a:schemeClr val="tx1"/>
                          </a:solidFill>
                        </a:rPr>
                        <a:t>Participants will continue patient care and advocacy and/or research in community-based obesity management in post-graduate practice.</a:t>
                      </a:r>
                    </a:p>
                  </a:txBody>
                  <a:tcPr marL="112915" marR="112915" marT="56457" marB="112915"/>
                </a:tc>
                <a:extLst>
                  <a:ext uri="{0D108BD9-81ED-4DB2-BD59-A6C34878D82A}">
                    <a16:rowId xmlns:a16="http://schemas.microsoft.com/office/drawing/2014/main" val="3110685798"/>
                  </a:ext>
                </a:extLst>
              </a:tr>
              <a:tr h="1977986">
                <a:tc>
                  <a:txBody>
                    <a:bodyPr/>
                    <a:lstStyle/>
                    <a:p>
                      <a:endParaRPr lang="en-US" sz="1900" cap="none" spc="0">
                        <a:solidFill>
                          <a:schemeClr val="tx1"/>
                        </a:solidFill>
                      </a:endParaRPr>
                    </a:p>
                  </a:txBody>
                  <a:tcPr marL="112915" marR="112915" marT="56457" marB="11291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cap="none" spc="0">
                          <a:solidFill>
                            <a:schemeClr val="tx1"/>
                          </a:solidFill>
                        </a:rPr>
                        <a:t>Participants will rate their satisfaction with the program and readiness for post-graduate practice in obesity management highly.</a:t>
                      </a:r>
                    </a:p>
                    <a:p>
                      <a:endParaRPr lang="en-US" sz="1900" cap="none" spc="0">
                        <a:solidFill>
                          <a:schemeClr val="tx1"/>
                        </a:solidFill>
                      </a:endParaRPr>
                    </a:p>
                  </a:txBody>
                  <a:tcPr marL="112915" marR="112915" marT="56457" marB="11291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cap="none" spc="0">
                          <a:solidFill>
                            <a:schemeClr val="tx1"/>
                          </a:solidFill>
                        </a:rPr>
                        <a:t>Participants will track rates of obesity and associated conditions in their communities, with special attention to vulnerable populations, in post-graduate practice. </a:t>
                      </a:r>
                    </a:p>
                  </a:txBody>
                  <a:tcPr marL="112915" marR="112915" marT="56457" marB="112915"/>
                </a:tc>
                <a:extLst>
                  <a:ext uri="{0D108BD9-81ED-4DB2-BD59-A6C34878D82A}">
                    <a16:rowId xmlns:a16="http://schemas.microsoft.com/office/drawing/2014/main" val="3379812158"/>
                  </a:ext>
                </a:extLst>
              </a:tr>
            </a:tbl>
          </a:graphicData>
        </a:graphic>
      </p:graphicFrame>
      <p:pic>
        <p:nvPicPr>
          <p:cNvPr id="6" name="Graphic 5" descr="Checkmark with solid fill">
            <a:extLst>
              <a:ext uri="{FF2B5EF4-FFF2-40B4-BE49-F238E27FC236}">
                <a16:creationId xmlns:a16="http://schemas.microsoft.com/office/drawing/2014/main" id="{683E85D2-6B6B-29BC-6002-0DF5A936B27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7474" y="2971800"/>
            <a:ext cx="522239" cy="522239"/>
          </a:xfrm>
          <a:prstGeom prst="rect">
            <a:avLst/>
          </a:prstGeom>
        </p:spPr>
      </p:pic>
      <p:pic>
        <p:nvPicPr>
          <p:cNvPr id="7" name="Graphic 6" descr="Checkmark with solid fill">
            <a:extLst>
              <a:ext uri="{FF2B5EF4-FFF2-40B4-BE49-F238E27FC236}">
                <a16:creationId xmlns:a16="http://schemas.microsoft.com/office/drawing/2014/main" id="{332F88B9-A61C-BFAD-332E-C04A49FC5C0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91856" y="4550328"/>
            <a:ext cx="522239" cy="522239"/>
          </a:xfrm>
          <a:prstGeom prst="rect">
            <a:avLst/>
          </a:prstGeom>
        </p:spPr>
      </p:pic>
    </p:spTree>
    <p:extLst>
      <p:ext uri="{BB962C8B-B14F-4D97-AF65-F5344CB8AC3E}">
        <p14:creationId xmlns:p14="http://schemas.microsoft.com/office/powerpoint/2010/main" val="3271605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FEBB04A8-5B07-F266-1584-D3F655351965}"/>
              </a:ext>
            </a:extLst>
          </p:cNvPr>
          <p:cNvSpPr>
            <a:spLocks noGrp="1"/>
          </p:cNvSpPr>
          <p:nvPr>
            <p:ph type="title"/>
          </p:nvPr>
        </p:nvSpPr>
        <p:spPr>
          <a:xfrm>
            <a:off x="556532" y="643467"/>
            <a:ext cx="11210925" cy="744836"/>
          </a:xfrm>
        </p:spPr>
        <p:txBody>
          <a:bodyPr>
            <a:normAutofit/>
          </a:bodyPr>
          <a:lstStyle/>
          <a:p>
            <a:pPr algn="ctr"/>
            <a:r>
              <a:rPr lang="en-US" sz="3000">
                <a:solidFill>
                  <a:schemeClr val="bg1"/>
                </a:solidFill>
              </a:rPr>
              <a:t>Is there an emerging halo effect on Mercy’s non-FM-AIRE residents?</a:t>
            </a:r>
          </a:p>
        </p:txBody>
      </p:sp>
      <p:graphicFrame>
        <p:nvGraphicFramePr>
          <p:cNvPr id="4" name="Content Placeholder 5">
            <a:extLst>
              <a:ext uri="{FF2B5EF4-FFF2-40B4-BE49-F238E27FC236}">
                <a16:creationId xmlns:a16="http://schemas.microsoft.com/office/drawing/2014/main" id="{FB306020-1916-7F3E-8493-5831CCC6EC11}"/>
              </a:ext>
            </a:extLst>
          </p:cNvPr>
          <p:cNvGraphicFramePr>
            <a:graphicFrameLocks/>
          </p:cNvGraphicFramePr>
          <p:nvPr>
            <p:extLst>
              <p:ext uri="{D42A27DB-BD31-4B8C-83A1-F6EECF244321}">
                <p14:modId xmlns:p14="http://schemas.microsoft.com/office/powerpoint/2010/main" val="3918722353"/>
              </p:ext>
            </p:extLst>
          </p:nvPr>
        </p:nvGraphicFramePr>
        <p:xfrm>
          <a:off x="643467" y="1675227"/>
          <a:ext cx="10905066" cy="43941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06795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9C97087-8180-0881-F098-FB8CC416495E}"/>
              </a:ext>
            </a:extLst>
          </p:cNvPr>
          <p:cNvSpPr>
            <a:spLocks noGrp="1"/>
          </p:cNvSpPr>
          <p:nvPr>
            <p:ph type="title"/>
          </p:nvPr>
        </p:nvSpPr>
        <p:spPr>
          <a:xfrm>
            <a:off x="1136397" y="502020"/>
            <a:ext cx="5323715" cy="1642970"/>
          </a:xfrm>
        </p:spPr>
        <p:txBody>
          <a:bodyPr vert="horz" lIns="91440" tIns="45720" rIns="91440" bIns="45720" rtlCol="0" anchor="b">
            <a:normAutofit/>
          </a:bodyPr>
          <a:lstStyle/>
          <a:p>
            <a:r>
              <a:rPr lang="en-US" sz="4000" kern="1200" dirty="0">
                <a:solidFill>
                  <a:schemeClr val="tx1"/>
                </a:solidFill>
                <a:latin typeface="+mj-lt"/>
                <a:ea typeface="+mj-ea"/>
                <a:cs typeface="+mj-cs"/>
              </a:rPr>
              <a:t>A call for residency redesign</a:t>
            </a:r>
          </a:p>
        </p:txBody>
      </p:sp>
      <p:sp>
        <p:nvSpPr>
          <p:cNvPr id="3" name="Content Placeholder 2">
            <a:extLst>
              <a:ext uri="{FF2B5EF4-FFF2-40B4-BE49-F238E27FC236}">
                <a16:creationId xmlns:a16="http://schemas.microsoft.com/office/drawing/2014/main" id="{9199882F-4DFE-1C2E-77EF-BAD6B9354054}"/>
              </a:ext>
            </a:extLst>
          </p:cNvPr>
          <p:cNvSpPr>
            <a:spLocks noGrp="1"/>
          </p:cNvSpPr>
          <p:nvPr>
            <p:ph sz="half" idx="1"/>
          </p:nvPr>
        </p:nvSpPr>
        <p:spPr>
          <a:xfrm>
            <a:off x="1144923" y="2405894"/>
            <a:ext cx="5315189" cy="3535083"/>
          </a:xfrm>
        </p:spPr>
        <p:txBody>
          <a:bodyPr vert="horz" lIns="91440" tIns="45720" rIns="91440" bIns="45720" rtlCol="0" anchor="t">
            <a:normAutofit lnSpcReduction="10000"/>
          </a:bodyPr>
          <a:lstStyle/>
          <a:p>
            <a:pPr marL="0" indent="0">
              <a:buNone/>
            </a:pPr>
            <a:r>
              <a:rPr lang="en-US" sz="2000" dirty="0"/>
              <a:t>Residencies will</a:t>
            </a:r>
          </a:p>
          <a:p>
            <a:pPr marL="742950" indent="-457200">
              <a:buFont typeface="+mj-lt"/>
              <a:buAutoNum type="arabicPeriod"/>
            </a:pPr>
            <a:r>
              <a:rPr lang="en-US" sz="2000" dirty="0"/>
              <a:t>transition to independent, community-owned organizations</a:t>
            </a:r>
          </a:p>
          <a:p>
            <a:pPr marL="742950" indent="-457200">
              <a:buFont typeface="+mj-lt"/>
              <a:buAutoNum type="arabicPeriod"/>
            </a:pPr>
            <a:r>
              <a:rPr lang="en-US" sz="2000" dirty="0"/>
              <a:t>sustain comprehensiveness and </a:t>
            </a:r>
            <a:r>
              <a:rPr lang="en-US" sz="2000" dirty="0" err="1"/>
              <a:t>generalism</a:t>
            </a:r>
            <a:endParaRPr lang="en-US" sz="2000" dirty="0"/>
          </a:p>
          <a:p>
            <a:pPr marL="742950" indent="-457200">
              <a:buFont typeface="+mj-lt"/>
              <a:buAutoNum type="arabicPeriod"/>
            </a:pPr>
            <a:r>
              <a:rPr lang="en-US" sz="2000" dirty="0"/>
              <a:t>emphasize collaborative learning and interprofessional education</a:t>
            </a:r>
          </a:p>
          <a:p>
            <a:pPr marL="742950" indent="-457200">
              <a:buFont typeface="+mj-lt"/>
              <a:buAutoNum type="arabicPeriod"/>
            </a:pPr>
            <a:r>
              <a:rPr lang="en-US" sz="2000" dirty="0"/>
              <a:t>develop local educators with national guidance</a:t>
            </a:r>
          </a:p>
          <a:p>
            <a:pPr marL="742950" indent="-457200">
              <a:buFont typeface="+mj-lt"/>
              <a:buAutoNum type="arabicPeriod"/>
            </a:pPr>
            <a:r>
              <a:rPr lang="en-US" sz="2000" dirty="0"/>
              <a:t>share resources, responsibilities, and learning</a:t>
            </a:r>
          </a:p>
        </p:txBody>
      </p:sp>
      <p:sp>
        <p:nvSpPr>
          <p:cNvPr id="12" name="Rectangle 11">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The Time Is Now: A Plan to Redesign Family Medicine Residency Education">
            <a:extLst>
              <a:ext uri="{FF2B5EF4-FFF2-40B4-BE49-F238E27FC236}">
                <a16:creationId xmlns:a16="http://schemas.microsoft.com/office/drawing/2014/main" id="{B30A229F-5A96-4C21-5B67-CEC87E67840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7202152" y="909081"/>
            <a:ext cx="3918160" cy="5071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8149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1">
            <a:extLst>
              <a:ext uri="{FF2B5EF4-FFF2-40B4-BE49-F238E27FC236}">
                <a16:creationId xmlns:a16="http://schemas.microsoft.com/office/drawing/2014/main" id="{59A1D3D3-7191-FA27-0939-4DA072100AF4}"/>
              </a:ext>
            </a:extLst>
          </p:cNvPr>
          <p:cNvSpPr>
            <a:spLocks noGrp="1"/>
          </p:cNvSpPr>
          <p:nvPr>
            <p:ph type="title"/>
          </p:nvPr>
        </p:nvSpPr>
        <p:spPr>
          <a:xfrm>
            <a:off x="1383564" y="348865"/>
            <a:ext cx="9718111" cy="1576446"/>
          </a:xfrm>
        </p:spPr>
        <p:txBody>
          <a:bodyPr lIns="91440" tIns="45720" rIns="91440" bIns="45720" anchor="ctr">
            <a:normAutofit/>
          </a:bodyPr>
          <a:lstStyle/>
          <a:p>
            <a:r>
              <a:rPr lang="en-US" sz="4000">
                <a:solidFill>
                  <a:srgbClr val="FFFFFF"/>
                </a:solidFill>
              </a:rPr>
              <a:t>Problem statements</a:t>
            </a:r>
          </a:p>
        </p:txBody>
      </p:sp>
      <p:graphicFrame>
        <p:nvGraphicFramePr>
          <p:cNvPr id="5" name="Content Placeholder 2">
            <a:extLst>
              <a:ext uri="{FF2B5EF4-FFF2-40B4-BE49-F238E27FC236}">
                <a16:creationId xmlns:a16="http://schemas.microsoft.com/office/drawing/2014/main" id="{04839760-DBFC-2979-48FF-099E9866B154}"/>
              </a:ext>
            </a:extLst>
          </p:cNvPr>
          <p:cNvGraphicFramePr>
            <a:graphicFrameLocks noGrp="1"/>
          </p:cNvGraphicFramePr>
          <p:nvPr>
            <p:ph idx="1"/>
            <p:extLst>
              <p:ext uri="{D42A27DB-BD31-4B8C-83A1-F6EECF244321}">
                <p14:modId xmlns:p14="http://schemas.microsoft.com/office/powerpoint/2010/main" val="985429586"/>
              </p:ext>
            </p:extLst>
          </p:nvPr>
        </p:nvGraphicFramePr>
        <p:xfrm>
          <a:off x="122547" y="2273575"/>
          <a:ext cx="11943761" cy="44665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8261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218132-63F6-A98B-77E3-317F193EBA88}"/>
              </a:ext>
            </a:extLst>
          </p:cNvPr>
          <p:cNvSpPr>
            <a:spLocks noGrp="1"/>
          </p:cNvSpPr>
          <p:nvPr>
            <p:ph type="body" sz="quarter" idx="10"/>
          </p:nvPr>
        </p:nvSpPr>
        <p:spPr/>
        <p:txBody>
          <a:bodyPr lIns="91440" tIns="45720" rIns="91440" bIns="45720">
            <a:normAutofit/>
          </a:bodyPr>
          <a:lstStyle/>
          <a:p>
            <a:r>
              <a:rPr lang="en-US" sz="4100"/>
              <a:t>One potential solution using residency redesign</a:t>
            </a:r>
          </a:p>
        </p:txBody>
      </p:sp>
      <p:sp>
        <p:nvSpPr>
          <p:cNvPr id="3" name="Content Placeholder 2">
            <a:extLst>
              <a:ext uri="{FF2B5EF4-FFF2-40B4-BE49-F238E27FC236}">
                <a16:creationId xmlns:a16="http://schemas.microsoft.com/office/drawing/2014/main" id="{52A0316B-5A67-EB15-0CA0-B3514CACBE1A}"/>
              </a:ext>
            </a:extLst>
          </p:cNvPr>
          <p:cNvSpPr>
            <a:spLocks noGrp="1"/>
          </p:cNvSpPr>
          <p:nvPr>
            <p:ph sz="quarter" idx="11"/>
          </p:nvPr>
        </p:nvSpPr>
        <p:spPr/>
        <p:txBody>
          <a:bodyPr lIns="91440" tIns="45720" rIns="91440" bIns="45720">
            <a:normAutofit/>
          </a:bodyPr>
          <a:lstStyle/>
          <a:p>
            <a:pPr marL="0" indent="0">
              <a:buNone/>
            </a:pPr>
            <a:r>
              <a:rPr lang="en-US">
                <a:effectLst/>
              </a:rPr>
              <a:t>A Mercy Family Medicine St. Louis resident who is anticipated to meet ACGME FM-RRC requirements for graduation within the 36-month length of program may opt to </a:t>
            </a:r>
            <a:r>
              <a:rPr lang="en-US" b="1">
                <a:effectLst/>
              </a:rPr>
              <a:t>extend residency from 36 to 48 months </a:t>
            </a:r>
            <a:r>
              <a:rPr lang="en-US">
                <a:effectLst/>
              </a:rPr>
              <a:t>in length by integrating an additional 12 months of training in an </a:t>
            </a:r>
            <a:r>
              <a:rPr lang="en-US" b="1">
                <a:effectLst/>
              </a:rPr>
              <a:t>area of concentration (AOC) in community-based primary-care obesity management</a:t>
            </a:r>
            <a:r>
              <a:rPr lang="en-US">
                <a:effectLst/>
              </a:rPr>
              <a:t>.  </a:t>
            </a:r>
            <a:endParaRPr lang="en-US"/>
          </a:p>
          <a:p>
            <a:pPr marL="0" indent="0">
              <a:buNone/>
            </a:pPr>
            <a:r>
              <a:rPr lang="en-US"/>
              <a:t>The AOC will meet the recommendations set by the Obesity Medicine Fellowship Council to provide core training in adult and pediatric medical obesity therapy, lifestyle-based and surgical obesity training and didactics on the science and clinical aspects of obesity. </a:t>
            </a:r>
          </a:p>
          <a:p>
            <a:pPr marL="0" indent="0">
              <a:buNone/>
            </a:pPr>
            <a:endParaRPr lang="en-US"/>
          </a:p>
        </p:txBody>
      </p:sp>
    </p:spTree>
    <p:extLst>
      <p:ext uri="{BB962C8B-B14F-4D97-AF65-F5344CB8AC3E}">
        <p14:creationId xmlns:p14="http://schemas.microsoft.com/office/powerpoint/2010/main" val="1884849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B8D92B0C-0F37-E663-267A-691C2F015312}"/>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a:solidFill>
                  <a:srgbClr val="FFFFFF"/>
                </a:solidFill>
                <a:latin typeface="+mj-lt"/>
                <a:ea typeface="+mj-ea"/>
                <a:cs typeface="+mj-cs"/>
              </a:rPr>
              <a:t>How is this possible?</a:t>
            </a:r>
          </a:p>
        </p:txBody>
      </p:sp>
      <p:pic>
        <p:nvPicPr>
          <p:cNvPr id="4" name="Content Placeholder 3" descr="A close up of a logo&#10;&#10;Description automatically generated">
            <a:extLst>
              <a:ext uri="{FF2B5EF4-FFF2-40B4-BE49-F238E27FC236}">
                <a16:creationId xmlns:a16="http://schemas.microsoft.com/office/drawing/2014/main" id="{171E30E4-F0FB-C9E4-F3C1-AE66FF6ED112}"/>
              </a:ext>
            </a:extLst>
          </p:cNvPr>
          <p:cNvPicPr>
            <a:picLocks noGrp="1" noChangeAspect="1"/>
          </p:cNvPicPr>
          <p:nvPr>
            <p:ph idx="1"/>
          </p:nvPr>
        </p:nvPicPr>
        <p:blipFill>
          <a:blip r:embed="rId2"/>
          <a:stretch>
            <a:fillRect/>
          </a:stretch>
        </p:blipFill>
        <p:spPr>
          <a:xfrm>
            <a:off x="432225" y="2337486"/>
            <a:ext cx="11327549" cy="3709774"/>
          </a:xfrm>
          <a:prstGeom prst="rect">
            <a:avLst/>
          </a:prstGeom>
          <a:noFill/>
        </p:spPr>
      </p:pic>
    </p:spTree>
    <p:extLst>
      <p:ext uri="{BB962C8B-B14F-4D97-AF65-F5344CB8AC3E}">
        <p14:creationId xmlns:p14="http://schemas.microsoft.com/office/powerpoint/2010/main" val="3580773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0F9B4643-9F61-F7A6-E2C0-FAFE3B704808}"/>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a:solidFill>
                  <a:srgbClr val="FFFFFF"/>
                </a:solidFill>
                <a:latin typeface="+mj-lt"/>
                <a:ea typeface="+mj-ea"/>
                <a:cs typeface="+mj-cs"/>
              </a:rPr>
              <a:t>Hypotheses</a:t>
            </a:r>
          </a:p>
        </p:txBody>
      </p:sp>
      <p:graphicFrame>
        <p:nvGraphicFramePr>
          <p:cNvPr id="4" name="Table 4">
            <a:extLst>
              <a:ext uri="{FF2B5EF4-FFF2-40B4-BE49-F238E27FC236}">
                <a16:creationId xmlns:a16="http://schemas.microsoft.com/office/drawing/2014/main" id="{15502767-46D2-3783-E037-2C85E480BB30}"/>
              </a:ext>
            </a:extLst>
          </p:cNvPr>
          <p:cNvGraphicFramePr>
            <a:graphicFrameLocks noGrp="1"/>
          </p:cNvGraphicFramePr>
          <p:nvPr>
            <p:ph idx="1"/>
            <p:extLst>
              <p:ext uri="{D42A27DB-BD31-4B8C-83A1-F6EECF244321}">
                <p14:modId xmlns:p14="http://schemas.microsoft.com/office/powerpoint/2010/main" val="2578659862"/>
              </p:ext>
            </p:extLst>
          </p:nvPr>
        </p:nvGraphicFramePr>
        <p:xfrm>
          <a:off x="779410" y="1966293"/>
          <a:ext cx="10633180" cy="4452162"/>
        </p:xfrm>
        <a:graphic>
          <a:graphicData uri="http://schemas.openxmlformats.org/drawingml/2006/table">
            <a:tbl>
              <a:tblPr firstRow="1" bandRow="1">
                <a:noFill/>
                <a:tableStyleId>{93296810-A885-4BE3-A3E7-6D5BEEA58F35}</a:tableStyleId>
              </a:tblPr>
              <a:tblGrid>
                <a:gridCol w="3240599">
                  <a:extLst>
                    <a:ext uri="{9D8B030D-6E8A-4147-A177-3AD203B41FA5}">
                      <a16:colId xmlns:a16="http://schemas.microsoft.com/office/drawing/2014/main" val="967052640"/>
                    </a:ext>
                  </a:extLst>
                </a:gridCol>
                <a:gridCol w="3586694">
                  <a:extLst>
                    <a:ext uri="{9D8B030D-6E8A-4147-A177-3AD203B41FA5}">
                      <a16:colId xmlns:a16="http://schemas.microsoft.com/office/drawing/2014/main" val="3806628553"/>
                    </a:ext>
                  </a:extLst>
                </a:gridCol>
                <a:gridCol w="3805887">
                  <a:extLst>
                    <a:ext uri="{9D8B030D-6E8A-4147-A177-3AD203B41FA5}">
                      <a16:colId xmlns:a16="http://schemas.microsoft.com/office/drawing/2014/main" val="2305193211"/>
                    </a:ext>
                  </a:extLst>
                </a:gridCol>
              </a:tblGrid>
              <a:tr h="487302">
                <a:tc>
                  <a:txBody>
                    <a:bodyPr/>
                    <a:lstStyle/>
                    <a:p>
                      <a:r>
                        <a:rPr lang="en-US" sz="1500" b="1" cap="all" spc="60">
                          <a:solidFill>
                            <a:schemeClr val="tx1"/>
                          </a:solidFill>
                        </a:rPr>
                        <a:t>Baseline</a:t>
                      </a:r>
                    </a:p>
                  </a:txBody>
                  <a:tcPr marL="110750" marR="110750" marT="110750" marB="110750" anchor="b">
                    <a:lnL w="12700" cmpd="sng">
                      <a:noFill/>
                    </a:lnL>
                    <a:lnR w="12700" cmpd="sng">
                      <a:noFill/>
                    </a:lnR>
                    <a:lnT w="12700" cmpd="sng">
                      <a:noFill/>
                    </a:lnT>
                    <a:lnB w="38100" cmpd="sng">
                      <a:noFill/>
                    </a:lnB>
                    <a:noFill/>
                  </a:tcPr>
                </a:tc>
                <a:tc>
                  <a:txBody>
                    <a:bodyPr/>
                    <a:lstStyle/>
                    <a:p>
                      <a:r>
                        <a:rPr lang="en-US" sz="1500" b="1" cap="all" spc="60">
                          <a:solidFill>
                            <a:schemeClr val="tx1"/>
                          </a:solidFill>
                        </a:rPr>
                        <a:t>Intermediate</a:t>
                      </a:r>
                    </a:p>
                  </a:txBody>
                  <a:tcPr marL="110750" marR="110750" marT="110750" marB="110750" anchor="b">
                    <a:lnL w="12700" cmpd="sng">
                      <a:noFill/>
                    </a:lnL>
                    <a:lnR w="12700" cmpd="sng">
                      <a:noFill/>
                    </a:lnR>
                    <a:lnT w="12700" cmpd="sng">
                      <a:noFill/>
                    </a:lnT>
                    <a:lnB w="38100" cmpd="sng">
                      <a:noFill/>
                    </a:lnB>
                    <a:noFill/>
                  </a:tcPr>
                </a:tc>
                <a:tc>
                  <a:txBody>
                    <a:bodyPr/>
                    <a:lstStyle/>
                    <a:p>
                      <a:r>
                        <a:rPr lang="en-US" sz="1500" b="1" cap="all" spc="60">
                          <a:solidFill>
                            <a:schemeClr val="tx1"/>
                          </a:solidFill>
                        </a:rPr>
                        <a:t>Long-Term</a:t>
                      </a:r>
                    </a:p>
                  </a:txBody>
                  <a:tcPr marL="110750" marR="110750" marT="110750" marB="110750" anchor="b">
                    <a:lnL w="12700" cmpd="sng">
                      <a:noFill/>
                    </a:lnL>
                    <a:lnR w="12700" cmpd="sng">
                      <a:noFill/>
                    </a:lnR>
                    <a:lnT w="12700" cmpd="sng">
                      <a:noFill/>
                    </a:lnT>
                    <a:lnB w="38100" cmpd="sng">
                      <a:noFill/>
                    </a:lnB>
                    <a:noFill/>
                  </a:tcPr>
                </a:tc>
                <a:extLst>
                  <a:ext uri="{0D108BD9-81ED-4DB2-BD59-A6C34878D82A}">
                    <a16:rowId xmlns:a16="http://schemas.microsoft.com/office/drawing/2014/main" val="1388454880"/>
                  </a:ext>
                </a:extLst>
              </a:tr>
              <a:tr h="19824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900" cap="none" spc="0">
                          <a:solidFill>
                            <a:schemeClr val="tx1"/>
                          </a:solidFill>
                        </a:rPr>
                        <a:t>Family medicine physician trainees desire additional residency training in management of obesity.</a:t>
                      </a:r>
                    </a:p>
                    <a:p>
                      <a:endParaRPr lang="en-US" sz="1900" cap="none" spc="0">
                        <a:solidFill>
                          <a:schemeClr val="tx1"/>
                        </a:solidFill>
                      </a:endParaRPr>
                    </a:p>
                  </a:txBody>
                  <a:tcPr marL="110750" marR="110750" marT="55375" marB="110750">
                    <a:lnL w="12700" cap="flat" cmpd="sng" algn="ctr">
                      <a:noFill/>
                      <a:prstDash val="solid"/>
                    </a:lnL>
                    <a:lnR w="12700" cmpd="sng">
                      <a:noFill/>
                      <a:prstDash val="solid"/>
                    </a:lnR>
                    <a:lnT w="38100" cmpd="sng">
                      <a:noFill/>
                    </a:lnT>
                    <a:lnB w="12700" cmpd="sng">
                      <a:no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cap="none" spc="0">
                          <a:solidFill>
                            <a:schemeClr val="tx1"/>
                          </a:solidFill>
                        </a:rPr>
                        <a:t>Participants who complete an AIRE PGY-4 with AOC in obesity management will achieve diplomate status with the ABOM.</a:t>
                      </a:r>
                    </a:p>
                    <a:p>
                      <a:endParaRPr lang="en-US" sz="1900" cap="none" spc="0">
                        <a:solidFill>
                          <a:schemeClr val="tx1"/>
                        </a:solidFill>
                      </a:endParaRPr>
                    </a:p>
                  </a:txBody>
                  <a:tcPr marL="110750" marR="110750" marT="55375" marB="110750">
                    <a:lnL w="12700" cmpd="sng">
                      <a:noFill/>
                      <a:prstDash val="solid"/>
                    </a:lnL>
                    <a:lnR w="12700" cmpd="sng">
                      <a:noFill/>
                      <a:prstDash val="solid"/>
                    </a:lnR>
                    <a:lnT w="38100" cmpd="sng">
                      <a:noFill/>
                    </a:lnT>
                    <a:lnB w="12700" cmpd="sng">
                      <a:no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cap="none" spc="0">
                          <a:solidFill>
                            <a:schemeClr val="tx1"/>
                          </a:solidFill>
                        </a:rPr>
                        <a:t>Participants will continue patient care and advocacy and/or research in community-based obesity management in post-graduate practice.</a:t>
                      </a:r>
                    </a:p>
                  </a:txBody>
                  <a:tcPr marL="110750" marR="110750" marT="55375" marB="110750">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3110685798"/>
                  </a:ext>
                </a:extLst>
              </a:tr>
              <a:tr h="1982430">
                <a:tc>
                  <a:txBody>
                    <a:bodyPr/>
                    <a:lstStyle/>
                    <a:p>
                      <a:endParaRPr lang="en-US" sz="1900" cap="none" spc="0">
                        <a:solidFill>
                          <a:schemeClr val="tx1"/>
                        </a:solidFill>
                      </a:endParaRPr>
                    </a:p>
                  </a:txBody>
                  <a:tcPr marL="110750" marR="110750" marT="55375" marB="110750">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cap="none" spc="0" dirty="0">
                          <a:solidFill>
                            <a:schemeClr val="tx1"/>
                          </a:solidFill>
                        </a:rPr>
                        <a:t>Participants will rate their satisfaction with the program and readiness for post-graduate practice in obesity management highly.</a:t>
                      </a:r>
                    </a:p>
                    <a:p>
                      <a:endParaRPr lang="en-US" sz="1900" cap="none" spc="0" dirty="0">
                        <a:solidFill>
                          <a:schemeClr val="tx1"/>
                        </a:solidFill>
                      </a:endParaRPr>
                    </a:p>
                  </a:txBody>
                  <a:tcPr marL="110750" marR="110750" marT="55375" marB="110750">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cap="none" spc="0" dirty="0">
                          <a:solidFill>
                            <a:schemeClr val="tx1"/>
                          </a:solidFill>
                        </a:rPr>
                        <a:t>Participants will track rates of obesity and associated conditions in their communities, with special attention to vulnerable populations, in post-graduate practice. </a:t>
                      </a:r>
                    </a:p>
                  </a:txBody>
                  <a:tcPr marL="110750" marR="110750" marT="55375" marB="110750">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3379812158"/>
                  </a:ext>
                </a:extLst>
              </a:tr>
            </a:tbl>
          </a:graphicData>
        </a:graphic>
      </p:graphicFrame>
    </p:spTree>
    <p:extLst>
      <p:ext uri="{BB962C8B-B14F-4D97-AF65-F5344CB8AC3E}">
        <p14:creationId xmlns:p14="http://schemas.microsoft.com/office/powerpoint/2010/main" val="3800204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1" name="Rectangle 2060">
            <a:extLst>
              <a:ext uri="{FF2B5EF4-FFF2-40B4-BE49-F238E27FC236}">
                <a16:creationId xmlns:a16="http://schemas.microsoft.com/office/drawing/2014/main" id="{D47F22ED-3A55-4EDE-A5A8-163D82B092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3" name="Rectangle 2062">
            <a:extLst>
              <a:ext uri="{FF2B5EF4-FFF2-40B4-BE49-F238E27FC236}">
                <a16:creationId xmlns:a16="http://schemas.microsoft.com/office/drawing/2014/main" id="{5184EE59-3061-456B-9FB5-98A8E0E74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39326"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5" name="Rectangle 2064">
            <a:extLst>
              <a:ext uri="{FF2B5EF4-FFF2-40B4-BE49-F238E27FC236}">
                <a16:creationId xmlns:a16="http://schemas.microsoft.com/office/drawing/2014/main" id="{F7E07B5E-9FB5-4C91-8BE4-6167EB58D0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39326" y="1410083"/>
            <a:ext cx="6858000" cy="4037834"/>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7" name="Rectangle 2066">
            <a:extLst>
              <a:ext uri="{FF2B5EF4-FFF2-40B4-BE49-F238E27FC236}">
                <a16:creationId xmlns:a16="http://schemas.microsoft.com/office/drawing/2014/main" id="{37524947-EB09-4DD9-973B-9F75BBCD7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26611" y="3576013"/>
            <a:ext cx="2526132"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9" name="Rectangle 2068">
            <a:extLst>
              <a:ext uri="{FF2B5EF4-FFF2-40B4-BE49-F238E27FC236}">
                <a16:creationId xmlns:a16="http://schemas.microsoft.com/office/drawing/2014/main" id="{D30C8E25-2DD1-45C6-9F04-0F0CBF6660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3" y="1396067"/>
            <a:ext cx="6858000" cy="4037833"/>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1" name="Freeform: Shape 2070">
            <a:extLst>
              <a:ext uri="{FF2B5EF4-FFF2-40B4-BE49-F238E27FC236}">
                <a16:creationId xmlns:a16="http://schemas.microsoft.com/office/drawing/2014/main" id="{BC57EA3C-C239-4132-A618-5CBE9F896B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8268" y="982780"/>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Title 8">
            <a:extLst>
              <a:ext uri="{FF2B5EF4-FFF2-40B4-BE49-F238E27FC236}">
                <a16:creationId xmlns:a16="http://schemas.microsoft.com/office/drawing/2014/main" id="{42A51382-837A-618D-6CEC-F21EADEFBE0C}"/>
              </a:ext>
            </a:extLst>
          </p:cNvPr>
          <p:cNvSpPr>
            <a:spLocks noGrp="1"/>
          </p:cNvSpPr>
          <p:nvPr>
            <p:ph type="title"/>
          </p:nvPr>
        </p:nvSpPr>
        <p:spPr>
          <a:xfrm>
            <a:off x="566382" y="456345"/>
            <a:ext cx="3111690" cy="3556097"/>
          </a:xfrm>
        </p:spPr>
        <p:txBody>
          <a:bodyPr anchor="b">
            <a:normAutofit/>
          </a:bodyPr>
          <a:lstStyle/>
          <a:p>
            <a:pPr algn="r"/>
            <a:r>
              <a:rPr lang="en-US" sz="4000">
                <a:solidFill>
                  <a:srgbClr val="FFFFFF"/>
                </a:solidFill>
              </a:rPr>
              <a:t>Key Measures</a:t>
            </a:r>
          </a:p>
        </p:txBody>
      </p:sp>
      <p:sp>
        <p:nvSpPr>
          <p:cNvPr id="3" name="Content Placeholder 2">
            <a:extLst>
              <a:ext uri="{FF2B5EF4-FFF2-40B4-BE49-F238E27FC236}">
                <a16:creationId xmlns:a16="http://schemas.microsoft.com/office/drawing/2014/main" id="{A99A7563-8E79-0697-3A23-146C932E438E}"/>
              </a:ext>
            </a:extLst>
          </p:cNvPr>
          <p:cNvSpPr>
            <a:spLocks noGrp="1"/>
          </p:cNvSpPr>
          <p:nvPr>
            <p:ph idx="1"/>
          </p:nvPr>
        </p:nvSpPr>
        <p:spPr>
          <a:xfrm>
            <a:off x="4688005" y="511389"/>
            <a:ext cx="5166969" cy="5848468"/>
          </a:xfrm>
        </p:spPr>
        <p:txBody>
          <a:bodyPr anchor="ctr">
            <a:normAutofit/>
          </a:bodyPr>
          <a:lstStyle/>
          <a:p>
            <a:pPr marL="0" indent="0">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A primary outcome of the innovation is dual certification with the ABFM and/or AOBFP AND the ABOM.  </a:t>
            </a:r>
          </a:p>
          <a:p>
            <a:pPr marL="0" indent="0">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Secondary outcomes include residency continuity clinic practice patterns and AIRE participant post-graduate practice patterns that effectively </a:t>
            </a:r>
          </a:p>
          <a:p>
            <a:pPr marL="1200150" marR="0" indent="-514350">
              <a:spcBef>
                <a:spcPts val="0"/>
              </a:spcBef>
              <a:spcAft>
                <a:spcPts val="0"/>
              </a:spcAft>
              <a:buFont typeface="+mj-lt"/>
              <a:buAutoNum type="arabicPeriod"/>
            </a:pPr>
            <a:r>
              <a:rPr lang="en-US" sz="2000" dirty="0">
                <a:effectLst/>
                <a:latin typeface="Calibri" panose="020F0502020204030204" pitchFamily="34" charset="0"/>
                <a:ea typeface="Calibri" panose="020F0502020204030204" pitchFamily="34" charset="0"/>
                <a:cs typeface="Times New Roman" panose="02020603050405020304" pitchFamily="18" charset="0"/>
              </a:rPr>
              <a:t>reduce community rates of obesity &amp; associated conditions, </a:t>
            </a:r>
          </a:p>
          <a:p>
            <a:pPr marL="1200150" marR="0" indent="-514350">
              <a:spcBef>
                <a:spcPts val="0"/>
              </a:spcBef>
              <a:spcAft>
                <a:spcPts val="0"/>
              </a:spcAft>
              <a:buFont typeface="+mj-lt"/>
              <a:buAutoNum type="arabicPeriod"/>
            </a:pPr>
            <a:r>
              <a:rPr lang="en-US" sz="2000" dirty="0">
                <a:effectLst/>
                <a:latin typeface="Calibri" panose="020F0502020204030204" pitchFamily="34" charset="0"/>
                <a:ea typeface="Calibri" panose="020F0502020204030204" pitchFamily="34" charset="0"/>
                <a:cs typeface="Times New Roman" panose="02020603050405020304" pitchFamily="18" charset="0"/>
              </a:rPr>
              <a:t>reduce community health disparities in obesity management, </a:t>
            </a:r>
          </a:p>
          <a:p>
            <a:pPr marL="1200150" marR="0" indent="-514350">
              <a:spcBef>
                <a:spcPts val="0"/>
              </a:spcBef>
              <a:spcAft>
                <a:spcPts val="0"/>
              </a:spcAft>
              <a:buFont typeface="+mj-lt"/>
              <a:buAutoNum type="arabicPeriod"/>
            </a:pPr>
            <a:r>
              <a:rPr lang="en-US" sz="2000" dirty="0">
                <a:effectLst/>
                <a:latin typeface="Calibri" panose="020F0502020204030204" pitchFamily="34" charset="0"/>
                <a:ea typeface="Calibri" panose="020F0502020204030204" pitchFamily="34" charset="0"/>
                <a:cs typeface="Times New Roman" panose="02020603050405020304" pitchFamily="18" charset="0"/>
              </a:rPr>
              <a:t>advocate for health policy that reduces obesity or barriers to obesity management, and </a:t>
            </a:r>
          </a:p>
          <a:p>
            <a:pPr marL="1200150" marR="0" indent="-514350">
              <a:spcBef>
                <a:spcPts val="0"/>
              </a:spcBef>
              <a:spcAft>
                <a:spcPts val="800"/>
              </a:spcAft>
              <a:buFont typeface="+mj-lt"/>
              <a:buAutoNum type="arabicPeriod"/>
            </a:pPr>
            <a:r>
              <a:rPr lang="en-US" sz="2000" dirty="0">
                <a:effectLst/>
                <a:latin typeface="Calibri" panose="020F0502020204030204" pitchFamily="34" charset="0"/>
                <a:ea typeface="Calibri" panose="020F0502020204030204" pitchFamily="34" charset="0"/>
                <a:cs typeface="Times New Roman" panose="02020603050405020304" pitchFamily="18" charset="0"/>
              </a:rPr>
              <a:t>contribute to research (including process improvement) in community based, primary care-led obesity management. </a:t>
            </a:r>
          </a:p>
          <a:p>
            <a:endParaRPr lang="en-US" altLang="en-US" sz="1400" dirty="0">
              <a:latin typeface="Arial" panose="020B0604020202020204" pitchFamily="34" charset="0"/>
              <a:ea typeface="ＭＳ Ｐゴシック" panose="020B0600070205080204" pitchFamily="34" charset="-128"/>
            </a:endParaRPr>
          </a:p>
          <a:p>
            <a:endParaRPr lang="en-US" sz="1400" dirty="0"/>
          </a:p>
        </p:txBody>
      </p:sp>
      <p:pic>
        <p:nvPicPr>
          <p:cNvPr id="2056" name="Picture 8" descr="American Osteopathic Board of Family Physicians - Wikipedia">
            <a:extLst>
              <a:ext uri="{FF2B5EF4-FFF2-40B4-BE49-F238E27FC236}">
                <a16:creationId xmlns:a16="http://schemas.microsoft.com/office/drawing/2014/main" id="{EDF852CE-6FD1-4CAF-C297-AFE9C52FF97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214737" y="460464"/>
            <a:ext cx="1478223" cy="148667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ome - American Board of Family Medicine">
            <a:extLst>
              <a:ext uri="{FF2B5EF4-FFF2-40B4-BE49-F238E27FC236}">
                <a16:creationId xmlns:a16="http://schemas.microsoft.com/office/drawing/2014/main" id="{3E8DFEB7-71A5-25B7-DCCB-E8BCE5E3CAB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231205" y="2486809"/>
            <a:ext cx="1379320" cy="148787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American Board of Obesity Medicine ...">
            <a:extLst>
              <a:ext uri="{FF2B5EF4-FFF2-40B4-BE49-F238E27FC236}">
                <a16:creationId xmlns:a16="http://schemas.microsoft.com/office/drawing/2014/main" id="{AE2207E1-3692-9C3F-9133-0C168022EA1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126037" y="4331867"/>
            <a:ext cx="1652154" cy="1652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4891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69855E2-8A3B-4662-EB4F-BBA6440CF592}"/>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Initial findings: Reaction</a:t>
            </a:r>
          </a:p>
        </p:txBody>
      </p:sp>
      <p:sp>
        <p:nvSpPr>
          <p:cNvPr id="3" name="Content Placeholder 2">
            <a:extLst>
              <a:ext uri="{FF2B5EF4-FFF2-40B4-BE49-F238E27FC236}">
                <a16:creationId xmlns:a16="http://schemas.microsoft.com/office/drawing/2014/main" id="{EBC36A3A-5911-D653-B610-049A8E245489}"/>
              </a:ext>
            </a:extLst>
          </p:cNvPr>
          <p:cNvSpPr>
            <a:spLocks noGrp="1"/>
          </p:cNvSpPr>
          <p:nvPr>
            <p:ph idx="1"/>
          </p:nvPr>
        </p:nvSpPr>
        <p:spPr>
          <a:xfrm>
            <a:off x="4810259" y="649480"/>
            <a:ext cx="6555347" cy="5546047"/>
          </a:xfrm>
        </p:spPr>
        <p:txBody>
          <a:bodyPr lIns="91440" tIns="45720" rIns="91440" bIns="45720" anchor="ctr">
            <a:normAutofit/>
          </a:bodyPr>
          <a:lstStyle/>
          <a:p>
            <a:r>
              <a:rPr lang="en-US" sz="2000">
                <a:cs typeface="Calibri"/>
              </a:rPr>
              <a:t>At one year follow-up, residents &amp; faculty reported the most valuable components of FM-AIRE in Obesity Medicine were:</a:t>
            </a:r>
          </a:p>
          <a:p>
            <a:pPr lvl="1">
              <a:buFont typeface="Courier New" panose="020B0604020202020204" pitchFamily="34" charset="0"/>
              <a:buChar char="o"/>
            </a:pPr>
            <a:r>
              <a:rPr lang="en-US" sz="2000">
                <a:cs typeface="Calibri"/>
              </a:rPr>
              <a:t>Presence of a local obesity medicine expert for curbside consultation and peer education</a:t>
            </a:r>
          </a:p>
          <a:p>
            <a:pPr lvl="1">
              <a:buFont typeface="Courier New" panose="020B0604020202020204" pitchFamily="34" charset="0"/>
              <a:buChar char="o"/>
            </a:pPr>
            <a:r>
              <a:rPr lang="en-US" sz="2000">
                <a:cs typeface="Calibri"/>
              </a:rPr>
              <a:t>Presence of a local obesity medicine expert for referral of complex patients within clinic</a:t>
            </a:r>
          </a:p>
          <a:p>
            <a:r>
              <a:rPr lang="en-US" sz="2000">
                <a:cs typeface="Calibri"/>
              </a:rPr>
              <a:t>Residents &amp; faculty reported minimal disruption to existing infrastructure, curriculum and other residents</a:t>
            </a:r>
          </a:p>
        </p:txBody>
      </p:sp>
    </p:spTree>
    <p:extLst>
      <p:ext uri="{BB962C8B-B14F-4D97-AF65-F5344CB8AC3E}">
        <p14:creationId xmlns:p14="http://schemas.microsoft.com/office/powerpoint/2010/main" val="1962528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A5D517B-1901-49B1-669A-6F962E4D9916}"/>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Initial findings: Learning</a:t>
            </a:r>
          </a:p>
        </p:txBody>
      </p:sp>
      <p:sp>
        <p:nvSpPr>
          <p:cNvPr id="3" name="Content Placeholder 2">
            <a:extLst>
              <a:ext uri="{FF2B5EF4-FFF2-40B4-BE49-F238E27FC236}">
                <a16:creationId xmlns:a16="http://schemas.microsoft.com/office/drawing/2014/main" id="{2E0A223C-E1FC-63B9-FB90-FD2A703C3421}"/>
              </a:ext>
            </a:extLst>
          </p:cNvPr>
          <p:cNvSpPr>
            <a:spLocks noGrp="1"/>
          </p:cNvSpPr>
          <p:nvPr>
            <p:ph idx="1"/>
          </p:nvPr>
        </p:nvSpPr>
        <p:spPr>
          <a:xfrm>
            <a:off x="4810259" y="2403835"/>
            <a:ext cx="6555347" cy="3791692"/>
          </a:xfrm>
        </p:spPr>
        <p:txBody>
          <a:bodyPr lIns="91440" tIns="45720" rIns="91440" bIns="45720" anchor="ctr">
            <a:normAutofit fontScale="85000" lnSpcReduction="10000"/>
          </a:bodyPr>
          <a:lstStyle/>
          <a:p>
            <a:r>
              <a:rPr lang="en-US" sz="2000" dirty="0">
                <a:cs typeface="Calibri"/>
              </a:rPr>
              <a:t>The inaugural Mercy FM-AIRE resident (2023-24)</a:t>
            </a:r>
          </a:p>
          <a:p>
            <a:pPr lvl="1">
              <a:buFont typeface="Courier New" panose="020B0604020202020204" pitchFamily="34" charset="0"/>
              <a:buChar char="o"/>
            </a:pPr>
            <a:r>
              <a:rPr lang="en-US" sz="2000" dirty="0">
                <a:cs typeface="Calibri"/>
              </a:rPr>
              <a:t>Continued to progress in ACGME FM Milestones during PGY-4</a:t>
            </a:r>
          </a:p>
          <a:p>
            <a:pPr lvl="1">
              <a:buFont typeface="Courier New" panose="020B0604020202020204" pitchFamily="34" charset="0"/>
              <a:buChar char="o"/>
            </a:pPr>
            <a:r>
              <a:rPr lang="en-US" sz="2000" dirty="0">
                <a:cs typeface="Calibri"/>
              </a:rPr>
              <a:t>Progressed in OMFC Milestones during PGY-4</a:t>
            </a:r>
          </a:p>
          <a:p>
            <a:pPr lvl="1">
              <a:buFont typeface="Courier New" panose="020B0604020202020204" pitchFamily="34" charset="0"/>
              <a:buChar char="o"/>
            </a:pPr>
            <a:r>
              <a:rPr lang="en-US" sz="2000" dirty="0">
                <a:cs typeface="Calibri"/>
              </a:rPr>
              <a:t>Passed ABFM certification exam &amp; was attested for ABFM core outcomes</a:t>
            </a:r>
          </a:p>
          <a:p>
            <a:pPr lvl="1">
              <a:buFont typeface="Courier New" panose="020B0604020202020204" pitchFamily="34" charset="0"/>
              <a:buChar char="o"/>
            </a:pPr>
            <a:r>
              <a:rPr lang="en-US" sz="2000" dirty="0">
                <a:cs typeface="Calibri"/>
              </a:rPr>
              <a:t>Is slated to take ABOM certification exam in November 2024</a:t>
            </a:r>
          </a:p>
          <a:p>
            <a:r>
              <a:rPr lang="en-US" sz="2000" dirty="0">
                <a:cs typeface="Calibri"/>
              </a:rPr>
              <a:t>Weight Management patient panel size of 59</a:t>
            </a:r>
          </a:p>
          <a:p>
            <a:pPr lvl="1"/>
            <a:r>
              <a:rPr lang="en-US" sz="2000" dirty="0">
                <a:cs typeface="Calibri"/>
              </a:rPr>
              <a:t>Mean % weight change 6 </a:t>
            </a:r>
            <a:r>
              <a:rPr lang="en-US" sz="2000" dirty="0" err="1">
                <a:cs typeface="Calibri"/>
              </a:rPr>
              <a:t>lbs</a:t>
            </a:r>
            <a:r>
              <a:rPr lang="en-US" sz="2000" dirty="0">
                <a:cs typeface="Calibri"/>
              </a:rPr>
              <a:t> over mean follow-up of 3.6 months</a:t>
            </a:r>
          </a:p>
          <a:p>
            <a:r>
              <a:rPr lang="en-US" sz="2000" dirty="0">
                <a:cs typeface="Calibri"/>
              </a:rPr>
              <a:t>Programming is budget-neutral</a:t>
            </a:r>
            <a:endParaRPr lang="en-US" sz="2000" dirty="0"/>
          </a:p>
          <a:p>
            <a:r>
              <a:rPr lang="en-US" sz="2000" dirty="0">
                <a:cs typeface="Calibri"/>
              </a:rPr>
              <a:t>No change to time to next available appointment at institutional Obesity Medicine clinic year over year (multiple confounding factors)</a:t>
            </a:r>
          </a:p>
          <a:p>
            <a:endParaRPr lang="en-US" sz="2000" dirty="0">
              <a:cs typeface="Calibri"/>
            </a:endParaRPr>
          </a:p>
          <a:p>
            <a:pPr marL="0" indent="0">
              <a:buNone/>
            </a:pPr>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24147672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2c3f367c-1647-42b1-b39c-7aaac4c8941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74AD427EB0DE34FBB2B6EF2D10703D0" ma:contentTypeVersion="18" ma:contentTypeDescription="Create a new document." ma:contentTypeScope="" ma:versionID="3025e797d366a618cd0d7287b6be9807">
  <xsd:schema xmlns:xsd="http://www.w3.org/2001/XMLSchema" xmlns:xs="http://www.w3.org/2001/XMLSchema" xmlns:p="http://schemas.microsoft.com/office/2006/metadata/properties" xmlns:ns3="2c3f367c-1647-42b1-b39c-7aaac4c89410" xmlns:ns4="0838ae7f-9a17-4ce7-bc5a-48a28b1e5f95" targetNamespace="http://schemas.microsoft.com/office/2006/metadata/properties" ma:root="true" ma:fieldsID="f829c6a943aa458fd9c08cf1ddf4afa7" ns3:_="" ns4:_="">
    <xsd:import namespace="2c3f367c-1647-42b1-b39c-7aaac4c89410"/>
    <xsd:import namespace="0838ae7f-9a17-4ce7-bc5a-48a28b1e5f95"/>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3f367c-1647-42b1-b39c-7aaac4c894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838ae7f-9a17-4ce7-bc5a-48a28b1e5f9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4EB35D1-783E-4D49-AE52-FE60DC620E04}">
  <ds:schemaRefs>
    <ds:schemaRef ds:uri="http://schemas.microsoft.com/sharepoint/v3/contenttype/forms"/>
  </ds:schemaRefs>
</ds:datastoreItem>
</file>

<file path=customXml/itemProps2.xml><?xml version="1.0" encoding="utf-8"?>
<ds:datastoreItem xmlns:ds="http://schemas.openxmlformats.org/officeDocument/2006/customXml" ds:itemID="{4CDCA2C3-38F9-4AAC-933D-966CEE3B2BA2}">
  <ds:schemaRefs>
    <ds:schemaRef ds:uri="0838ae7f-9a17-4ce7-bc5a-48a28b1e5f95"/>
    <ds:schemaRef ds:uri="http://www.w3.org/XML/1998/namespace"/>
    <ds:schemaRef ds:uri="http://schemas.microsoft.com/office/2006/documentManagement/types"/>
    <ds:schemaRef ds:uri="http://purl.org/dc/dcmitype/"/>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2c3f367c-1647-42b1-b39c-7aaac4c89410"/>
    <ds:schemaRef ds:uri="http://purl.org/dc/terms/"/>
  </ds:schemaRefs>
</ds:datastoreItem>
</file>

<file path=customXml/itemProps3.xml><?xml version="1.0" encoding="utf-8"?>
<ds:datastoreItem xmlns:ds="http://schemas.openxmlformats.org/officeDocument/2006/customXml" ds:itemID="{C9977CD7-BDED-4CDC-A487-110B773462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3f367c-1647-42b1-b39c-7aaac4c89410"/>
    <ds:schemaRef ds:uri="0838ae7f-9a17-4ce7-bc5a-48a28b1e5f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297</TotalTime>
  <Words>885</Words>
  <Application>Microsoft Office PowerPoint</Application>
  <PresentationFormat>Widescreen</PresentationFormat>
  <Paragraphs>76</Paragraphs>
  <Slides>12</Slides>
  <Notes>0</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Courier New</vt:lpstr>
      <vt:lpstr>Courier New,monospace</vt:lpstr>
      <vt:lpstr>Office Theme</vt:lpstr>
      <vt:lpstr>The Family Medicine AIRE: Training for the future of  Family Medicine  at Mercy Clinic</vt:lpstr>
      <vt:lpstr>A call for residency redesign</vt:lpstr>
      <vt:lpstr>Problem statements</vt:lpstr>
      <vt:lpstr>PowerPoint Presentation</vt:lpstr>
      <vt:lpstr>How is this possible?</vt:lpstr>
      <vt:lpstr>Hypotheses</vt:lpstr>
      <vt:lpstr>Key Measures</vt:lpstr>
      <vt:lpstr>Initial findings: Reaction</vt:lpstr>
      <vt:lpstr>Initial findings: Learning</vt:lpstr>
      <vt:lpstr>Initial findings: Behavior</vt:lpstr>
      <vt:lpstr>Hypotheses</vt:lpstr>
      <vt:lpstr>Is there an emerging halo effect on Mercy’s non-FM-AIRE residents?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January Moore</dc:creator>
  <cp:lastModifiedBy>Cole, Sarah</cp:lastModifiedBy>
  <cp:revision>216</cp:revision>
  <dcterms:created xsi:type="dcterms:W3CDTF">2023-07-05T19:16:59Z</dcterms:created>
  <dcterms:modified xsi:type="dcterms:W3CDTF">2024-08-12T15:15:08Z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c063a29-87db-4907-9db2-f048ff797aaf_Enabled">
    <vt:lpwstr>true</vt:lpwstr>
  </property>
  <property fmtid="{D5CDD505-2E9C-101B-9397-08002B2CF9AE}" pid="3" name="MSIP_Label_1c063a29-87db-4907-9db2-f048ff797aaf_SetDate">
    <vt:lpwstr>2023-07-05T19:18:29Z</vt:lpwstr>
  </property>
  <property fmtid="{D5CDD505-2E9C-101B-9397-08002B2CF9AE}" pid="4" name="MSIP_Label_1c063a29-87db-4907-9db2-f048ff797aaf_Method">
    <vt:lpwstr>Standard</vt:lpwstr>
  </property>
  <property fmtid="{D5CDD505-2E9C-101B-9397-08002B2CF9AE}" pid="5" name="MSIP_Label_1c063a29-87db-4907-9db2-f048ff797aaf_Name">
    <vt:lpwstr>Normal</vt:lpwstr>
  </property>
  <property fmtid="{D5CDD505-2E9C-101B-9397-08002B2CF9AE}" pid="6" name="MSIP_Label_1c063a29-87db-4907-9db2-f048ff797aaf_SiteId">
    <vt:lpwstr>7dd12bd6-325a-411f-8fed-b8004b6f2a52</vt:lpwstr>
  </property>
  <property fmtid="{D5CDD505-2E9C-101B-9397-08002B2CF9AE}" pid="7" name="MSIP_Label_1c063a29-87db-4907-9db2-f048ff797aaf_ActionId">
    <vt:lpwstr>db631e21-95b2-49ce-a271-f8f3dcfc85b2</vt:lpwstr>
  </property>
  <property fmtid="{D5CDD505-2E9C-101B-9397-08002B2CF9AE}" pid="8" name="MSIP_Label_1c063a29-87db-4907-9db2-f048ff797aaf_ContentBits">
    <vt:lpwstr>0</vt:lpwstr>
  </property>
  <property fmtid="{D5CDD505-2E9C-101B-9397-08002B2CF9AE}" pid="9" name="ContentTypeId">
    <vt:lpwstr>0x010100974AD427EB0DE34FBB2B6EF2D10703D0</vt:lpwstr>
  </property>
</Properties>
</file>