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63" r:id="rId3"/>
    <p:sldId id="260" r:id="rId4"/>
    <p:sldId id="259" r:id="rId5"/>
    <p:sldId id="258" r:id="rId6"/>
    <p:sldId id="257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80" autoAdjust="0"/>
    <p:restoredTop sz="90769" autoAdjust="0"/>
  </p:normalViewPr>
  <p:slideViewPr>
    <p:cSldViewPr snapToGrid="0">
      <p:cViewPr>
        <p:scale>
          <a:sx n="75" d="100"/>
          <a:sy n="75" d="100"/>
        </p:scale>
        <p:origin x="16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5846A-F291-49F2-AA0C-8A2CB06AB1D6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B9682-1B79-4100-ABDF-A03486ED4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70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409,000 encounters for scribe, 891,000 </a:t>
            </a:r>
            <a:r>
              <a:rPr lang="en-US" dirty="0" err="1"/>
              <a:t>encoutners</a:t>
            </a:r>
            <a:r>
              <a:rPr lang="en-US" dirty="0"/>
              <a:t> for non-scribe (number of encounters contributing to this data is large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CB9682-1B79-4100-ABDF-A03486ED40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77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425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00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48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37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90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7924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11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307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381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916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736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B0AC7-1E7E-4B03-8CB5-5EC9CB83DA97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804A06C-9CEC-4797-856F-D2BC50A8164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29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156B21-529B-1FCD-752D-80792D82EA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7071" y="1584552"/>
            <a:ext cx="9099255" cy="2537251"/>
          </a:xfrm>
        </p:spPr>
        <p:txBody>
          <a:bodyPr anchor="ctr">
            <a:normAutofit/>
          </a:bodyPr>
          <a:lstStyle/>
          <a:p>
            <a:pPr algn="ctr"/>
            <a:r>
              <a:rPr lang="en-US" sz="4500">
                <a:solidFill>
                  <a:srgbClr val="454545"/>
                </a:solidFill>
                <a:effectLst/>
                <a:ea typeface="Aptos" panose="020B0004020202020204" pitchFamily="34" charset="0"/>
              </a:rPr>
              <a:t>Improving patient experience through scribe/AI support of documentation</a:t>
            </a:r>
            <a:endParaRPr lang="en-US" sz="4500">
              <a:solidFill>
                <a:srgbClr val="454545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519028-198E-9998-EFEC-52BE20A92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5372" y="4133234"/>
            <a:ext cx="9120954" cy="744373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1300">
                <a:solidFill>
                  <a:schemeClr val="accent1"/>
                </a:solidFill>
              </a:rPr>
              <a:t>Grant Greenberg MD MA MHSA</a:t>
            </a:r>
          </a:p>
          <a:p>
            <a:pPr algn="ctr">
              <a:lnSpc>
                <a:spcPct val="110000"/>
              </a:lnSpc>
            </a:pPr>
            <a:r>
              <a:rPr lang="en-US" sz="1300">
                <a:solidFill>
                  <a:schemeClr val="accent1"/>
                </a:solidFill>
              </a:rPr>
              <a:t>Lehigh Valley-Jefferson Health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C401D57-600A-4C91-AC9A-14CA1ED6F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2911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1027">
            <a:extLst>
              <a:ext uri="{FF2B5EF4-FFF2-40B4-BE49-F238E27FC236}">
                <a16:creationId xmlns:a16="http://schemas.microsoft.com/office/drawing/2014/main" id="{021A4066-B261-49FE-952E-A0FE3EE75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9" name="Straight Connector 1028">
            <a:extLst>
              <a:ext uri="{FF2B5EF4-FFF2-40B4-BE49-F238E27FC236}">
                <a16:creationId xmlns:a16="http://schemas.microsoft.com/office/drawing/2014/main" id="{381B4579-E2EA-4BD7-94FF-0A0BEE135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353088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B52661F-15BB-9A83-C564-FEEE15DDE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20"/>
            <a:ext cx="3530157" cy="1049235"/>
          </a:xfrm>
        </p:spPr>
        <p:txBody>
          <a:bodyPr>
            <a:normAutofit/>
          </a:bodyPr>
          <a:lstStyle/>
          <a:p>
            <a:r>
              <a:rPr lang="en-US" sz="3000"/>
              <a:t>Ambient AI/Scribe Support at LVHN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81958111-BC13-4D45-AB27-0C2C83F9B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55801-9024-1B50-0F74-9C838CBCA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3526523" cy="345061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/>
              <a:t>Rapid Evolution from In-Person to Virtual Asynchronous to Ambient AI </a:t>
            </a:r>
          </a:p>
          <a:p>
            <a:pPr>
              <a:lnSpc>
                <a:spcPct val="110000"/>
              </a:lnSpc>
            </a:pPr>
            <a:r>
              <a:rPr lang="en-US"/>
              <a:t>Intent always based on desire to improve clinician retention through enhanced administrative support, leading to improved overall wellbeing</a:t>
            </a:r>
          </a:p>
          <a:p>
            <a:pPr>
              <a:lnSpc>
                <a:spcPct val="110000"/>
              </a:lnSpc>
            </a:pPr>
            <a:r>
              <a:rPr lang="en-US"/>
              <a:t>Yes to the above, and…..</a:t>
            </a:r>
          </a:p>
          <a:p>
            <a:pPr>
              <a:lnSpc>
                <a:spcPct val="110000"/>
              </a:lnSpc>
            </a:pPr>
            <a:endParaRPr lang="en-US"/>
          </a:p>
        </p:txBody>
      </p: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82188758-E18A-4CE5-9D03-F4BF5D887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0131" y="482171"/>
            <a:ext cx="6091791" cy="5149101"/>
            <a:chOff x="5446003" y="583365"/>
            <a:chExt cx="6091790" cy="5181928"/>
          </a:xfrm>
        </p:grpSpPr>
        <p:sp>
          <p:nvSpPr>
            <p:cNvPr id="1038" name="Rectangle 1037">
              <a:extLst>
                <a:ext uri="{FF2B5EF4-FFF2-40B4-BE49-F238E27FC236}">
                  <a16:creationId xmlns:a16="http://schemas.microsoft.com/office/drawing/2014/main" id="{821513DD-C15F-4381-AEA6-ED9E5E218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46003" y="583365"/>
              <a:ext cx="6091790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Rectangle 1038">
              <a:extLst>
                <a:ext uri="{FF2B5EF4-FFF2-40B4-BE49-F238E27FC236}">
                  <a16:creationId xmlns:a16="http://schemas.microsoft.com/office/drawing/2014/main" id="{CED2DE01-7F43-4858-85FC-27022DA78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64828" y="915807"/>
              <a:ext cx="54617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Best AI Medical Scribe Apps &amp; Software ...">
            <a:extLst>
              <a:ext uri="{FF2B5EF4-FFF2-40B4-BE49-F238E27FC236}">
                <a16:creationId xmlns:a16="http://schemas.microsoft.com/office/drawing/2014/main" id="{1D6E5A03-DA8D-1593-8A97-72D2C375A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4" r="16291"/>
          <a:stretch>
            <a:fillRect/>
          </a:stretch>
        </p:blipFill>
        <p:spPr bwMode="auto">
          <a:xfrm>
            <a:off x="6093926" y="1116345"/>
            <a:ext cx="4821551" cy="38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040">
            <a:extLst>
              <a:ext uri="{FF2B5EF4-FFF2-40B4-BE49-F238E27FC236}">
                <a16:creationId xmlns:a16="http://schemas.microsoft.com/office/drawing/2014/main" id="{D42F4933-2ECF-4EE5-BCE4-F19E3CA60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43" name="Straight Connector 1042">
            <a:extLst>
              <a:ext uri="{FF2B5EF4-FFF2-40B4-BE49-F238E27FC236}">
                <a16:creationId xmlns:a16="http://schemas.microsoft.com/office/drawing/2014/main" id="{C6FAC23C-014D-4AC5-AD1B-36F7D0E7E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74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DE5115-89C8-4B9C-B0E8-78A15C20C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6402E2-72CC-4683-9B83-11265402E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47E16B-557B-F4F9-4686-26D9AC0659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9639"/>
          <a:stretch>
            <a:fillRect/>
          </a:stretch>
        </p:blipFill>
        <p:spPr>
          <a:xfrm>
            <a:off x="2269237" y="1247835"/>
            <a:ext cx="7653528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44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7DE5115-89C8-4B9C-B0E8-78A15C20C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6402E2-72CC-4683-9B83-11265402E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67B8E9-CD6C-3976-0681-108E92EEF4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53" r="12883" b="-1"/>
          <a:stretch>
            <a:fillRect/>
          </a:stretch>
        </p:blipFill>
        <p:spPr>
          <a:xfrm>
            <a:off x="2269237" y="1247835"/>
            <a:ext cx="7653528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48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7DE5115-89C8-4B9C-B0E8-78A15C20C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6402E2-72CC-4683-9B83-11265402E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08ACC1-AAC5-0B22-C2CD-0AD4D31173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28" b="-2"/>
          <a:stretch>
            <a:fillRect/>
          </a:stretch>
        </p:blipFill>
        <p:spPr>
          <a:xfrm>
            <a:off x="2269237" y="1247835"/>
            <a:ext cx="7653528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36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6E6531A-0776-43BA-A852-5FB5C7753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C5273F-2B84-46BF-A94F-1A20E13B3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B9E9F4-9D64-D171-A037-0EE2C764C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628" y="1247835"/>
            <a:ext cx="7640745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97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DE5115-89C8-4B9C-B0E8-78A15C20C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6402E2-72CC-4683-9B83-11265402E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EF2F58-542C-7E23-2613-856C425C97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124" b="-2"/>
          <a:stretch>
            <a:fillRect/>
          </a:stretch>
        </p:blipFill>
        <p:spPr>
          <a:xfrm>
            <a:off x="2269237" y="1247835"/>
            <a:ext cx="7653528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58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DE5115-89C8-4B9C-B0E8-78A15C20C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6085" y="533400"/>
            <a:ext cx="9079832" cy="5077326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6402E2-72CC-4683-9B83-11265402E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4605" y="763203"/>
            <a:ext cx="8622792" cy="4617720"/>
          </a:xfrm>
          <a:prstGeom prst="rect">
            <a:avLst/>
          </a:prstGeom>
          <a:gradFill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32EAA5-F810-74C5-F23E-59A4AAA8B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41" r="1" b="29313"/>
          <a:stretch>
            <a:fillRect/>
          </a:stretch>
        </p:blipFill>
        <p:spPr>
          <a:xfrm>
            <a:off x="2269237" y="1247835"/>
            <a:ext cx="7653528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2699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7375D2-69F2-4D04-8776-3E467983E6D1}"/>
</file>

<file path=customXml/itemProps2.xml><?xml version="1.0" encoding="utf-8"?>
<ds:datastoreItem xmlns:ds="http://schemas.openxmlformats.org/officeDocument/2006/customXml" ds:itemID="{4EB1C10C-265F-4EB2-B3D1-AFBFFB8AABE5}"/>
</file>

<file path=customXml/itemProps3.xml><?xml version="1.0" encoding="utf-8"?>
<ds:datastoreItem xmlns:ds="http://schemas.openxmlformats.org/officeDocument/2006/customXml" ds:itemID="{9C7E3D91-0948-43BC-BFEB-C73579E02D3D}"/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10369</TotalTime>
  <Words>81</Words>
  <Application>Microsoft Office PowerPoint</Application>
  <PresentationFormat>Widescreen</PresentationFormat>
  <Paragraphs>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Gill Sans MT</vt:lpstr>
      <vt:lpstr>Gallery</vt:lpstr>
      <vt:lpstr>Improving patient experience through scribe/AI support of documentation</vt:lpstr>
      <vt:lpstr>Ambient AI/Scribe Support at LVHN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Lehigh Valley Health Network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Grant Greenberg</dc:creator>
  <cp:lastModifiedBy>Grant Greenberg</cp:lastModifiedBy>
  <cp:revision>3</cp:revision>
  <dcterms:created xsi:type="dcterms:W3CDTF">2025-07-22T14:13:17Z</dcterms:created>
  <dcterms:modified xsi:type="dcterms:W3CDTF">2025-08-04T18:17:49Z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</Properties>
</file>