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417" r:id="rId3"/>
    <p:sldId id="293" r:id="rId4"/>
    <p:sldId id="296" r:id="rId5"/>
    <p:sldId id="298" r:id="rId6"/>
    <p:sldId id="416" r:id="rId7"/>
    <p:sldId id="316" r:id="rId8"/>
    <p:sldId id="413" r:id="rId9"/>
    <p:sldId id="33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01"/>
    <p:restoredTop sz="93154"/>
  </p:normalViewPr>
  <p:slideViewPr>
    <p:cSldViewPr snapToGrid="0">
      <p:cViewPr varScale="1">
        <p:scale>
          <a:sx n="133" d="100"/>
          <a:sy n="133" d="100"/>
        </p:scale>
        <p:origin x="122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65E27E-4FA6-4D70-9EA8-DD3B67D797C1}" type="doc">
      <dgm:prSet loTypeId="urn:microsoft.com/office/officeart/2005/8/layout/list1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93A0E15-4296-43FB-A5E6-A0443DCEECD4}">
      <dgm:prSet/>
      <dgm:spPr/>
      <dgm:t>
        <a:bodyPr/>
        <a:lstStyle/>
        <a:p>
          <a:r>
            <a:rPr lang="en-US" dirty="0"/>
            <a:t>1. Behavioral conditions contribute to &gt;40% of US deaths.</a:t>
          </a:r>
          <a:r>
            <a:rPr lang="en-US" baseline="30000" dirty="0"/>
            <a:t>1,2</a:t>
          </a:r>
        </a:p>
      </dgm:t>
    </dgm:pt>
    <dgm:pt modelId="{B058600C-D044-4E00-9795-DA8750C8D3B5}" type="parTrans" cxnId="{CF68B36C-B7CD-49C8-9702-1FA62445B5BB}">
      <dgm:prSet/>
      <dgm:spPr/>
      <dgm:t>
        <a:bodyPr/>
        <a:lstStyle/>
        <a:p>
          <a:endParaRPr lang="en-US"/>
        </a:p>
      </dgm:t>
    </dgm:pt>
    <dgm:pt modelId="{6F861888-2DB5-44A8-A57F-8BD2CC3848ED}" type="sibTrans" cxnId="{CF68B36C-B7CD-49C8-9702-1FA62445B5BB}">
      <dgm:prSet/>
      <dgm:spPr/>
      <dgm:t>
        <a:bodyPr/>
        <a:lstStyle/>
        <a:p>
          <a:endParaRPr lang="en-US"/>
        </a:p>
      </dgm:t>
    </dgm:pt>
    <dgm:pt modelId="{CB85BAFC-73E1-45B0-AF2C-8B9E8431606B}">
      <dgm:prSet/>
      <dgm:spPr/>
      <dgm:t>
        <a:bodyPr/>
        <a:lstStyle/>
        <a:p>
          <a:r>
            <a:rPr lang="en-US" dirty="0"/>
            <a:t>2. Patients with behavioral needs seek out primary care already. </a:t>
          </a:r>
        </a:p>
      </dgm:t>
    </dgm:pt>
    <dgm:pt modelId="{025C1628-F957-474E-A46A-728AAE233D54}" type="parTrans" cxnId="{33465FDB-9801-42C3-9306-79C985DF43E1}">
      <dgm:prSet/>
      <dgm:spPr/>
      <dgm:t>
        <a:bodyPr/>
        <a:lstStyle/>
        <a:p>
          <a:endParaRPr lang="en-US"/>
        </a:p>
      </dgm:t>
    </dgm:pt>
    <dgm:pt modelId="{ECE603B8-9580-47D3-84DC-02C2EA795B23}" type="sibTrans" cxnId="{33465FDB-9801-42C3-9306-79C985DF43E1}">
      <dgm:prSet/>
      <dgm:spPr/>
      <dgm:t>
        <a:bodyPr/>
        <a:lstStyle/>
        <a:p>
          <a:endParaRPr lang="en-US"/>
        </a:p>
      </dgm:t>
    </dgm:pt>
    <dgm:pt modelId="{CB6D5B32-1D38-464E-AD38-59066A2771E4}">
      <dgm:prSet/>
      <dgm:spPr/>
      <dgm:t>
        <a:bodyPr/>
        <a:lstStyle/>
        <a:p>
          <a:r>
            <a:rPr lang="en-US" dirty="0"/>
            <a:t>3. Unmet behavioral health needs are costly.</a:t>
          </a:r>
        </a:p>
      </dgm:t>
    </dgm:pt>
    <dgm:pt modelId="{376F30ED-E56A-4CDC-8CC3-4FDC0CF59D00}" type="parTrans" cxnId="{44B04F05-F033-4C5E-9646-96726E620258}">
      <dgm:prSet/>
      <dgm:spPr/>
      <dgm:t>
        <a:bodyPr/>
        <a:lstStyle/>
        <a:p>
          <a:endParaRPr lang="en-US"/>
        </a:p>
      </dgm:t>
    </dgm:pt>
    <dgm:pt modelId="{0DF84E8C-E934-4005-A49C-23CAC28AFAD8}" type="sibTrans" cxnId="{44B04F05-F033-4C5E-9646-96726E620258}">
      <dgm:prSet/>
      <dgm:spPr/>
      <dgm:t>
        <a:bodyPr/>
        <a:lstStyle/>
        <a:p>
          <a:endParaRPr lang="en-US"/>
        </a:p>
      </dgm:t>
    </dgm:pt>
    <dgm:pt modelId="{A6DE2E36-3395-4942-A298-16C515BF6F05}">
      <dgm:prSet/>
      <dgm:spPr/>
      <dgm:t>
        <a:bodyPr/>
        <a:lstStyle/>
        <a:p>
          <a:r>
            <a:rPr lang="en-US" dirty="0"/>
            <a:t>4. Integrated behavioral health helps patients and PCPs.</a:t>
          </a:r>
        </a:p>
      </dgm:t>
    </dgm:pt>
    <dgm:pt modelId="{DA59FA79-38B7-4D99-A161-57A2F433C5FD}" type="parTrans" cxnId="{715B8852-FA2F-4712-8B37-E28E537BF895}">
      <dgm:prSet/>
      <dgm:spPr/>
      <dgm:t>
        <a:bodyPr/>
        <a:lstStyle/>
        <a:p>
          <a:endParaRPr lang="en-US"/>
        </a:p>
      </dgm:t>
    </dgm:pt>
    <dgm:pt modelId="{BA31EB3A-793D-4A9C-B4FF-E4DA8A1D8203}" type="sibTrans" cxnId="{715B8852-FA2F-4712-8B37-E28E537BF895}">
      <dgm:prSet/>
      <dgm:spPr/>
      <dgm:t>
        <a:bodyPr/>
        <a:lstStyle/>
        <a:p>
          <a:endParaRPr lang="en-US"/>
        </a:p>
      </dgm:t>
    </dgm:pt>
    <dgm:pt modelId="{ED10429F-E419-3B49-B0FB-85F5C34BDE1B}">
      <dgm:prSet/>
      <dgm:spPr/>
      <dgm:t>
        <a:bodyPr/>
        <a:lstStyle/>
        <a:p>
          <a:r>
            <a:rPr lang="en-US" dirty="0"/>
            <a:t>80% of people with a behavioral health disorder visit a PCP each year</a:t>
          </a:r>
          <a:r>
            <a:rPr lang="en-US" baseline="30000" dirty="0"/>
            <a:t>3</a:t>
          </a:r>
          <a:endParaRPr lang="en-US" dirty="0"/>
        </a:p>
      </dgm:t>
    </dgm:pt>
    <dgm:pt modelId="{0E41FBFE-DA9F-2D42-9CD6-6A2FC7197E17}" type="parTrans" cxnId="{6AB80A59-A04D-F84F-AAFB-229BDD620A81}">
      <dgm:prSet/>
      <dgm:spPr/>
      <dgm:t>
        <a:bodyPr/>
        <a:lstStyle/>
        <a:p>
          <a:endParaRPr lang="en-US"/>
        </a:p>
      </dgm:t>
    </dgm:pt>
    <dgm:pt modelId="{FE7DE8E3-F077-B042-B82A-3AAD26D0F22E}" type="sibTrans" cxnId="{6AB80A59-A04D-F84F-AAFB-229BDD620A81}">
      <dgm:prSet/>
      <dgm:spPr/>
      <dgm:t>
        <a:bodyPr/>
        <a:lstStyle/>
        <a:p>
          <a:endParaRPr lang="en-US"/>
        </a:p>
      </dgm:t>
    </dgm:pt>
    <dgm:pt modelId="{DE69969A-A7C0-B848-926B-73811E07FBCA}">
      <dgm:prSet/>
      <dgm:spPr/>
      <dgm:t>
        <a:bodyPr/>
        <a:lstStyle/>
        <a:p>
          <a:r>
            <a:rPr lang="en-US" dirty="0"/>
            <a:t>60% of all psychotropics prescribed by PCPs</a:t>
          </a:r>
          <a:r>
            <a:rPr lang="en-US" baseline="30000" dirty="0"/>
            <a:t>4</a:t>
          </a:r>
          <a:endParaRPr lang="en-US" dirty="0"/>
        </a:p>
      </dgm:t>
    </dgm:pt>
    <dgm:pt modelId="{6A41913E-C01E-2845-A8F1-BBCB06E5A4ED}" type="parTrans" cxnId="{80756E31-351D-7F49-B291-6CCAC5FDA21F}">
      <dgm:prSet/>
      <dgm:spPr/>
      <dgm:t>
        <a:bodyPr/>
        <a:lstStyle/>
        <a:p>
          <a:endParaRPr lang="en-US"/>
        </a:p>
      </dgm:t>
    </dgm:pt>
    <dgm:pt modelId="{CD76F9ED-41DD-6449-A68C-6CC204C608F3}" type="sibTrans" cxnId="{80756E31-351D-7F49-B291-6CCAC5FDA21F}">
      <dgm:prSet/>
      <dgm:spPr/>
      <dgm:t>
        <a:bodyPr/>
        <a:lstStyle/>
        <a:p>
          <a:endParaRPr lang="en-US"/>
        </a:p>
      </dgm:t>
    </dgm:pt>
    <dgm:pt modelId="{9947E2EE-F260-2D4A-91D4-08B57640C6DC}">
      <dgm:prSet/>
      <dgm:spPr/>
      <dgm:t>
        <a:bodyPr/>
        <a:lstStyle/>
        <a:p>
          <a:r>
            <a:rPr lang="en-US" dirty="0"/>
            <a:t>Depression treatment in primary care had $3,300 lower total healthcare costs</a:t>
          </a:r>
          <a:r>
            <a:rPr lang="en-US" baseline="30000" dirty="0"/>
            <a:t>6</a:t>
          </a:r>
          <a:endParaRPr lang="en-US" dirty="0"/>
        </a:p>
      </dgm:t>
    </dgm:pt>
    <dgm:pt modelId="{CB5B0450-DBBD-8148-A9E0-EF3759596AB4}" type="parTrans" cxnId="{6D793624-410F-5E4F-8C93-0720CC76A461}">
      <dgm:prSet/>
      <dgm:spPr/>
      <dgm:t>
        <a:bodyPr/>
        <a:lstStyle/>
        <a:p>
          <a:endParaRPr lang="en-US"/>
        </a:p>
      </dgm:t>
    </dgm:pt>
    <dgm:pt modelId="{D8EBE1E3-39F8-864E-A04D-C0641806D768}" type="sibTrans" cxnId="{6D793624-410F-5E4F-8C93-0720CC76A461}">
      <dgm:prSet/>
      <dgm:spPr/>
      <dgm:t>
        <a:bodyPr/>
        <a:lstStyle/>
        <a:p>
          <a:endParaRPr lang="en-US"/>
        </a:p>
      </dgm:t>
    </dgm:pt>
    <dgm:pt modelId="{E011CB0F-FF6C-8B47-B4C2-D35429CBDA20}">
      <dgm:prSet/>
      <dgm:spPr/>
      <dgm:t>
        <a:bodyPr/>
        <a:lstStyle/>
        <a:p>
          <a:r>
            <a:rPr lang="en-US" dirty="0"/>
            <a:t>$326 billion per year economic burden of Major Depressive Disorder alone</a:t>
          </a:r>
          <a:r>
            <a:rPr lang="en-US" baseline="30000" dirty="0"/>
            <a:t>5</a:t>
          </a:r>
          <a:endParaRPr lang="en-US" dirty="0"/>
        </a:p>
      </dgm:t>
    </dgm:pt>
    <dgm:pt modelId="{1E71839A-B040-5745-95D5-CC4DB8449EBB}" type="parTrans" cxnId="{A0D3F39E-C1BF-674B-A7DF-339F62BC52D9}">
      <dgm:prSet/>
      <dgm:spPr/>
      <dgm:t>
        <a:bodyPr/>
        <a:lstStyle/>
        <a:p>
          <a:endParaRPr lang="en-US"/>
        </a:p>
      </dgm:t>
    </dgm:pt>
    <dgm:pt modelId="{F53B4BED-D4E3-2146-A3E3-A1D06CD06CF2}" type="sibTrans" cxnId="{A0D3F39E-C1BF-674B-A7DF-339F62BC52D9}">
      <dgm:prSet/>
      <dgm:spPr/>
      <dgm:t>
        <a:bodyPr/>
        <a:lstStyle/>
        <a:p>
          <a:endParaRPr lang="en-US"/>
        </a:p>
      </dgm:t>
    </dgm:pt>
    <dgm:pt modelId="{952840DF-9F2C-0F4D-AB40-6F39DD7C3ABB}">
      <dgm:prSet/>
      <dgm:spPr/>
      <dgm:t>
        <a:bodyPr/>
        <a:lstStyle/>
        <a:p>
          <a:r>
            <a:rPr lang="en-US" dirty="0"/>
            <a:t>Statewide integration efforts can lower costs and improve overall primary care team function and depression screening rates</a:t>
          </a:r>
          <a:r>
            <a:rPr lang="en-US" baseline="30000" dirty="0"/>
            <a:t>7</a:t>
          </a:r>
          <a:endParaRPr lang="en-US" dirty="0"/>
        </a:p>
      </dgm:t>
    </dgm:pt>
    <dgm:pt modelId="{923D9102-DE5C-1E40-AF1E-8BB446C6ADF3}" type="parTrans" cxnId="{190F1905-BA46-AF4F-A499-D5C9C5CD55E1}">
      <dgm:prSet/>
      <dgm:spPr/>
      <dgm:t>
        <a:bodyPr/>
        <a:lstStyle/>
        <a:p>
          <a:endParaRPr lang="en-US"/>
        </a:p>
      </dgm:t>
    </dgm:pt>
    <dgm:pt modelId="{9F05AD6C-C3B0-8640-B537-0FE676D9993E}" type="sibTrans" cxnId="{190F1905-BA46-AF4F-A499-D5C9C5CD55E1}">
      <dgm:prSet/>
      <dgm:spPr/>
      <dgm:t>
        <a:bodyPr/>
        <a:lstStyle/>
        <a:p>
          <a:endParaRPr lang="en-US"/>
        </a:p>
      </dgm:t>
    </dgm:pt>
    <dgm:pt modelId="{ADD1FEB4-425E-1B47-A450-440BB2C80C97}">
      <dgm:prSet/>
      <dgm:spPr/>
      <dgm:t>
        <a:bodyPr/>
        <a:lstStyle/>
        <a:p>
          <a:r>
            <a:rPr lang="en-US" dirty="0"/>
            <a:t>Single best way to expand comprehensiveness of primary care</a:t>
          </a:r>
        </a:p>
      </dgm:t>
    </dgm:pt>
    <dgm:pt modelId="{B368732A-C2E0-104A-86AE-52A6DA2689D3}" type="parTrans" cxnId="{8616CFA6-EFAB-8B44-9D08-12876A4B1845}">
      <dgm:prSet/>
      <dgm:spPr/>
      <dgm:t>
        <a:bodyPr/>
        <a:lstStyle/>
        <a:p>
          <a:endParaRPr lang="en-US"/>
        </a:p>
      </dgm:t>
    </dgm:pt>
    <dgm:pt modelId="{88D6D42D-A9ED-3C47-B9B5-2768BCBB43CD}" type="sibTrans" cxnId="{8616CFA6-EFAB-8B44-9D08-12876A4B1845}">
      <dgm:prSet/>
      <dgm:spPr/>
      <dgm:t>
        <a:bodyPr/>
        <a:lstStyle/>
        <a:p>
          <a:endParaRPr lang="en-US"/>
        </a:p>
      </dgm:t>
    </dgm:pt>
    <dgm:pt modelId="{D5A46AF6-6BC7-104E-AFCE-C961A9804C96}" type="pres">
      <dgm:prSet presAssocID="{DC65E27E-4FA6-4D70-9EA8-DD3B67D797C1}" presName="linear" presStyleCnt="0">
        <dgm:presLayoutVars>
          <dgm:dir/>
          <dgm:animLvl val="lvl"/>
          <dgm:resizeHandles val="exact"/>
        </dgm:presLayoutVars>
      </dgm:prSet>
      <dgm:spPr/>
    </dgm:pt>
    <dgm:pt modelId="{D6C9F9BA-2B89-2049-8914-CB4405004600}" type="pres">
      <dgm:prSet presAssocID="{193A0E15-4296-43FB-A5E6-A0443DCEECD4}" presName="parentLin" presStyleCnt="0"/>
      <dgm:spPr/>
    </dgm:pt>
    <dgm:pt modelId="{3814821A-2E96-A344-89FF-74041D6CFF6B}" type="pres">
      <dgm:prSet presAssocID="{193A0E15-4296-43FB-A5E6-A0443DCEECD4}" presName="parentLeftMargin" presStyleLbl="node1" presStyleIdx="0" presStyleCnt="4"/>
      <dgm:spPr/>
    </dgm:pt>
    <dgm:pt modelId="{D280E374-CCD7-3C4B-A9E7-A6F38C17C26E}" type="pres">
      <dgm:prSet presAssocID="{193A0E15-4296-43FB-A5E6-A0443DCEECD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493EDC9-3AAE-174E-B9BB-D21F0E7506C5}" type="pres">
      <dgm:prSet presAssocID="{193A0E15-4296-43FB-A5E6-A0443DCEECD4}" presName="negativeSpace" presStyleCnt="0"/>
      <dgm:spPr/>
    </dgm:pt>
    <dgm:pt modelId="{7DA877A8-4C6F-8944-9913-8DD6D141F9F2}" type="pres">
      <dgm:prSet presAssocID="{193A0E15-4296-43FB-A5E6-A0443DCEECD4}" presName="childText" presStyleLbl="conFgAcc1" presStyleIdx="0" presStyleCnt="4">
        <dgm:presLayoutVars>
          <dgm:bulletEnabled val="1"/>
        </dgm:presLayoutVars>
      </dgm:prSet>
      <dgm:spPr/>
    </dgm:pt>
    <dgm:pt modelId="{BBDCF851-0C8F-8546-A163-72F07BE4B050}" type="pres">
      <dgm:prSet presAssocID="{6F861888-2DB5-44A8-A57F-8BD2CC3848ED}" presName="spaceBetweenRectangles" presStyleCnt="0"/>
      <dgm:spPr/>
    </dgm:pt>
    <dgm:pt modelId="{26BC5E9C-2922-F842-8525-AEB2999A2791}" type="pres">
      <dgm:prSet presAssocID="{CB85BAFC-73E1-45B0-AF2C-8B9E8431606B}" presName="parentLin" presStyleCnt="0"/>
      <dgm:spPr/>
    </dgm:pt>
    <dgm:pt modelId="{FBF87220-4808-F247-AF7B-061643869375}" type="pres">
      <dgm:prSet presAssocID="{CB85BAFC-73E1-45B0-AF2C-8B9E8431606B}" presName="parentLeftMargin" presStyleLbl="node1" presStyleIdx="0" presStyleCnt="4"/>
      <dgm:spPr/>
    </dgm:pt>
    <dgm:pt modelId="{6D405AD9-9715-AD47-880C-6F0078D30DAB}" type="pres">
      <dgm:prSet presAssocID="{CB85BAFC-73E1-45B0-AF2C-8B9E8431606B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EE012BFB-FFBF-7E4D-87CD-DAF84D66387D}" type="pres">
      <dgm:prSet presAssocID="{CB85BAFC-73E1-45B0-AF2C-8B9E8431606B}" presName="negativeSpace" presStyleCnt="0"/>
      <dgm:spPr/>
    </dgm:pt>
    <dgm:pt modelId="{9173F8C7-7B79-0D41-8E2E-19651BC64FF5}" type="pres">
      <dgm:prSet presAssocID="{CB85BAFC-73E1-45B0-AF2C-8B9E8431606B}" presName="childText" presStyleLbl="conFgAcc1" presStyleIdx="1" presStyleCnt="4">
        <dgm:presLayoutVars>
          <dgm:bulletEnabled val="1"/>
        </dgm:presLayoutVars>
      </dgm:prSet>
      <dgm:spPr/>
    </dgm:pt>
    <dgm:pt modelId="{FB3D0822-45FC-9945-A9B3-8083FF3D6CB8}" type="pres">
      <dgm:prSet presAssocID="{ECE603B8-9580-47D3-84DC-02C2EA795B23}" presName="spaceBetweenRectangles" presStyleCnt="0"/>
      <dgm:spPr/>
    </dgm:pt>
    <dgm:pt modelId="{D513E173-DDC9-C442-9E71-868CD940D09B}" type="pres">
      <dgm:prSet presAssocID="{CB6D5B32-1D38-464E-AD38-59066A2771E4}" presName="parentLin" presStyleCnt="0"/>
      <dgm:spPr/>
    </dgm:pt>
    <dgm:pt modelId="{CBF089FE-AE86-4B46-84BA-8DBDFBBD4D5C}" type="pres">
      <dgm:prSet presAssocID="{CB6D5B32-1D38-464E-AD38-59066A2771E4}" presName="parentLeftMargin" presStyleLbl="node1" presStyleIdx="1" presStyleCnt="4"/>
      <dgm:spPr/>
    </dgm:pt>
    <dgm:pt modelId="{9983E234-FD90-3249-9331-ED266E1B2922}" type="pres">
      <dgm:prSet presAssocID="{CB6D5B32-1D38-464E-AD38-59066A2771E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B33C359-2DCD-964B-B661-3A4BCE74EAA0}" type="pres">
      <dgm:prSet presAssocID="{CB6D5B32-1D38-464E-AD38-59066A2771E4}" presName="negativeSpace" presStyleCnt="0"/>
      <dgm:spPr/>
    </dgm:pt>
    <dgm:pt modelId="{6DD8B16C-8124-5443-AE7F-3E223B993865}" type="pres">
      <dgm:prSet presAssocID="{CB6D5B32-1D38-464E-AD38-59066A2771E4}" presName="childText" presStyleLbl="conFgAcc1" presStyleIdx="2" presStyleCnt="4">
        <dgm:presLayoutVars>
          <dgm:bulletEnabled val="1"/>
        </dgm:presLayoutVars>
      </dgm:prSet>
      <dgm:spPr/>
    </dgm:pt>
    <dgm:pt modelId="{CCBDA027-EE65-254E-92D4-33E2B6825C70}" type="pres">
      <dgm:prSet presAssocID="{0DF84E8C-E934-4005-A49C-23CAC28AFAD8}" presName="spaceBetweenRectangles" presStyleCnt="0"/>
      <dgm:spPr/>
    </dgm:pt>
    <dgm:pt modelId="{3630D36E-CC59-EB4B-A18F-02C1D6648D0C}" type="pres">
      <dgm:prSet presAssocID="{A6DE2E36-3395-4942-A298-16C515BF6F05}" presName="parentLin" presStyleCnt="0"/>
      <dgm:spPr/>
    </dgm:pt>
    <dgm:pt modelId="{ECAD903B-4863-AF41-AAA3-7F2D3C6895E7}" type="pres">
      <dgm:prSet presAssocID="{A6DE2E36-3395-4942-A298-16C515BF6F05}" presName="parentLeftMargin" presStyleLbl="node1" presStyleIdx="2" presStyleCnt="4"/>
      <dgm:spPr/>
    </dgm:pt>
    <dgm:pt modelId="{FD4B3770-F1B3-9C48-B3FA-F27C13387280}" type="pres">
      <dgm:prSet presAssocID="{A6DE2E36-3395-4942-A298-16C515BF6F0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AA42A04-FB88-A644-880C-9489FB2BCEE8}" type="pres">
      <dgm:prSet presAssocID="{A6DE2E36-3395-4942-A298-16C515BF6F05}" presName="negativeSpace" presStyleCnt="0"/>
      <dgm:spPr/>
    </dgm:pt>
    <dgm:pt modelId="{CBEBC2ED-39F8-3E44-8263-896E8358AA7E}" type="pres">
      <dgm:prSet presAssocID="{A6DE2E36-3395-4942-A298-16C515BF6F0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90F1905-BA46-AF4F-A499-D5C9C5CD55E1}" srcId="{A6DE2E36-3395-4942-A298-16C515BF6F05}" destId="{952840DF-9F2C-0F4D-AB40-6F39DD7C3ABB}" srcOrd="1" destOrd="0" parTransId="{923D9102-DE5C-1E40-AF1E-8BB446C6ADF3}" sibTransId="{9F05AD6C-C3B0-8640-B537-0FE676D9993E}"/>
    <dgm:cxn modelId="{44B04F05-F033-4C5E-9646-96726E620258}" srcId="{DC65E27E-4FA6-4D70-9EA8-DD3B67D797C1}" destId="{CB6D5B32-1D38-464E-AD38-59066A2771E4}" srcOrd="2" destOrd="0" parTransId="{376F30ED-E56A-4CDC-8CC3-4FDC0CF59D00}" sibTransId="{0DF84E8C-E934-4005-A49C-23CAC28AFAD8}"/>
    <dgm:cxn modelId="{B540890C-B099-2948-ABAF-E3C47CEDDF25}" type="presOf" srcId="{A6DE2E36-3395-4942-A298-16C515BF6F05}" destId="{ECAD903B-4863-AF41-AAA3-7F2D3C6895E7}" srcOrd="0" destOrd="0" presId="urn:microsoft.com/office/officeart/2005/8/layout/list1"/>
    <dgm:cxn modelId="{9C16BB1B-876D-4349-8400-B0AEC2750EB0}" type="presOf" srcId="{9947E2EE-F260-2D4A-91D4-08B57640C6DC}" destId="{CBEBC2ED-39F8-3E44-8263-896E8358AA7E}" srcOrd="0" destOrd="0" presId="urn:microsoft.com/office/officeart/2005/8/layout/list1"/>
    <dgm:cxn modelId="{6D793624-410F-5E4F-8C93-0720CC76A461}" srcId="{A6DE2E36-3395-4942-A298-16C515BF6F05}" destId="{9947E2EE-F260-2D4A-91D4-08B57640C6DC}" srcOrd="0" destOrd="0" parTransId="{CB5B0450-DBBD-8148-A9E0-EF3759596AB4}" sibTransId="{D8EBE1E3-39F8-864E-A04D-C0641806D768}"/>
    <dgm:cxn modelId="{C0F8522B-534B-164D-A252-C499873CEBCF}" type="presOf" srcId="{193A0E15-4296-43FB-A5E6-A0443DCEECD4}" destId="{3814821A-2E96-A344-89FF-74041D6CFF6B}" srcOrd="0" destOrd="0" presId="urn:microsoft.com/office/officeart/2005/8/layout/list1"/>
    <dgm:cxn modelId="{80756E31-351D-7F49-B291-6CCAC5FDA21F}" srcId="{CB85BAFC-73E1-45B0-AF2C-8B9E8431606B}" destId="{DE69969A-A7C0-B848-926B-73811E07FBCA}" srcOrd="1" destOrd="0" parTransId="{6A41913E-C01E-2845-A8F1-BBCB06E5A4ED}" sibTransId="{CD76F9ED-41DD-6449-A68C-6CC204C608F3}"/>
    <dgm:cxn modelId="{715B8852-FA2F-4712-8B37-E28E537BF895}" srcId="{DC65E27E-4FA6-4D70-9EA8-DD3B67D797C1}" destId="{A6DE2E36-3395-4942-A298-16C515BF6F05}" srcOrd="3" destOrd="0" parTransId="{DA59FA79-38B7-4D99-A161-57A2F433C5FD}" sibTransId="{BA31EB3A-793D-4A9C-B4FF-E4DA8A1D8203}"/>
    <dgm:cxn modelId="{6AB80A59-A04D-F84F-AAFB-229BDD620A81}" srcId="{CB85BAFC-73E1-45B0-AF2C-8B9E8431606B}" destId="{ED10429F-E419-3B49-B0FB-85F5C34BDE1B}" srcOrd="0" destOrd="0" parTransId="{0E41FBFE-DA9F-2D42-9CD6-6A2FC7197E17}" sibTransId="{FE7DE8E3-F077-B042-B82A-3AAD26D0F22E}"/>
    <dgm:cxn modelId="{2D24656A-3520-6840-9147-918906B1DC34}" type="presOf" srcId="{CB85BAFC-73E1-45B0-AF2C-8B9E8431606B}" destId="{FBF87220-4808-F247-AF7B-061643869375}" srcOrd="0" destOrd="0" presId="urn:microsoft.com/office/officeart/2005/8/layout/list1"/>
    <dgm:cxn modelId="{CF68B36C-B7CD-49C8-9702-1FA62445B5BB}" srcId="{DC65E27E-4FA6-4D70-9EA8-DD3B67D797C1}" destId="{193A0E15-4296-43FB-A5E6-A0443DCEECD4}" srcOrd="0" destOrd="0" parTransId="{B058600C-D044-4E00-9795-DA8750C8D3B5}" sibTransId="{6F861888-2DB5-44A8-A57F-8BD2CC3848ED}"/>
    <dgm:cxn modelId="{47865879-5BE0-E84A-ABEA-77DB5E38E213}" type="presOf" srcId="{193A0E15-4296-43FB-A5E6-A0443DCEECD4}" destId="{D280E374-CCD7-3C4B-A9E7-A6F38C17C26E}" srcOrd="1" destOrd="0" presId="urn:microsoft.com/office/officeart/2005/8/layout/list1"/>
    <dgm:cxn modelId="{21CA8F90-2D83-2A4E-A60D-F39821DF16CC}" type="presOf" srcId="{952840DF-9F2C-0F4D-AB40-6F39DD7C3ABB}" destId="{CBEBC2ED-39F8-3E44-8263-896E8358AA7E}" srcOrd="0" destOrd="1" presId="urn:microsoft.com/office/officeart/2005/8/layout/list1"/>
    <dgm:cxn modelId="{5F556093-526F-CB46-9973-734556069DB0}" type="presOf" srcId="{CB6D5B32-1D38-464E-AD38-59066A2771E4}" destId="{9983E234-FD90-3249-9331-ED266E1B2922}" srcOrd="1" destOrd="0" presId="urn:microsoft.com/office/officeart/2005/8/layout/list1"/>
    <dgm:cxn modelId="{A0D3F39E-C1BF-674B-A7DF-339F62BC52D9}" srcId="{CB6D5B32-1D38-464E-AD38-59066A2771E4}" destId="{E011CB0F-FF6C-8B47-B4C2-D35429CBDA20}" srcOrd="0" destOrd="0" parTransId="{1E71839A-B040-5745-95D5-CC4DB8449EBB}" sibTransId="{F53B4BED-D4E3-2146-A3E3-A1D06CD06CF2}"/>
    <dgm:cxn modelId="{8616CFA6-EFAB-8B44-9D08-12876A4B1845}" srcId="{193A0E15-4296-43FB-A5E6-A0443DCEECD4}" destId="{ADD1FEB4-425E-1B47-A450-440BB2C80C97}" srcOrd="0" destOrd="0" parTransId="{B368732A-C2E0-104A-86AE-52A6DA2689D3}" sibTransId="{88D6D42D-A9ED-3C47-B9B5-2768BCBB43CD}"/>
    <dgm:cxn modelId="{E871EFBF-083B-8D46-9B7F-082F9EB591A8}" type="presOf" srcId="{ED10429F-E419-3B49-B0FB-85F5C34BDE1B}" destId="{9173F8C7-7B79-0D41-8E2E-19651BC64FF5}" srcOrd="0" destOrd="0" presId="urn:microsoft.com/office/officeart/2005/8/layout/list1"/>
    <dgm:cxn modelId="{B8D901D5-38E7-E946-8150-8A55769ECB46}" type="presOf" srcId="{CB85BAFC-73E1-45B0-AF2C-8B9E8431606B}" destId="{6D405AD9-9715-AD47-880C-6F0078D30DAB}" srcOrd="1" destOrd="0" presId="urn:microsoft.com/office/officeart/2005/8/layout/list1"/>
    <dgm:cxn modelId="{11320FD7-325C-4D44-91D8-303DCFEEAEF2}" type="presOf" srcId="{DC65E27E-4FA6-4D70-9EA8-DD3B67D797C1}" destId="{D5A46AF6-6BC7-104E-AFCE-C961A9804C96}" srcOrd="0" destOrd="0" presId="urn:microsoft.com/office/officeart/2005/8/layout/list1"/>
    <dgm:cxn modelId="{F3A378D8-10FD-2046-880F-76A45C5CF5A5}" type="presOf" srcId="{ADD1FEB4-425E-1B47-A450-440BB2C80C97}" destId="{7DA877A8-4C6F-8944-9913-8DD6D141F9F2}" srcOrd="0" destOrd="0" presId="urn:microsoft.com/office/officeart/2005/8/layout/list1"/>
    <dgm:cxn modelId="{158987D8-CAF9-AC4F-A0FB-9F474EA8938E}" type="presOf" srcId="{E011CB0F-FF6C-8B47-B4C2-D35429CBDA20}" destId="{6DD8B16C-8124-5443-AE7F-3E223B993865}" srcOrd="0" destOrd="0" presId="urn:microsoft.com/office/officeart/2005/8/layout/list1"/>
    <dgm:cxn modelId="{33465FDB-9801-42C3-9306-79C985DF43E1}" srcId="{DC65E27E-4FA6-4D70-9EA8-DD3B67D797C1}" destId="{CB85BAFC-73E1-45B0-AF2C-8B9E8431606B}" srcOrd="1" destOrd="0" parTransId="{025C1628-F957-474E-A46A-728AAE233D54}" sibTransId="{ECE603B8-9580-47D3-84DC-02C2EA795B23}"/>
    <dgm:cxn modelId="{39FEE8E6-D57D-B14F-9384-0FA3D04E0A3E}" type="presOf" srcId="{A6DE2E36-3395-4942-A298-16C515BF6F05}" destId="{FD4B3770-F1B3-9C48-B3FA-F27C13387280}" srcOrd="1" destOrd="0" presId="urn:microsoft.com/office/officeart/2005/8/layout/list1"/>
    <dgm:cxn modelId="{6AC489F3-9F4E-754C-8C13-53B2F0A50F63}" type="presOf" srcId="{DE69969A-A7C0-B848-926B-73811E07FBCA}" destId="{9173F8C7-7B79-0D41-8E2E-19651BC64FF5}" srcOrd="0" destOrd="1" presId="urn:microsoft.com/office/officeart/2005/8/layout/list1"/>
    <dgm:cxn modelId="{9AE070FE-6C46-C44C-A8DD-4C6FDF10BB35}" type="presOf" srcId="{CB6D5B32-1D38-464E-AD38-59066A2771E4}" destId="{CBF089FE-AE86-4B46-84BA-8DBDFBBD4D5C}" srcOrd="0" destOrd="0" presId="urn:microsoft.com/office/officeart/2005/8/layout/list1"/>
    <dgm:cxn modelId="{CD2A24C9-B75E-AC48-9AF8-B251B05E2331}" type="presParOf" srcId="{D5A46AF6-6BC7-104E-AFCE-C961A9804C96}" destId="{D6C9F9BA-2B89-2049-8914-CB4405004600}" srcOrd="0" destOrd="0" presId="urn:microsoft.com/office/officeart/2005/8/layout/list1"/>
    <dgm:cxn modelId="{102E40AC-D36B-5643-B5B6-E2E2132EAEC5}" type="presParOf" srcId="{D6C9F9BA-2B89-2049-8914-CB4405004600}" destId="{3814821A-2E96-A344-89FF-74041D6CFF6B}" srcOrd="0" destOrd="0" presId="urn:microsoft.com/office/officeart/2005/8/layout/list1"/>
    <dgm:cxn modelId="{492AC912-1F1C-EE43-9945-ACFEF746F1CE}" type="presParOf" srcId="{D6C9F9BA-2B89-2049-8914-CB4405004600}" destId="{D280E374-CCD7-3C4B-A9E7-A6F38C17C26E}" srcOrd="1" destOrd="0" presId="urn:microsoft.com/office/officeart/2005/8/layout/list1"/>
    <dgm:cxn modelId="{75A60C61-8E80-B84F-8295-7FAB961DA1DE}" type="presParOf" srcId="{D5A46AF6-6BC7-104E-AFCE-C961A9804C96}" destId="{7493EDC9-3AAE-174E-B9BB-D21F0E7506C5}" srcOrd="1" destOrd="0" presId="urn:microsoft.com/office/officeart/2005/8/layout/list1"/>
    <dgm:cxn modelId="{026DF919-F876-494D-8D95-B2A95221FEF4}" type="presParOf" srcId="{D5A46AF6-6BC7-104E-AFCE-C961A9804C96}" destId="{7DA877A8-4C6F-8944-9913-8DD6D141F9F2}" srcOrd="2" destOrd="0" presId="urn:microsoft.com/office/officeart/2005/8/layout/list1"/>
    <dgm:cxn modelId="{202261CE-1409-8B45-94C6-D855FD07F520}" type="presParOf" srcId="{D5A46AF6-6BC7-104E-AFCE-C961A9804C96}" destId="{BBDCF851-0C8F-8546-A163-72F07BE4B050}" srcOrd="3" destOrd="0" presId="urn:microsoft.com/office/officeart/2005/8/layout/list1"/>
    <dgm:cxn modelId="{D85EA9E6-DA9A-7E42-8C18-0D6A1E2EE06C}" type="presParOf" srcId="{D5A46AF6-6BC7-104E-AFCE-C961A9804C96}" destId="{26BC5E9C-2922-F842-8525-AEB2999A2791}" srcOrd="4" destOrd="0" presId="urn:microsoft.com/office/officeart/2005/8/layout/list1"/>
    <dgm:cxn modelId="{F6A106F5-76D8-5245-A81C-41CB84CA8CC7}" type="presParOf" srcId="{26BC5E9C-2922-F842-8525-AEB2999A2791}" destId="{FBF87220-4808-F247-AF7B-061643869375}" srcOrd="0" destOrd="0" presId="urn:microsoft.com/office/officeart/2005/8/layout/list1"/>
    <dgm:cxn modelId="{075AE11B-BC7E-B04C-941D-CA9831CB54FC}" type="presParOf" srcId="{26BC5E9C-2922-F842-8525-AEB2999A2791}" destId="{6D405AD9-9715-AD47-880C-6F0078D30DAB}" srcOrd="1" destOrd="0" presId="urn:microsoft.com/office/officeart/2005/8/layout/list1"/>
    <dgm:cxn modelId="{50D72F2B-3B2A-5C44-A540-C25674D75A94}" type="presParOf" srcId="{D5A46AF6-6BC7-104E-AFCE-C961A9804C96}" destId="{EE012BFB-FFBF-7E4D-87CD-DAF84D66387D}" srcOrd="5" destOrd="0" presId="urn:microsoft.com/office/officeart/2005/8/layout/list1"/>
    <dgm:cxn modelId="{B1CA3C38-2DE7-924A-91EE-05368E460FEE}" type="presParOf" srcId="{D5A46AF6-6BC7-104E-AFCE-C961A9804C96}" destId="{9173F8C7-7B79-0D41-8E2E-19651BC64FF5}" srcOrd="6" destOrd="0" presId="urn:microsoft.com/office/officeart/2005/8/layout/list1"/>
    <dgm:cxn modelId="{8A532F9F-1A31-D94A-9ADD-5EDF8FBC88F6}" type="presParOf" srcId="{D5A46AF6-6BC7-104E-AFCE-C961A9804C96}" destId="{FB3D0822-45FC-9945-A9B3-8083FF3D6CB8}" srcOrd="7" destOrd="0" presId="urn:microsoft.com/office/officeart/2005/8/layout/list1"/>
    <dgm:cxn modelId="{1D3DAA20-6EB0-2D4E-AF62-850C48E3E7DD}" type="presParOf" srcId="{D5A46AF6-6BC7-104E-AFCE-C961A9804C96}" destId="{D513E173-DDC9-C442-9E71-868CD940D09B}" srcOrd="8" destOrd="0" presId="urn:microsoft.com/office/officeart/2005/8/layout/list1"/>
    <dgm:cxn modelId="{15FCDDE7-6F49-B94D-9F64-E3963D5D6BA5}" type="presParOf" srcId="{D513E173-DDC9-C442-9E71-868CD940D09B}" destId="{CBF089FE-AE86-4B46-84BA-8DBDFBBD4D5C}" srcOrd="0" destOrd="0" presId="urn:microsoft.com/office/officeart/2005/8/layout/list1"/>
    <dgm:cxn modelId="{5E6D850E-B353-014A-9452-64DFB8E43AA1}" type="presParOf" srcId="{D513E173-DDC9-C442-9E71-868CD940D09B}" destId="{9983E234-FD90-3249-9331-ED266E1B2922}" srcOrd="1" destOrd="0" presId="urn:microsoft.com/office/officeart/2005/8/layout/list1"/>
    <dgm:cxn modelId="{3ECAA06A-1945-0247-AA39-022DD7E8AA6D}" type="presParOf" srcId="{D5A46AF6-6BC7-104E-AFCE-C961A9804C96}" destId="{1B33C359-2DCD-964B-B661-3A4BCE74EAA0}" srcOrd="9" destOrd="0" presId="urn:microsoft.com/office/officeart/2005/8/layout/list1"/>
    <dgm:cxn modelId="{A5161E27-6C7B-FB47-9FB3-73BF96822C2B}" type="presParOf" srcId="{D5A46AF6-6BC7-104E-AFCE-C961A9804C96}" destId="{6DD8B16C-8124-5443-AE7F-3E223B993865}" srcOrd="10" destOrd="0" presId="urn:microsoft.com/office/officeart/2005/8/layout/list1"/>
    <dgm:cxn modelId="{1F84A381-56D0-E749-81EC-B1D8213E8529}" type="presParOf" srcId="{D5A46AF6-6BC7-104E-AFCE-C961A9804C96}" destId="{CCBDA027-EE65-254E-92D4-33E2B6825C70}" srcOrd="11" destOrd="0" presId="urn:microsoft.com/office/officeart/2005/8/layout/list1"/>
    <dgm:cxn modelId="{A4258F73-A6B7-044B-ADCA-F5987CFB4398}" type="presParOf" srcId="{D5A46AF6-6BC7-104E-AFCE-C961A9804C96}" destId="{3630D36E-CC59-EB4B-A18F-02C1D6648D0C}" srcOrd="12" destOrd="0" presId="urn:microsoft.com/office/officeart/2005/8/layout/list1"/>
    <dgm:cxn modelId="{31C35281-4D30-174D-8D0B-28875DA24F27}" type="presParOf" srcId="{3630D36E-CC59-EB4B-A18F-02C1D6648D0C}" destId="{ECAD903B-4863-AF41-AAA3-7F2D3C6895E7}" srcOrd="0" destOrd="0" presId="urn:microsoft.com/office/officeart/2005/8/layout/list1"/>
    <dgm:cxn modelId="{07BEE8C6-A3A3-3241-BDAC-5B8067547828}" type="presParOf" srcId="{3630D36E-CC59-EB4B-A18F-02C1D6648D0C}" destId="{FD4B3770-F1B3-9C48-B3FA-F27C13387280}" srcOrd="1" destOrd="0" presId="urn:microsoft.com/office/officeart/2005/8/layout/list1"/>
    <dgm:cxn modelId="{81720F26-A5C3-1A43-8B83-27FF0FA1D393}" type="presParOf" srcId="{D5A46AF6-6BC7-104E-AFCE-C961A9804C96}" destId="{EAA42A04-FB88-A644-880C-9489FB2BCEE8}" srcOrd="13" destOrd="0" presId="urn:microsoft.com/office/officeart/2005/8/layout/list1"/>
    <dgm:cxn modelId="{6275D718-0025-D445-B1FD-6A1FC320E652}" type="presParOf" srcId="{D5A46AF6-6BC7-104E-AFCE-C961A9804C96}" destId="{CBEBC2ED-39F8-3E44-8263-896E8358AA7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A877A8-4C6F-8944-9913-8DD6D141F9F2}">
      <dsp:nvSpPr>
        <dsp:cNvPr id="0" name=""/>
        <dsp:cNvSpPr/>
      </dsp:nvSpPr>
      <dsp:spPr>
        <a:xfrm>
          <a:off x="0" y="311660"/>
          <a:ext cx="10517188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251" tIns="312420" rIns="81625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Single best way to expand comprehensiveness of primary care</a:t>
          </a:r>
        </a:p>
      </dsp:txBody>
      <dsp:txXfrm>
        <a:off x="0" y="311660"/>
        <a:ext cx="10517188" cy="637875"/>
      </dsp:txXfrm>
    </dsp:sp>
    <dsp:sp modelId="{D280E374-CCD7-3C4B-A9E7-A6F38C17C26E}">
      <dsp:nvSpPr>
        <dsp:cNvPr id="0" name=""/>
        <dsp:cNvSpPr/>
      </dsp:nvSpPr>
      <dsp:spPr>
        <a:xfrm>
          <a:off x="525859" y="90260"/>
          <a:ext cx="7362031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67" tIns="0" rIns="27826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1. Behavioral conditions contribute to &gt;40% of US deaths.</a:t>
          </a:r>
          <a:r>
            <a:rPr lang="en-US" sz="1500" kern="1200" baseline="30000" dirty="0"/>
            <a:t>1,2</a:t>
          </a:r>
        </a:p>
      </dsp:txBody>
      <dsp:txXfrm>
        <a:off x="547475" y="111876"/>
        <a:ext cx="7318799" cy="399568"/>
      </dsp:txXfrm>
    </dsp:sp>
    <dsp:sp modelId="{9173F8C7-7B79-0D41-8E2E-19651BC64FF5}">
      <dsp:nvSpPr>
        <dsp:cNvPr id="0" name=""/>
        <dsp:cNvSpPr/>
      </dsp:nvSpPr>
      <dsp:spPr>
        <a:xfrm>
          <a:off x="0" y="1251935"/>
          <a:ext cx="10517188" cy="8741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251" tIns="312420" rIns="81625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80% of people with a behavioral health disorder visit a PCP each year</a:t>
          </a:r>
          <a:r>
            <a:rPr lang="en-US" sz="1500" kern="1200" baseline="30000" dirty="0"/>
            <a:t>3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60% of all psychotropics prescribed by PCPs</a:t>
          </a:r>
          <a:r>
            <a:rPr lang="en-US" sz="1500" kern="1200" baseline="30000" dirty="0"/>
            <a:t>4</a:t>
          </a:r>
          <a:endParaRPr lang="en-US" sz="1500" kern="1200" dirty="0"/>
        </a:p>
      </dsp:txBody>
      <dsp:txXfrm>
        <a:off x="0" y="1251935"/>
        <a:ext cx="10517188" cy="874125"/>
      </dsp:txXfrm>
    </dsp:sp>
    <dsp:sp modelId="{6D405AD9-9715-AD47-880C-6F0078D30DAB}">
      <dsp:nvSpPr>
        <dsp:cNvPr id="0" name=""/>
        <dsp:cNvSpPr/>
      </dsp:nvSpPr>
      <dsp:spPr>
        <a:xfrm>
          <a:off x="525859" y="1030535"/>
          <a:ext cx="7362031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67" tIns="0" rIns="27826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2. Patients with behavioral needs seek out primary care already. </a:t>
          </a:r>
        </a:p>
      </dsp:txBody>
      <dsp:txXfrm>
        <a:off x="547475" y="1052151"/>
        <a:ext cx="7318799" cy="399568"/>
      </dsp:txXfrm>
    </dsp:sp>
    <dsp:sp modelId="{6DD8B16C-8124-5443-AE7F-3E223B993865}">
      <dsp:nvSpPr>
        <dsp:cNvPr id="0" name=""/>
        <dsp:cNvSpPr/>
      </dsp:nvSpPr>
      <dsp:spPr>
        <a:xfrm>
          <a:off x="0" y="2428459"/>
          <a:ext cx="10517188" cy="637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251" tIns="312420" rIns="81625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$326 billion per year economic burden of Major Depressive Disorder alone</a:t>
          </a:r>
          <a:r>
            <a:rPr lang="en-US" sz="1500" kern="1200" baseline="30000" dirty="0"/>
            <a:t>5</a:t>
          </a:r>
          <a:endParaRPr lang="en-US" sz="1500" kern="1200" dirty="0"/>
        </a:p>
      </dsp:txBody>
      <dsp:txXfrm>
        <a:off x="0" y="2428459"/>
        <a:ext cx="10517188" cy="637875"/>
      </dsp:txXfrm>
    </dsp:sp>
    <dsp:sp modelId="{9983E234-FD90-3249-9331-ED266E1B2922}">
      <dsp:nvSpPr>
        <dsp:cNvPr id="0" name=""/>
        <dsp:cNvSpPr/>
      </dsp:nvSpPr>
      <dsp:spPr>
        <a:xfrm>
          <a:off x="525859" y="2207060"/>
          <a:ext cx="7362031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67" tIns="0" rIns="27826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3. Unmet behavioral health needs are costly.</a:t>
          </a:r>
        </a:p>
      </dsp:txBody>
      <dsp:txXfrm>
        <a:off x="547475" y="2228676"/>
        <a:ext cx="7318799" cy="399568"/>
      </dsp:txXfrm>
    </dsp:sp>
    <dsp:sp modelId="{CBEBC2ED-39F8-3E44-8263-896E8358AA7E}">
      <dsp:nvSpPr>
        <dsp:cNvPr id="0" name=""/>
        <dsp:cNvSpPr/>
      </dsp:nvSpPr>
      <dsp:spPr>
        <a:xfrm>
          <a:off x="0" y="3368735"/>
          <a:ext cx="10517188" cy="1086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251" tIns="312420" rIns="816251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Depression treatment in primary care had $3,300 lower total healthcare costs</a:t>
          </a:r>
          <a:r>
            <a:rPr lang="en-US" sz="1500" kern="1200" baseline="30000" dirty="0"/>
            <a:t>6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Statewide integration efforts can lower costs and improve overall primary care team function and depression screening rates</a:t>
          </a:r>
          <a:r>
            <a:rPr lang="en-US" sz="1500" kern="1200" baseline="30000" dirty="0"/>
            <a:t>7</a:t>
          </a:r>
          <a:endParaRPr lang="en-US" sz="1500" kern="1200" dirty="0"/>
        </a:p>
      </dsp:txBody>
      <dsp:txXfrm>
        <a:off x="0" y="3368735"/>
        <a:ext cx="10517188" cy="1086750"/>
      </dsp:txXfrm>
    </dsp:sp>
    <dsp:sp modelId="{FD4B3770-F1B3-9C48-B3FA-F27C13387280}">
      <dsp:nvSpPr>
        <dsp:cNvPr id="0" name=""/>
        <dsp:cNvSpPr/>
      </dsp:nvSpPr>
      <dsp:spPr>
        <a:xfrm>
          <a:off x="525859" y="3147334"/>
          <a:ext cx="7362031" cy="442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67" tIns="0" rIns="278267" bIns="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4. Integrated behavioral health helps patients and PCPs.</a:t>
          </a:r>
        </a:p>
      </dsp:txBody>
      <dsp:txXfrm>
        <a:off x="547475" y="3168950"/>
        <a:ext cx="7318799" cy="399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EAE1C7-E4F3-D84A-9A4F-9F1F7C8119C9}" type="datetimeFigureOut">
              <a:rPr lang="en-US" smtClean="0"/>
              <a:t>7/31/25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C78BF-7763-C34A-8F04-9B5237706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76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Intros</a:t>
            </a:r>
          </a:p>
          <a:p>
            <a:r>
              <a:rPr lang="en-US" dirty="0"/>
              <a:t>Background</a:t>
            </a:r>
            <a:r>
              <a:rPr lang="en-US" baseline="0" dirty="0"/>
              <a:t>  - Integration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A183EA-6D60-44E4-B300-A22B0B2A7D3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36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r>
              <a:rPr lang="en-US" dirty="0"/>
              <a:t>Kyle</a:t>
            </a:r>
          </a:p>
          <a:p>
            <a:endParaRPr lang="en-US" dirty="0"/>
          </a:p>
          <a:p>
            <a:r>
              <a:rPr lang="en-US" dirty="0"/>
              <a:t>The point is to meet patients where they</a:t>
            </a:r>
            <a:r>
              <a:rPr lang="en-US" baseline="0" dirty="0"/>
              <a:t> are.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75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A183EA-6D60-44E4-B300-A22B0B2A7D3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746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705954F0-DA9D-2037-BA67-1D64632126F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9DD4B268-6D85-F744-159E-81079411C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venir" panose="02000503020000020003" pitchFamily="2" charset="0"/>
              <a:ea typeface="Avenir" panose="02000503020000020003" pitchFamily="2" charset="0"/>
              <a:cs typeface="Avenir" panose="02000503020000020003" pitchFamily="2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7E5BE-CE56-0EA5-7E3F-46F3A11386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207F2C-1C5F-58AC-562A-233A0A3053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B468D-1559-9471-9AEC-076DA9A46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272B-8573-1C15-7973-D28B1C77F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00B09-F173-059F-8596-15943D51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51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889D9-F4EE-6D26-4BC2-40048CABF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00041-C9FF-CD51-67E4-6169E9084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AC2095-14C1-DB94-FD71-F1276AE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FA87-8F75-BDB2-C746-4A818D95F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12290-A3B9-0FE8-E8C1-64AFF906D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33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ABD18-05CF-FBA7-C71B-40D5D4F7B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EB483-B923-E710-98B6-48322E234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34AD0D-2673-9EAE-850A-28E4879F4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4FA4F-E379-6CEE-CBA0-ADAE8A231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96DF7-86C6-12E2-A273-E496C05E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202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B5244-9A76-EEE7-C9C6-D0AD8C36D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E8FC3-BE9C-5066-E632-CAAA86C2DF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47EE8-55FA-11FF-F775-F62287B41F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C3B40-C9FF-9B81-B6E0-41144F9FA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6B9ED-1D7C-F7FF-502F-567BCE304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344F8-7492-DA51-6D03-CB0AAA3D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74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383D-1B1F-9357-E541-417D0B864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3D8F9E-5615-0158-2466-EB294B1C9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5C29C5-A9D6-EFD0-B4A4-FF239E10A5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16F9F5-8738-DA95-4AEC-FCC929F8B2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8BB5E7-DE9D-DA12-F90B-A0E02621F5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D4655-B7F1-E2F5-6AEE-F54C4CA09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5E53B4-78E2-7417-C3B4-E7D809DDA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62E6EF-8CA0-DCAB-ED8C-888749D1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368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D000-E7CE-2619-957A-1E3083B3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9F7C66-9918-5EDF-30FF-805913458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E5A20-87A0-A200-11B8-47E22FA86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241C7F-2CA2-E92D-8CA4-0718E75D9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970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E6A12F-A61E-31C8-15A6-E4AF708073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619B14-51F2-41D2-7FE4-BCE97B008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CADA7-A1AB-B39E-5971-3E01DA6FC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50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5B901-FA0D-B015-A418-0543C6908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84C02-C173-7626-E5C7-60CC3F9B0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DC24B-376C-C391-0017-12637FA70C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466379-8144-D58C-F696-AA4F908BF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7BF61-6412-2E8F-52B5-4DA0D9106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DCE86-CCA2-CFFC-C59A-0DACDD121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2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88B9E-3D8D-F2C1-5CCD-38FC364DC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307EC8-1487-382A-C7E3-3B563D27E9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7D8C3-D50D-1519-688D-DC0913682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3018F-E54B-8CB1-30B0-93E6006A4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D24DC-D12E-2478-B46E-5CB351A3D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893B8-0AD1-E765-BAEE-99BC1C365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465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4EFB9-A075-127A-3E6F-8A72821E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81AF6C-EEB3-8A2F-692A-4AF5AC19B2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CD25B-AE56-98AF-621B-EC37FDB8D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221D1-C9B7-F107-FA94-0A6CF4E7B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135CE-CFD9-D375-BD64-85803E4B1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12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55B4AA-5441-FB55-2F42-B4713B17A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07FD84-F8E9-46D2-C6D3-A1F659021E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90EBA-C6D6-D313-48A6-CFBB94D20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05A72-A05D-8097-5141-2D266E929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5E90F-76C0-3F09-03C9-2EA9306E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013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238EC-8545-587C-80D6-4412FC6B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576B50-98E7-CBD2-9CBE-F63E552DB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64D66-12DA-21B4-D897-8CC61BB95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250C36-DBF9-124B-AF61-FAD2AA0D7097}" type="datetimeFigureOut">
              <a:rPr lang="en-US" smtClean="0"/>
              <a:t>7/31/25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36406-F6FA-3809-17CD-6CC9F552A9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F5251-80DF-B8CC-3D07-D9813D2BDA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DF0378-7157-2E47-9E58-188BA8548A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1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yle.Knierim.MD@AdventHealth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/>
          </a:bodyPr>
          <a:lstStyle/>
          <a:p>
            <a:pPr algn="l"/>
            <a:r>
              <a:rPr lang="en-US" sz="4800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solidFill>
                  <a:srgbClr val="FFFFFF"/>
                </a:solidFill>
              </a:rPr>
              <a:t>Lessons Learned From Integrating B</a:t>
            </a:r>
            <a:r>
              <a:rPr lang="en-US" sz="4800" b="1" dirty="0">
                <a:solidFill>
                  <a:srgbClr val="FFFFFF"/>
                </a:solidFill>
                <a:effectLst/>
              </a:rPr>
              <a:t>ehavioral Health And Primary Care</a:t>
            </a:r>
            <a:endParaRPr lang="en-US" sz="4800" b="1" dirty="0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8729" y="5063418"/>
            <a:ext cx="10005951" cy="1458258"/>
          </a:xfrm>
        </p:spPr>
        <p:txBody>
          <a:bodyPr anchor="ctr">
            <a:noAutofit/>
          </a:bodyPr>
          <a:lstStyle/>
          <a:p>
            <a:pPr algn="l"/>
            <a:endParaRPr lang="en-US" sz="1200" dirty="0"/>
          </a:p>
          <a:p>
            <a:pPr algn="l"/>
            <a:r>
              <a:rPr lang="en-US" sz="1200" dirty="0"/>
              <a:t>Kyle Knierim, MD</a:t>
            </a:r>
            <a:br>
              <a:rPr lang="en-US" sz="1200" dirty="0"/>
            </a:br>
            <a:r>
              <a:rPr lang="en-US" sz="1200" dirty="0"/>
              <a:t>Regional Medical Director of Practice Transformation</a:t>
            </a:r>
            <a:br>
              <a:rPr lang="en-US" sz="1200" dirty="0"/>
            </a:br>
            <a:r>
              <a:rPr lang="en-US" sz="1200" dirty="0"/>
              <a:t>UChicago Medicine | </a:t>
            </a:r>
            <a:r>
              <a:rPr lang="en-US" sz="1200" dirty="0" err="1"/>
              <a:t>AdventHealth</a:t>
            </a:r>
            <a:r>
              <a:rPr lang="en-US" sz="1200" dirty="0"/>
              <a:t> Medical Group</a:t>
            </a:r>
          </a:p>
          <a:p>
            <a:pPr algn="l"/>
            <a:r>
              <a:rPr lang="en-US" sz="1200" dirty="0"/>
              <a:t>Former Associate Director, Practice Innovation Program, University of Colorado Department of Family Medicine (2015-2024)</a:t>
            </a:r>
          </a:p>
          <a:p>
            <a:pPr algn="l"/>
            <a:br>
              <a:rPr lang="en-US" sz="1200" dirty="0"/>
            </a:br>
            <a:br>
              <a:rPr lang="en-US" sz="1200" dirty="0"/>
            </a:br>
            <a:r>
              <a:rPr lang="en-US" sz="1200" dirty="0">
                <a:hlinkClick r:id="rId3"/>
              </a:rPr>
              <a:t>Kyle.Knierim.MD@AdventHealth.com</a:t>
            </a:r>
            <a:endParaRPr lang="en-US" sz="1200" dirty="0"/>
          </a:p>
          <a:p>
            <a:pPr algn="l"/>
            <a:endParaRPr lang="en-US" sz="1200" dirty="0"/>
          </a:p>
          <a:p>
            <a:pPr algn="l"/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1870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764AD-CB23-8C95-D6CE-78DBF8783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F15B8-050E-743F-A089-E1C66F0EA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Behavioral Health Integration &amp; Why do it?</a:t>
            </a:r>
          </a:p>
          <a:p>
            <a:r>
              <a:rPr lang="en-US" dirty="0"/>
              <a:t>Results of two efforts supporting BH integration </a:t>
            </a:r>
          </a:p>
          <a:p>
            <a:r>
              <a:rPr lang="en-US" dirty="0"/>
              <a:t>A helpful framework to build BH capacity in primary care</a:t>
            </a:r>
          </a:p>
          <a:p>
            <a:r>
              <a:rPr lang="en-US" dirty="0"/>
              <a:t>Lessons learned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916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Behavioral Health Integration?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C8CB37-D784-AA7F-560C-93E73B9360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latin typeface="Calibri" charset="0"/>
              </a:rPr>
              <a:t>Behavioral Health</a:t>
            </a:r>
            <a:endParaRPr lang="en-US" dirty="0">
              <a:latin typeface="Calibri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ED3B4-B85A-BD70-0C03-776DAE47A32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Umbrella term for care that addresses any behavioral problems impacting health, </a:t>
            </a:r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including </a:t>
            </a:r>
            <a:r>
              <a:rPr lang="en-US" altLang="en-US" sz="2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mental health </a:t>
            </a:r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altLang="en-US" sz="2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substance abuse </a:t>
            </a:r>
            <a:r>
              <a:rPr lang="en-US" alt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en-US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n-US" sz="2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stress</a:t>
            </a:r>
            <a:r>
              <a:rPr lang="en-US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-linked physical symptoms, </a:t>
            </a:r>
            <a:r>
              <a:rPr lang="en-US" altLang="en-US" sz="2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patient activation </a:t>
            </a:r>
            <a:r>
              <a:rPr lang="en-US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altLang="en-US" sz="26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health behaviors</a:t>
            </a:r>
            <a:r>
              <a:rPr lang="en-US" altLang="en-US" sz="2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1BA599B-F43B-5CB3-6BFA-335043D1C0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>
                <a:latin typeface="Calibri" charset="0"/>
              </a:rPr>
              <a:t>Behavioral Health Integration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7A445B-C7A9-F984-F422-1971C441EE3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lvl="1"/>
            <a:r>
              <a:rPr lang="en-US" dirty="0">
                <a:latin typeface="Calibri" charset="0"/>
              </a:rPr>
              <a:t>Care resulting from a </a:t>
            </a:r>
            <a:r>
              <a:rPr lang="en-US" b="1" dirty="0">
                <a:solidFill>
                  <a:srgbClr val="9BBB59"/>
                </a:solidFill>
                <a:latin typeface="Calibri" charset="0"/>
              </a:rPr>
              <a:t>practice team</a:t>
            </a:r>
            <a:r>
              <a:rPr lang="en-US" b="1" dirty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of primary care </a:t>
            </a:r>
            <a:r>
              <a:rPr lang="en-US" b="1" dirty="0">
                <a:solidFill>
                  <a:srgbClr val="E46C0A"/>
                </a:solidFill>
                <a:latin typeface="Calibri" charset="0"/>
              </a:rPr>
              <a:t>and</a:t>
            </a:r>
            <a:r>
              <a:rPr lang="en-US" dirty="0">
                <a:latin typeface="Calibri" charset="0"/>
              </a:rPr>
              <a:t> </a:t>
            </a:r>
            <a:r>
              <a:rPr lang="en-US" b="1" dirty="0">
                <a:solidFill>
                  <a:srgbClr val="92D050"/>
                </a:solidFill>
                <a:latin typeface="Calibri" charset="0"/>
              </a:rPr>
              <a:t>behavioral health clinicians</a:t>
            </a:r>
            <a:r>
              <a:rPr lang="en-US" dirty="0">
                <a:latin typeface="Calibri" charset="0"/>
              </a:rPr>
              <a:t>, </a:t>
            </a:r>
            <a:r>
              <a:rPr lang="en-US" b="1" dirty="0">
                <a:solidFill>
                  <a:srgbClr val="00B0F0"/>
                </a:solidFill>
                <a:latin typeface="Calibri" charset="0"/>
              </a:rPr>
              <a:t>working together with patients</a:t>
            </a:r>
            <a:r>
              <a:rPr lang="en-US" b="1" dirty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and </a:t>
            </a:r>
            <a:r>
              <a:rPr lang="en-US" b="1" dirty="0">
                <a:solidFill>
                  <a:srgbClr val="00B0F0"/>
                </a:solidFill>
                <a:latin typeface="Calibri" charset="0"/>
              </a:rPr>
              <a:t>families</a:t>
            </a:r>
            <a:r>
              <a:rPr lang="en-US" dirty="0">
                <a:latin typeface="Calibri" charset="0"/>
              </a:rPr>
              <a:t>, using a systematic and cost-effective approach to provide patient-centered care for a defined population. 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9E9BBA-5910-B0F2-3A7A-BEEC244FB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248" y="6192793"/>
            <a:ext cx="1075255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9pPr>
          </a:lstStyle>
          <a:p>
            <a:pPr eaLnBrk="1">
              <a:defRPr/>
            </a:pPr>
            <a:r>
              <a:rPr lang="en-US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Source: Peek, C. J., National Integration Academy Council. (2013). Lexicon for Behavioral Health and Primary Care Integration: Concepts and Definitions Developed by Expert Consensus. In Agency for Healthcare Research and Quality (Ed.), </a:t>
            </a:r>
            <a:r>
              <a:rPr lang="en-US" altLang="en-US" sz="11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AHRQ Publication No.13-IP001-EF</a:t>
            </a:r>
            <a:r>
              <a:rPr lang="en-US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2307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1981200" y="216778"/>
            <a:ext cx="8382000" cy="1162050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latin typeface="Calibri" charset="0"/>
              </a:rPr>
              <a:t>Integrated BH goes beyond mental health</a:t>
            </a:r>
            <a:br>
              <a:rPr lang="en-US" sz="4000" b="1" dirty="0">
                <a:latin typeface="Calibri" charset="0"/>
              </a:rPr>
            </a:br>
            <a:endParaRPr lang="en-US" sz="3100" b="1" dirty="0">
              <a:latin typeface="Calibri" charset="0"/>
            </a:endParaRPr>
          </a:p>
        </p:txBody>
      </p:sp>
      <p:sp>
        <p:nvSpPr>
          <p:cNvPr id="18436" name="Rectangle 1"/>
          <p:cNvSpPr>
            <a:spLocks noChangeArrowheads="1"/>
          </p:cNvSpPr>
          <p:nvPr/>
        </p:nvSpPr>
        <p:spPr bwMode="auto">
          <a:xfrm>
            <a:off x="8235950" y="6573302"/>
            <a:ext cx="2432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Source: CJ Peek &amp; Mac Baird, 2010</a:t>
            </a:r>
          </a:p>
        </p:txBody>
      </p:sp>
      <p:sp>
        <p:nvSpPr>
          <p:cNvPr id="30" name="Text Box 1028"/>
          <p:cNvSpPr txBox="1">
            <a:spLocks noChangeArrowheads="1"/>
          </p:cNvSpPr>
          <p:nvPr/>
        </p:nvSpPr>
        <p:spPr bwMode="auto">
          <a:xfrm>
            <a:off x="1331650" y="1390495"/>
            <a:ext cx="296514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ea typeface="ＭＳ Ｐゴシック" charset="0"/>
                <a:cs typeface="Helvetica" charset="0"/>
                <a:sym typeface="Times New Roman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9pPr>
          </a:lstStyle>
          <a:p>
            <a:pPr algn="r"/>
            <a:r>
              <a:rPr lang="en-US" sz="2000" b="1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Integrated Care for 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MS PGothic" charset="0"/>
                <a:cs typeface="MS PGothic" charset="0"/>
              </a:rPr>
              <a:t>Mental </a:t>
            </a:r>
            <a:r>
              <a:rPr lang="en-US" sz="2000" b="1" dirty="0">
                <a:solidFill>
                  <a:srgbClr val="0070C0"/>
                </a:solidFill>
                <a:latin typeface="Calibri" charset="0"/>
                <a:ea typeface="MS PGothic" charset="0"/>
              </a:rPr>
              <a:t>Health Conditions</a:t>
            </a:r>
          </a:p>
          <a:p>
            <a:pPr algn="r"/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Depression/Anxiety</a:t>
            </a:r>
          </a:p>
          <a:p>
            <a:pPr algn="r"/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Substance Abuse</a:t>
            </a:r>
          </a:p>
          <a:p>
            <a:pPr algn="r"/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ADHD</a:t>
            </a:r>
          </a:p>
          <a:p>
            <a:pPr algn="r"/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Other</a:t>
            </a:r>
          </a:p>
        </p:txBody>
      </p:sp>
      <p:sp>
        <p:nvSpPr>
          <p:cNvPr id="35" name="Text Box 1029"/>
          <p:cNvSpPr txBox="1">
            <a:spLocks noChangeArrowheads="1"/>
          </p:cNvSpPr>
          <p:nvPr/>
        </p:nvSpPr>
        <p:spPr bwMode="auto">
          <a:xfrm>
            <a:off x="7467600" y="1218265"/>
            <a:ext cx="398459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Times New Roman" charset="0"/>
                <a:ea typeface="ＭＳ Ｐゴシック" charset="0"/>
                <a:cs typeface="Helvetica" charset="0"/>
                <a:sym typeface="Times New Roman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charset="0"/>
                <a:ea typeface="Helvetica" charset="0"/>
                <a:cs typeface="Helvetica" charset="0"/>
                <a:sym typeface="Times New Roman" charset="0"/>
              </a:defRPr>
            </a:lvl9pPr>
          </a:lstStyle>
          <a:p>
            <a:r>
              <a:rPr lang="en-US" sz="2000" b="1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Integrated Care for </a:t>
            </a:r>
          </a:p>
          <a:p>
            <a:r>
              <a:rPr lang="en-US" sz="2000" b="1" dirty="0">
                <a:solidFill>
                  <a:srgbClr val="0070C0"/>
                </a:solidFill>
                <a:latin typeface="Calibri" charset="0"/>
                <a:ea typeface="MS PGothic" charset="0"/>
                <a:cs typeface="MS PGothic" charset="0"/>
              </a:rPr>
              <a:t>Medical Conditions</a:t>
            </a:r>
          </a:p>
          <a:p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Diabetes/BP/Obesity</a:t>
            </a:r>
          </a:p>
          <a:p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Heart Disease</a:t>
            </a:r>
          </a:p>
          <a:p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Childhood Chronic Illness</a:t>
            </a:r>
          </a:p>
          <a:p>
            <a:r>
              <a:rPr lang="en-US" sz="2000" dirty="0">
                <a:solidFill>
                  <a:srgbClr val="595959"/>
                </a:solidFill>
                <a:latin typeface="Calibri" charset="0"/>
                <a:ea typeface="MS PGothic" charset="0"/>
                <a:cs typeface="MS PGothic" charset="0"/>
              </a:rPr>
              <a:t>• Stress-linked Physical Symptoms</a:t>
            </a:r>
          </a:p>
        </p:txBody>
      </p:sp>
      <p:sp>
        <p:nvSpPr>
          <p:cNvPr id="36" name="Text Box 1030"/>
          <p:cNvSpPr txBox="1">
            <a:spLocks noChangeArrowheads="1"/>
          </p:cNvSpPr>
          <p:nvPr/>
        </p:nvSpPr>
        <p:spPr bwMode="auto">
          <a:xfrm>
            <a:off x="2895600" y="4812536"/>
            <a:ext cx="65532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itchFamily="18" charset="0"/>
                <a:ea typeface="Helvetica" charset="0"/>
                <a:cs typeface="Helvetica" charset="0"/>
                <a:sym typeface="Times New Roman" pitchFamily="18" charset="0"/>
              </a:defRPr>
            </a:lvl9pPr>
          </a:lstStyle>
          <a:p>
            <a:pPr>
              <a:defRPr/>
            </a:pPr>
            <a:r>
              <a:rPr lang="en-US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Integrated Care for </a:t>
            </a:r>
            <a:r>
              <a:rPr lang="en-US" altLang="en-US" b="1" dirty="0">
                <a:solidFill>
                  <a:srgbClr val="0070C0"/>
                </a:solidFill>
                <a:latin typeface="+mn-lt"/>
                <a:ea typeface="MS PGothic" pitchFamily="34" charset="-128"/>
              </a:rPr>
              <a:t>Social and Care Complexity</a:t>
            </a:r>
          </a:p>
          <a:p>
            <a:pPr indent="-171450">
              <a:buFont typeface="Arial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Functional impairments or diagnostic uncertainty</a:t>
            </a:r>
          </a:p>
          <a:p>
            <a:pPr indent="-171450">
              <a:buFont typeface="Arial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Distress, distraction &amp; readiness to engage in care</a:t>
            </a:r>
          </a:p>
          <a:p>
            <a:pPr indent="-171450">
              <a:buFont typeface="Arial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Social safety, support &amp; participation</a:t>
            </a:r>
          </a:p>
          <a:p>
            <a:pPr indent="-171450">
              <a:buFont typeface="Arial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Organization of care / relationships in health system</a:t>
            </a:r>
          </a:p>
          <a:p>
            <a:pPr indent="-171450">
              <a:buFont typeface="Arial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MS PGothic" pitchFamily="34" charset="-128"/>
              </a:rPr>
              <a:t>Shared language with providers / sufficient insurance</a:t>
            </a:r>
          </a:p>
        </p:txBody>
      </p:sp>
      <p:grpSp>
        <p:nvGrpSpPr>
          <p:cNvPr id="18440" name="Group 3"/>
          <p:cNvGrpSpPr>
            <a:grpSpLocks/>
          </p:cNvGrpSpPr>
          <p:nvPr/>
        </p:nvGrpSpPr>
        <p:grpSpPr bwMode="auto">
          <a:xfrm>
            <a:off x="4605732" y="3213748"/>
            <a:ext cx="2657475" cy="1598788"/>
            <a:chOff x="3057786" y="1949453"/>
            <a:chExt cx="2962014" cy="1898648"/>
          </a:xfrm>
        </p:grpSpPr>
        <p:grpSp>
          <p:nvGrpSpPr>
            <p:cNvPr id="18441" name="Group 2"/>
            <p:cNvGrpSpPr>
              <a:grpSpLocks/>
            </p:cNvGrpSpPr>
            <p:nvPr/>
          </p:nvGrpSpPr>
          <p:grpSpPr bwMode="auto">
            <a:xfrm>
              <a:off x="3057786" y="1949453"/>
              <a:ext cx="2962014" cy="1898648"/>
              <a:chOff x="2979738" y="3414714"/>
              <a:chExt cx="2819401" cy="1904999"/>
            </a:xfrm>
          </p:grpSpPr>
          <p:grpSp>
            <p:nvGrpSpPr>
              <p:cNvPr id="18444" name="Group 1"/>
              <p:cNvGrpSpPr>
                <a:grpSpLocks/>
              </p:cNvGrpSpPr>
              <p:nvPr/>
            </p:nvGrpSpPr>
            <p:grpSpPr bwMode="auto">
              <a:xfrm>
                <a:off x="2979738" y="3414714"/>
                <a:ext cx="2819401" cy="1904999"/>
                <a:chOff x="2965386" y="3128964"/>
                <a:chExt cx="2819401" cy="1904999"/>
              </a:xfrm>
            </p:grpSpPr>
            <p:sp useBgFill="1">
              <p:nvSpPr>
                <p:cNvPr id="16394" name="AutoShape 3"/>
                <p:cNvSpPr>
                  <a:spLocks noChangeArrowheads="1"/>
                </p:cNvSpPr>
                <p:nvPr/>
              </p:nvSpPr>
              <p:spPr bwMode="auto">
                <a:xfrm flipV="1">
                  <a:off x="2965386" y="3128964"/>
                  <a:ext cx="2819401" cy="1904999"/>
                </a:xfrm>
                <a:prstGeom prst="triangle">
                  <a:avLst>
                    <a:gd name="adj" fmla="val 50000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wrap="none" anchor="ctr"/>
                <a:lstStyle>
                  <a:lvl1pPr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1pPr>
                  <a:lvl2pPr marL="742950" indent="-285750"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2pPr>
                  <a:lvl3pPr marL="1143000" indent="-228600"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3pPr>
                  <a:lvl4pPr marL="1600200" indent="-228600"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4pPr>
                  <a:lvl5pPr marL="2057400" indent="-228600"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rgbClr val="000000"/>
                      </a:solidFill>
                      <a:latin typeface="Times New Roman" pitchFamily="18" charset="0"/>
                      <a:ea typeface="Helvetica" charset="0"/>
                      <a:cs typeface="Helvetica" charset="0"/>
                      <a:sym typeface="Times New Roman" pitchFamily="18" charset="0"/>
                    </a:defRPr>
                  </a:lvl9pPr>
                </a:lstStyle>
                <a:p>
                  <a:pPr>
                    <a:defRPr/>
                  </a:pPr>
                  <a:endParaRPr lang="en-US" altLang="en-US"/>
                </a:p>
              </p:txBody>
            </p:sp>
          </p:grpSp>
        </p:grpSp>
        <p:sp>
          <p:nvSpPr>
            <p:cNvPr id="3" name="Curved Right Arrow 2"/>
            <p:cNvSpPr>
              <a:spLocks noChangeArrowheads="1"/>
            </p:cNvSpPr>
            <p:nvPr/>
          </p:nvSpPr>
          <p:spPr bwMode="auto">
            <a:xfrm rot="284455">
              <a:off x="4005440" y="2270128"/>
              <a:ext cx="533353" cy="719137"/>
            </a:xfrm>
            <a:prstGeom prst="curvedRightArrow">
              <a:avLst>
                <a:gd name="adj1" fmla="val 24994"/>
                <a:gd name="adj2" fmla="val 50001"/>
                <a:gd name="adj3" fmla="val 25000"/>
              </a:avLst>
            </a:prstGeom>
            <a:gradFill rotWithShape="1">
              <a:gsLst>
                <a:gs pos="0">
                  <a:srgbClr val="3F80CD"/>
                </a:gs>
                <a:gs pos="100000">
                  <a:srgbClr val="9BC1FF"/>
                </a:gs>
              </a:gsLst>
              <a:lin ang="162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ym typeface="Times New Roman" pitchFamily="18" charset="0"/>
              </a:endParaRPr>
            </a:p>
          </p:txBody>
        </p:sp>
        <p:sp>
          <p:nvSpPr>
            <p:cNvPr id="13" name="Curved Right Arrow 12"/>
            <p:cNvSpPr>
              <a:spLocks noChangeArrowheads="1"/>
            </p:cNvSpPr>
            <p:nvPr/>
          </p:nvSpPr>
          <p:spPr bwMode="auto">
            <a:xfrm rot="-10367769">
              <a:off x="4613399" y="2274891"/>
              <a:ext cx="457160" cy="754061"/>
            </a:xfrm>
            <a:prstGeom prst="curvedRightArrow">
              <a:avLst>
                <a:gd name="adj1" fmla="val 25001"/>
                <a:gd name="adj2" fmla="val 50003"/>
                <a:gd name="adj3" fmla="val 25000"/>
              </a:avLst>
            </a:prstGeom>
            <a:gradFill rotWithShape="1">
              <a:gsLst>
                <a:gs pos="0">
                  <a:srgbClr val="3F80CD"/>
                </a:gs>
                <a:gs pos="100000">
                  <a:srgbClr val="9BC1FF"/>
                </a:gs>
              </a:gsLst>
              <a:lin ang="16200000"/>
            </a:gradFill>
            <a:ln w="9525">
              <a:solidFill>
                <a:srgbClr val="4A7EBB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>
                <a:sym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0166187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talking about behavioral health?</a:t>
            </a:r>
          </a:p>
        </p:txBody>
      </p:sp>
      <p:graphicFrame>
        <p:nvGraphicFramePr>
          <p:cNvPr id="7" name="Picture Placeholder 2">
            <a:extLst>
              <a:ext uri="{FF2B5EF4-FFF2-40B4-BE49-F238E27FC236}">
                <a16:creationId xmlns:a16="http://schemas.microsoft.com/office/drawing/2014/main" id="{3893EB7E-30FA-918D-207D-DDCBEFF64A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5124308"/>
              </p:ext>
            </p:extLst>
          </p:nvPr>
        </p:nvGraphicFramePr>
        <p:xfrm>
          <a:off x="838200" y="1499948"/>
          <a:ext cx="10517188" cy="45457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0758FBB-8668-40E5-183F-AC2DA4E68446}"/>
              </a:ext>
            </a:extLst>
          </p:cNvPr>
          <p:cNvSpPr txBox="1"/>
          <p:nvPr/>
        </p:nvSpPr>
        <p:spPr>
          <a:xfrm>
            <a:off x="7994342" y="6053770"/>
            <a:ext cx="60989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altLang="en-US" sz="600" dirty="0">
                <a:sym typeface="Arial" pitchFamily="34" charset="0"/>
              </a:rPr>
              <a:t>McGinnis JM et al. JAMA 1993; 270:2207-12. </a:t>
            </a: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altLang="en-US" sz="600" dirty="0">
                <a:sym typeface="Arial" pitchFamily="34" charset="0"/>
              </a:rPr>
              <a:t>Mokdad AH et al. JAMA 2004; 291:1230-1245. Loeppke, et al., JOEM. 2009;51(4):411-428. </a:t>
            </a: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altLang="en-US" sz="600" dirty="0">
                <a:sym typeface="Arial" pitchFamily="34" charset="0"/>
              </a:rPr>
              <a:t>Narrow WE et al. Archives of General Psychiatry. 1993;50:95-107.</a:t>
            </a: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altLang="en-US" sz="600" dirty="0">
                <a:sym typeface="Arial" pitchFamily="34" charset="0"/>
              </a:rPr>
              <a:t>Hughes PM et </a:t>
            </a:r>
            <a:r>
              <a:rPr lang="en-US" altLang="en-US" sz="600" dirty="0" err="1">
                <a:sym typeface="Arial" pitchFamily="34" charset="0"/>
              </a:rPr>
              <a:t>al.</a:t>
            </a:r>
            <a:r>
              <a:rPr lang="en-US" sz="600" dirty="0" err="1"/>
              <a:t>Psychiatric</a:t>
            </a:r>
            <a:r>
              <a:rPr lang="en-US" sz="600" dirty="0"/>
              <a:t> Services 2024 75(5):477-480. </a:t>
            </a:r>
            <a:endParaRPr lang="en-US" sz="600" dirty="0">
              <a:sym typeface="Arial" pitchFamily="34" charset="0"/>
            </a:endParaRP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sz="600" dirty="0">
                <a:sym typeface="Arial" pitchFamily="34" charset="0"/>
              </a:rPr>
              <a:t>Greenberg PE et al. </a:t>
            </a:r>
            <a:r>
              <a:rPr lang="en-US" sz="600" dirty="0"/>
              <a:t>Pharmacoeconomics. 2021 Jun;39(6):653-665.</a:t>
            </a: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sz="600" dirty="0"/>
              <a:t> Fisher L et al. Archives of IM. 1997;6:324-333.</a:t>
            </a:r>
          </a:p>
          <a:p>
            <a:pPr marL="342900" indent="-342900">
              <a:buSzPct val="100000"/>
              <a:buFont typeface="+mj-lt"/>
              <a:buAutoNum type="arabicPeriod"/>
              <a:defRPr/>
            </a:pPr>
            <a:r>
              <a:rPr lang="en-US" sz="600" dirty="0"/>
              <a:t>Dickinson WP et al. JABFM. 2025;38(1)107-118.</a:t>
            </a:r>
          </a:p>
        </p:txBody>
      </p:sp>
    </p:spTree>
    <p:extLst>
      <p:ext uri="{BB962C8B-B14F-4D97-AF65-F5344CB8AC3E}">
        <p14:creationId xmlns:p14="http://schemas.microsoft.com/office/powerpoint/2010/main" val="1858446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26F01-BBCC-056F-C580-6D0CFEE5C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9" y="365125"/>
            <a:ext cx="11141764" cy="1325563"/>
          </a:xfrm>
        </p:spPr>
        <p:txBody>
          <a:bodyPr/>
          <a:lstStyle/>
          <a:p>
            <a:r>
              <a:rPr lang="en-US" b="1" dirty="0"/>
              <a:t>Example 1: Colorado State Innovation Model (2015-2019)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8C360-BE66-DCC4-5776-005445827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CMS Innovation award focused on integrated care supported by public and private payers, aiming for healthcare innovation and cost reduction. </a:t>
            </a:r>
          </a:p>
          <a:p>
            <a:r>
              <a:rPr lang="en-US" dirty="0"/>
              <a:t>334 primary care practices participated across 3 cohorts</a:t>
            </a:r>
          </a:p>
          <a:p>
            <a:pPr lvl="1"/>
            <a:r>
              <a:rPr lang="en-US" dirty="0"/>
              <a:t>Onsite BH implemented in 78% of practices, mostly </a:t>
            </a:r>
            <a:r>
              <a:rPr lang="en-US" dirty="0" err="1"/>
              <a:t>LCSW</a:t>
            </a:r>
            <a:r>
              <a:rPr lang="en-US" baseline="30000" dirty="0" err="1"/>
              <a:t>a</a:t>
            </a:r>
            <a:endParaRPr lang="en-US" dirty="0"/>
          </a:p>
          <a:p>
            <a:pPr lvl="1"/>
            <a:r>
              <a:rPr lang="en-US" dirty="0"/>
              <a:t>Significant improvements in advanced primary care activities, depression screening and monitoring and maternal depression screening</a:t>
            </a:r>
          </a:p>
          <a:p>
            <a:pPr lvl="1"/>
            <a:r>
              <a:rPr lang="en-US" dirty="0"/>
              <a:t>$125.9 million in savings to CMS, a 2.00 ROI within its four-year </a:t>
            </a:r>
            <a:r>
              <a:rPr lang="en-US" dirty="0" err="1"/>
              <a:t>timeframe</a:t>
            </a:r>
            <a:r>
              <a:rPr lang="en-US" baseline="30000" dirty="0" err="1"/>
              <a:t>b</a:t>
            </a:r>
            <a:endParaRPr lang="en-US" dirty="0"/>
          </a:p>
          <a:p>
            <a:pPr lvl="2"/>
            <a:r>
              <a:rPr lang="en-US" dirty="0"/>
              <a:t>Projected savings were the highest for Medicare and Commercial; Medicaid and Pediatric populations had projected negative savings.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FD48AC-61B3-B8D8-8F73-5E815E3340B7}"/>
              </a:ext>
            </a:extLst>
          </p:cNvPr>
          <p:cNvSpPr txBox="1"/>
          <p:nvPr/>
        </p:nvSpPr>
        <p:spPr>
          <a:xfrm>
            <a:off x="8561773" y="6257836"/>
            <a:ext cx="328166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lt"/>
              <a:buAutoNum type="alphaLcPeriod"/>
            </a:pPr>
            <a:r>
              <a:rPr lang="en-US" sz="1100" dirty="0"/>
              <a:t>Dickinson WP et al. JABFM. 2025;38(1)107-118.</a:t>
            </a:r>
          </a:p>
          <a:p>
            <a:pPr marL="228600" indent="-228600">
              <a:buFont typeface="+mj-lt"/>
              <a:buAutoNum type="alphaLcPeriod"/>
            </a:pPr>
            <a:r>
              <a:rPr lang="en-US" sz="1100" dirty="0"/>
              <a:t>Milliman SIM July 2020 ROI Report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61326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91DC6ABD-215C-4EA8-A483-CEF5B99AB3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609" y="1387064"/>
            <a:ext cx="4171994" cy="37365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fontAlgn="base"/>
            <a: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 2: </a:t>
            </a:r>
            <a:b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/>
              <a:t>Peer to Peer addiction medicine consultation </a:t>
            </a:r>
            <a:b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800" i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Effective interprofessional relationships can expand PCP scope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E0AD169-70E2-5EEA-5A39-FCD93AD9DDF7}"/>
              </a:ext>
            </a:extLst>
          </p:cNvPr>
          <p:cNvSpPr txBox="1"/>
          <p:nvPr/>
        </p:nvSpPr>
        <p:spPr>
          <a:xfrm>
            <a:off x="599609" y="4685288"/>
            <a:ext cx="4171994" cy="1035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F6A671-C637-4547-85F4-51B6D1881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416432" y="1"/>
            <a:ext cx="2446384" cy="5777808"/>
            <a:chOff x="329184" y="1"/>
            <a:chExt cx="524256" cy="5777808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1208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6598" y="269324"/>
            <a:ext cx="6116779" cy="62087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9184" y="5990086"/>
            <a:ext cx="4991629" cy="867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+mj-lt"/>
              <a:buAutoNum type="alphaLcPeriod"/>
            </a:pPr>
            <a:r>
              <a:rPr lang="en-US" sz="800" dirty="0"/>
              <a:t>Hall et al. Ann of FM. 2025,23(1) 44-51.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+mj-lt"/>
              <a:buAutoNum type="alphaLcPeriod"/>
            </a:pPr>
            <a:r>
              <a:rPr lang="en-US" sz="800" dirty="0" err="1"/>
              <a:t>Sockalingam</a:t>
            </a:r>
            <a:r>
              <a:rPr lang="en-US" sz="800" dirty="0"/>
              <a:t> et al. </a:t>
            </a:r>
            <a:r>
              <a:rPr lang="en-US" sz="800" dirty="0" err="1"/>
              <a:t>Acad</a:t>
            </a:r>
            <a:r>
              <a:rPr lang="en-US" sz="800" dirty="0"/>
              <a:t> Psychiatry 42, 451–457 (2018)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+mj-lt"/>
              <a:buAutoNum type="alphaLcPeriod"/>
            </a:pPr>
            <a:r>
              <a:rPr lang="en-US" sz="800" dirty="0" err="1"/>
              <a:t>Zittleman</a:t>
            </a:r>
            <a:r>
              <a:rPr lang="en-US" sz="800" dirty="0"/>
              <a:t> L, et al. J Prim Care Community Health. 2020; 11: 2150132720953723.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+mj-lt"/>
              <a:buAutoNum type="alphaLcPeriod"/>
            </a:pPr>
            <a:r>
              <a:rPr lang="en-US" sz="800" dirty="0"/>
              <a:t>Hensel JM, et al. J Med Internet Res. 2018 Apr 6;20(4):e124.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B9C2CC3-1F32-9999-9152-A2B5FBCF7194}"/>
              </a:ext>
            </a:extLst>
          </p:cNvPr>
          <p:cNvSpPr txBox="1"/>
          <p:nvPr/>
        </p:nvSpPr>
        <p:spPr>
          <a:xfrm>
            <a:off x="5494734" y="536908"/>
            <a:ext cx="6008643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b="1" dirty="0"/>
              <a:t>Peer to Peer addiction medicine consultation increases MOUD prescribing</a:t>
            </a:r>
            <a:r>
              <a:rPr lang="en-US" b="1" baseline="30000" dirty="0"/>
              <a:t>a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15% FTE of an addiction medicine expert supported 15 practices across Colorado through monthly lunch &amp; learns, an in-person visit, and ad hoc phone calls.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Practice facilitation helped with change management, process improvement, data reporting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Increased mean number of active buprenorphine prescriptions from 2.1 at baseline to 11.3 per practice after 13 months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Other approaches also increase PCP’s knowledge, confidence, and/or service delivery for BH conditions like: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Extension for Community Healthcare Outcomes (ECHO)</a:t>
            </a:r>
            <a:r>
              <a:rPr lang="en-US" baseline="30000" dirty="0"/>
              <a:t>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Academic detailing/Full Team </a:t>
            </a:r>
            <a:r>
              <a:rPr lang="en-US" dirty="0" err="1"/>
              <a:t>training</a:t>
            </a:r>
            <a:r>
              <a:rPr lang="en-US" baseline="30000" dirty="0" err="1"/>
              <a:t>c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E-</a:t>
            </a:r>
            <a:r>
              <a:rPr lang="en-US" dirty="0" err="1"/>
              <a:t>consults</a:t>
            </a:r>
            <a:r>
              <a:rPr lang="en-US" baseline="30000" dirty="0" err="1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016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AFA90DC0-D750-AFFB-D095-5689B4D22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405" y="1138036"/>
            <a:ext cx="10434181" cy="1402470"/>
          </a:xfrm>
        </p:spPr>
        <p:txBody>
          <a:bodyPr anchor="t">
            <a:normAutofit/>
          </a:bodyPr>
          <a:lstStyle/>
          <a:p>
            <a:r>
              <a:rPr lang="en-US" sz="3200" dirty="0"/>
              <a:t>Roadmap for Primary Care to Integrate Behavioral Health</a:t>
            </a:r>
          </a:p>
        </p:txBody>
      </p:sp>
      <p:cxnSp>
        <p:nvCxnSpPr>
          <p:cNvPr id="16396" name="Straight Connector 16395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3" name="Content Placeholder 16392">
            <a:extLst>
              <a:ext uri="{FF2B5EF4-FFF2-40B4-BE49-F238E27FC236}">
                <a16:creationId xmlns:a16="http://schemas.microsoft.com/office/drawing/2014/main" id="{1BCE23B4-7B24-CD4D-3383-641E483D3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514" y="1839271"/>
            <a:ext cx="10434181" cy="3591207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b="1" dirty="0"/>
              <a:t>The Building Blocks Framework of Behavioral Health Integration</a:t>
            </a:r>
            <a:r>
              <a:rPr lang="en-US" dirty="0"/>
              <a:t>: Care delivery expectations that align expectations across payers, practices, and patients.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Foundational Care Delivery Expectations</a:t>
            </a:r>
          </a:p>
          <a:p>
            <a:pPr lvl="1"/>
            <a:r>
              <a:rPr lang="en-US" dirty="0"/>
              <a:t>Advanced Coordination and Care Management</a:t>
            </a:r>
          </a:p>
          <a:p>
            <a:pPr lvl="1"/>
            <a:r>
              <a:rPr lang="en-US" dirty="0"/>
              <a:t>Integrated Behavioral Health Professionals</a:t>
            </a:r>
          </a:p>
          <a:p>
            <a:pPr lvl="1"/>
            <a:r>
              <a:rPr lang="en-US" dirty="0"/>
              <a:t>Psychiatry</a:t>
            </a:r>
          </a:p>
          <a:p>
            <a:pPr lvl="1"/>
            <a:r>
              <a:rPr lang="en-US" dirty="0"/>
              <a:t>Advanced Care of Substance use Disorders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46C20CCE-F42F-C6C8-5140-78BEBE41E22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>
            <a:lvl1pPr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Times New Roman" panose="02020603050405020304" pitchFamily="18" charset="0"/>
                <a:ea typeface="Helvetica" pitchFamily="2" charset="0"/>
                <a:cs typeface="Helvetica" pitchFamily="2" charset="0"/>
                <a:sym typeface="Times New Roman" panose="02020603050405020304" pitchFamily="18" charset="0"/>
              </a:defRPr>
            </a:lvl9pPr>
          </a:lstStyle>
          <a:p>
            <a:pPr>
              <a:spcAft>
                <a:spcPts val="600"/>
              </a:spcAft>
            </a:pPr>
            <a:fld id="{06D92C5F-12D3-A04A-B7A9-17F0F261E360}" type="slidenum">
              <a:rPr lang="en-US" altLang="en-US">
                <a:solidFill>
                  <a:srgbClr val="FFFFFF"/>
                </a:solidFill>
              </a:rPr>
              <a:pPr>
                <a:spcAft>
                  <a:spcPts val="600"/>
                </a:spcAft>
              </a:pPr>
              <a:t>8</a:t>
            </a:fld>
            <a:endParaRPr lang="en-US" altLang="en-US">
              <a:solidFill>
                <a:srgbClr val="FFFFFF"/>
              </a:solidFill>
            </a:endParaRPr>
          </a:p>
        </p:txBody>
      </p:sp>
      <p:pic>
        <p:nvPicPr>
          <p:cNvPr id="3" name="Picture 2" descr="A person and person carrying a large box&#10;&#10;AI-generated content may be incorrect.">
            <a:extLst>
              <a:ext uri="{FF2B5EF4-FFF2-40B4-BE49-F238E27FC236}">
                <a16:creationId xmlns:a16="http://schemas.microsoft.com/office/drawing/2014/main" id="{05F729A4-6DC6-AE3E-C784-F70321B71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5860" y="3294345"/>
            <a:ext cx="3311135" cy="34271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3A7951-36B4-1ECA-A5FC-2EE32F12BEA4}"/>
              </a:ext>
            </a:extLst>
          </p:cNvPr>
          <p:cNvSpPr txBox="1"/>
          <p:nvPr/>
        </p:nvSpPr>
        <p:spPr>
          <a:xfrm>
            <a:off x="1472429" y="6538912"/>
            <a:ext cx="2518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Gold SB, et al. Well Being Trust. June 2022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0BB380-09FA-F01F-5A14-4FCF70F4DE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50" y="5643421"/>
            <a:ext cx="1214579" cy="121457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Keys To Success </a:t>
            </a:r>
            <a:r>
              <a:rPr lang="mr-IN" dirty="0"/>
              <a:t>–</a:t>
            </a:r>
            <a:r>
              <a:rPr lang="en-US" dirty="0"/>
              <a:t> Colorado Lessons Learned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Both"/>
            </a:pPr>
            <a:r>
              <a:rPr lang="en-US" sz="2400" dirty="0"/>
              <a:t>”Frame integrated care as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 necessary paradigm shift </a:t>
            </a:r>
            <a:r>
              <a:rPr lang="en-US" sz="2400" dirty="0"/>
              <a:t>to patient-centered, whole-person health care</a:t>
            </a:r>
          </a:p>
          <a:p>
            <a:pPr marL="457200" indent="-457200">
              <a:buAutoNum type="arabicParenBoth"/>
            </a:pP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Define relationships </a:t>
            </a:r>
            <a:r>
              <a:rPr lang="en-US" sz="2400" dirty="0"/>
              <a:t>and protocols up front, understanding they will evolve</a:t>
            </a:r>
          </a:p>
          <a:p>
            <a:pPr marL="457200" indent="-457200">
              <a:buAutoNum type="arabicParenBoth"/>
            </a:pPr>
            <a:r>
              <a:rPr lang="en-US" sz="2400" dirty="0"/>
              <a:t>Build inclusive,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empowered teams</a:t>
            </a:r>
            <a:r>
              <a:rPr lang="en-US" sz="2400" dirty="0"/>
              <a:t> to provide the foundation for integration</a:t>
            </a:r>
          </a:p>
          <a:p>
            <a:pPr marL="457200" indent="-457200">
              <a:buAutoNum type="arabicParenBoth"/>
            </a:pPr>
            <a:r>
              <a:rPr lang="en-US" sz="2400" dirty="0"/>
              <a:t>Develop a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change management strategy </a:t>
            </a:r>
            <a:r>
              <a:rPr lang="en-US" sz="2400" dirty="0"/>
              <a:t>of continuous evaluation and course correction</a:t>
            </a:r>
          </a:p>
          <a:p>
            <a:pPr marL="457200" indent="-457200">
              <a:buAutoNum type="arabicParenBoth"/>
            </a:pPr>
            <a:r>
              <a:rPr lang="en-US" sz="2400" dirty="0"/>
              <a:t>Use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targeted data collection </a:t>
            </a:r>
            <a:r>
              <a:rPr lang="en-US" sz="2400" dirty="0"/>
              <a:t>pertinent to integrated care to drive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improvement</a:t>
            </a:r>
            <a:r>
              <a:rPr lang="en-US" sz="2400" dirty="0"/>
              <a:t> and impart </a:t>
            </a:r>
            <a:r>
              <a:rPr lang="en-US" sz="24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accountability</a:t>
            </a:r>
            <a:r>
              <a:rPr lang="en-US" sz="2400" dirty="0"/>
              <a:t>.”</a:t>
            </a:r>
          </a:p>
          <a:p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9161998" y="6492875"/>
            <a:ext cx="281519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Gold, et al. Key Messages on Integrated Care. JABFM. 2017. </a:t>
            </a:r>
          </a:p>
        </p:txBody>
      </p:sp>
    </p:spTree>
    <p:extLst>
      <p:ext uri="{BB962C8B-B14F-4D97-AF65-F5344CB8AC3E}">
        <p14:creationId xmlns:p14="http://schemas.microsoft.com/office/powerpoint/2010/main" val="343457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7317F4-3316-4305-9F39-F99D2789EC5B}"/>
</file>

<file path=customXml/itemProps2.xml><?xml version="1.0" encoding="utf-8"?>
<ds:datastoreItem xmlns:ds="http://schemas.openxmlformats.org/officeDocument/2006/customXml" ds:itemID="{EE2852CD-5414-49C1-AA7C-251ED616EA8D}"/>
</file>

<file path=customXml/itemProps3.xml><?xml version="1.0" encoding="utf-8"?>
<ds:datastoreItem xmlns:ds="http://schemas.openxmlformats.org/officeDocument/2006/customXml" ds:itemID="{DE30FECD-E69B-4B39-A45B-E86A42BAAC4E}"/>
</file>

<file path=docProps/app.xml><?xml version="1.0" encoding="utf-8"?>
<Properties xmlns="http://schemas.openxmlformats.org/officeDocument/2006/extended-properties" xmlns:vt="http://schemas.openxmlformats.org/officeDocument/2006/docPropsVTypes">
  <TotalTime>5771</TotalTime>
  <Words>990</Words>
  <Application>Microsoft Macintosh PowerPoint</Application>
  <PresentationFormat>Widescreen</PresentationFormat>
  <Paragraphs>106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Avenir</vt:lpstr>
      <vt:lpstr>Calibri</vt:lpstr>
      <vt:lpstr>Times New Roman</vt:lpstr>
      <vt:lpstr>Office Theme</vt:lpstr>
      <vt:lpstr> Lessons Learned From Integrating Behavioral Health And Primary Care</vt:lpstr>
      <vt:lpstr>Outline</vt:lpstr>
      <vt:lpstr>What Is Behavioral Health Integration?</vt:lpstr>
      <vt:lpstr>Integrated BH goes beyond mental health </vt:lpstr>
      <vt:lpstr>Why are we talking about behavioral health?</vt:lpstr>
      <vt:lpstr>Example 1: Colorado State Innovation Model (2015-2019)</vt:lpstr>
      <vt:lpstr>Example 2:  Peer to Peer addiction medicine consultation   Effective interprofessional relationships can expand PCP scope</vt:lpstr>
      <vt:lpstr>Roadmap for Primary Care to Integrate Behavioral Health</vt:lpstr>
      <vt:lpstr>Keys To Success – Colorado Lessons Learned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Knierim MD, Kyle</dc:creator>
  <cp:lastModifiedBy>Knierim MD, Kyle</cp:lastModifiedBy>
  <cp:revision>6</cp:revision>
  <dcterms:created xsi:type="dcterms:W3CDTF">2025-07-31T15:03:09Z</dcterms:created>
  <dcterms:modified xsi:type="dcterms:W3CDTF">2025-08-04T15:14:59Z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