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layout4.xml" ContentType="application/vnd.openxmlformats-officedocument.drawingml.diagramLayout+xml"/>
  <Override PartName="/ppt/theme/theme1.xml" ContentType="application/vnd.openxmlformats-officedocument.theme+xml"/>
  <Override PartName="/ppt/diagrams/quickStyle3.xml" ContentType="application/vnd.openxmlformats-officedocument.drawingml.diagramStyl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400" r:id="rId3"/>
    <p:sldId id="1578" r:id="rId4"/>
    <p:sldId id="401" r:id="rId5"/>
    <p:sldId id="284" r:id="rId6"/>
    <p:sldId id="1563" r:id="rId7"/>
    <p:sldId id="1598" r:id="rId8"/>
    <p:sldId id="1599" r:id="rId9"/>
    <p:sldId id="1604" r:id="rId10"/>
    <p:sldId id="1600" r:id="rId11"/>
    <p:sldId id="1603" r:id="rId12"/>
    <p:sldId id="302" r:id="rId13"/>
    <p:sldId id="298" r:id="rId14"/>
    <p:sldId id="1605" r:id="rId15"/>
    <p:sldId id="1601" r:id="rId16"/>
    <p:sldId id="159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1" autoAdjust="0"/>
    <p:restoredTop sz="59201" autoAdjust="0"/>
  </p:normalViewPr>
  <p:slideViewPr>
    <p:cSldViewPr snapToGrid="0">
      <p:cViewPr varScale="1">
        <p:scale>
          <a:sx n="65" d="100"/>
          <a:sy n="65" d="100"/>
        </p:scale>
        <p:origin x="14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FE0F2D-6D31-48DC-83EC-A8DEE1119069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E8CDE2-055E-412D-89A4-D5D32944D88A}">
      <dgm:prSet/>
      <dgm:spPr/>
      <dgm:t>
        <a:bodyPr/>
        <a:lstStyle/>
        <a:p>
          <a:r>
            <a:rPr lang="en-US"/>
            <a:t>Patients can get care WHEN, WHERE, and HOW they need it.</a:t>
          </a:r>
        </a:p>
      </dgm:t>
    </dgm:pt>
    <dgm:pt modelId="{CA8AFE3A-DB7A-4697-82A2-7FA14F444B3D}" type="parTrans" cxnId="{8D200BAA-2F75-4D17-AEA5-3347C4339F4C}">
      <dgm:prSet/>
      <dgm:spPr/>
      <dgm:t>
        <a:bodyPr/>
        <a:lstStyle/>
        <a:p>
          <a:endParaRPr lang="en-US"/>
        </a:p>
      </dgm:t>
    </dgm:pt>
    <dgm:pt modelId="{1ED26483-6995-4BE9-9A06-E6E32F2683DD}" type="sibTrans" cxnId="{8D200BAA-2F75-4D17-AEA5-3347C4339F4C}">
      <dgm:prSet/>
      <dgm:spPr/>
      <dgm:t>
        <a:bodyPr/>
        <a:lstStyle/>
        <a:p>
          <a:endParaRPr lang="en-US"/>
        </a:p>
      </dgm:t>
    </dgm:pt>
    <dgm:pt modelId="{3E691329-0CFF-4526-974D-EA64FCAC2D25}">
      <dgm:prSet/>
      <dgm:spPr/>
      <dgm:t>
        <a:bodyPr/>
        <a:lstStyle/>
        <a:p>
          <a:r>
            <a:rPr lang="en-US" dirty="0"/>
            <a:t>Care with timeliness, proximity, and appropriate to best meet needs.</a:t>
          </a:r>
        </a:p>
      </dgm:t>
    </dgm:pt>
    <dgm:pt modelId="{6FF066FD-32A1-4CC0-989E-506A2B2DD027}" type="parTrans" cxnId="{933365C2-7C7D-4279-B3E5-D1AEBB4C4496}">
      <dgm:prSet/>
      <dgm:spPr/>
      <dgm:t>
        <a:bodyPr/>
        <a:lstStyle/>
        <a:p>
          <a:endParaRPr lang="en-US"/>
        </a:p>
      </dgm:t>
    </dgm:pt>
    <dgm:pt modelId="{F2FCBD75-9560-4666-841E-171EF2BABB49}" type="sibTrans" cxnId="{933365C2-7C7D-4279-B3E5-D1AEBB4C4496}">
      <dgm:prSet/>
      <dgm:spPr/>
      <dgm:t>
        <a:bodyPr/>
        <a:lstStyle/>
        <a:p>
          <a:endParaRPr lang="en-US"/>
        </a:p>
      </dgm:t>
    </dgm:pt>
    <dgm:pt modelId="{C0ECF261-68B2-4E07-B11A-B3AF404E0271}" type="pres">
      <dgm:prSet presAssocID="{35FE0F2D-6D31-48DC-83EC-A8DEE1119069}" presName="Name0" presStyleCnt="0">
        <dgm:presLayoutVars>
          <dgm:dir/>
          <dgm:animLvl val="lvl"/>
          <dgm:resizeHandles val="exact"/>
        </dgm:presLayoutVars>
      </dgm:prSet>
      <dgm:spPr/>
    </dgm:pt>
    <dgm:pt modelId="{85FD2188-4F5F-4651-BBEF-DD719BA65240}" type="pres">
      <dgm:prSet presAssocID="{3E691329-0CFF-4526-974D-EA64FCAC2D25}" presName="boxAndChildren" presStyleCnt="0"/>
      <dgm:spPr/>
    </dgm:pt>
    <dgm:pt modelId="{91EC6F29-7847-4B46-9366-945EA818B34C}" type="pres">
      <dgm:prSet presAssocID="{3E691329-0CFF-4526-974D-EA64FCAC2D25}" presName="parentTextBox" presStyleLbl="node1" presStyleIdx="0" presStyleCnt="2"/>
      <dgm:spPr/>
    </dgm:pt>
    <dgm:pt modelId="{101311BE-2040-4FF0-B482-382A25AEF0EB}" type="pres">
      <dgm:prSet presAssocID="{1ED26483-6995-4BE9-9A06-E6E32F2683DD}" presName="sp" presStyleCnt="0"/>
      <dgm:spPr/>
    </dgm:pt>
    <dgm:pt modelId="{25F7A1A5-4A59-4B0B-BACF-D6C7BD43F1E3}" type="pres">
      <dgm:prSet presAssocID="{82E8CDE2-055E-412D-89A4-D5D32944D88A}" presName="arrowAndChildren" presStyleCnt="0"/>
      <dgm:spPr/>
    </dgm:pt>
    <dgm:pt modelId="{1A816227-39B1-43B8-8695-20650912C8FD}" type="pres">
      <dgm:prSet presAssocID="{82E8CDE2-055E-412D-89A4-D5D32944D88A}" presName="parentTextArrow" presStyleLbl="node1" presStyleIdx="1" presStyleCnt="2"/>
      <dgm:spPr/>
    </dgm:pt>
  </dgm:ptLst>
  <dgm:cxnLst>
    <dgm:cxn modelId="{7E275D26-9D42-48BA-89E3-4616EDA2BD24}" type="presOf" srcId="{35FE0F2D-6D31-48DC-83EC-A8DEE1119069}" destId="{C0ECF261-68B2-4E07-B11A-B3AF404E0271}" srcOrd="0" destOrd="0" presId="urn:microsoft.com/office/officeart/2005/8/layout/process4"/>
    <dgm:cxn modelId="{7A10FD86-9ACD-4783-9CA1-79DBDBCA5371}" type="presOf" srcId="{3E691329-0CFF-4526-974D-EA64FCAC2D25}" destId="{91EC6F29-7847-4B46-9366-945EA818B34C}" srcOrd="0" destOrd="0" presId="urn:microsoft.com/office/officeart/2005/8/layout/process4"/>
    <dgm:cxn modelId="{BE8E1C92-518E-4AFE-A13A-B4C640B48F48}" type="presOf" srcId="{82E8CDE2-055E-412D-89A4-D5D32944D88A}" destId="{1A816227-39B1-43B8-8695-20650912C8FD}" srcOrd="0" destOrd="0" presId="urn:microsoft.com/office/officeart/2005/8/layout/process4"/>
    <dgm:cxn modelId="{8D200BAA-2F75-4D17-AEA5-3347C4339F4C}" srcId="{35FE0F2D-6D31-48DC-83EC-A8DEE1119069}" destId="{82E8CDE2-055E-412D-89A4-D5D32944D88A}" srcOrd="0" destOrd="0" parTransId="{CA8AFE3A-DB7A-4697-82A2-7FA14F444B3D}" sibTransId="{1ED26483-6995-4BE9-9A06-E6E32F2683DD}"/>
    <dgm:cxn modelId="{933365C2-7C7D-4279-B3E5-D1AEBB4C4496}" srcId="{35FE0F2D-6D31-48DC-83EC-A8DEE1119069}" destId="{3E691329-0CFF-4526-974D-EA64FCAC2D25}" srcOrd="1" destOrd="0" parTransId="{6FF066FD-32A1-4CC0-989E-506A2B2DD027}" sibTransId="{F2FCBD75-9560-4666-841E-171EF2BABB49}"/>
    <dgm:cxn modelId="{9F8EF734-F96F-4C0E-931D-5133039F1F35}" type="presParOf" srcId="{C0ECF261-68B2-4E07-B11A-B3AF404E0271}" destId="{85FD2188-4F5F-4651-BBEF-DD719BA65240}" srcOrd="0" destOrd="0" presId="urn:microsoft.com/office/officeart/2005/8/layout/process4"/>
    <dgm:cxn modelId="{305D8B5A-8561-402B-B5AE-AE9C87B34FCB}" type="presParOf" srcId="{85FD2188-4F5F-4651-BBEF-DD719BA65240}" destId="{91EC6F29-7847-4B46-9366-945EA818B34C}" srcOrd="0" destOrd="0" presId="urn:microsoft.com/office/officeart/2005/8/layout/process4"/>
    <dgm:cxn modelId="{825A0398-B75D-49A1-9F82-A14383417B3F}" type="presParOf" srcId="{C0ECF261-68B2-4E07-B11A-B3AF404E0271}" destId="{101311BE-2040-4FF0-B482-382A25AEF0EB}" srcOrd="1" destOrd="0" presId="urn:microsoft.com/office/officeart/2005/8/layout/process4"/>
    <dgm:cxn modelId="{587639B4-9512-4CD6-BC4E-230251013F9F}" type="presParOf" srcId="{C0ECF261-68B2-4E07-B11A-B3AF404E0271}" destId="{25F7A1A5-4A59-4B0B-BACF-D6C7BD43F1E3}" srcOrd="2" destOrd="0" presId="urn:microsoft.com/office/officeart/2005/8/layout/process4"/>
    <dgm:cxn modelId="{115AF4EF-6612-4429-8592-EE9B7629A3E1}" type="presParOf" srcId="{25F7A1A5-4A59-4B0B-BACF-D6C7BD43F1E3}" destId="{1A816227-39B1-43B8-8695-20650912C8F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596AE3-A8B1-4D82-9F02-D7B4772C85DB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51FBBCE-D95E-451A-B7A0-C63EF677C14A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400" b="0" dirty="0"/>
            <a:t>Initially implemented in 2003. All appointments opened when the day began. Patients could not make appointments in advance. TNAA was zero.  </a:t>
          </a:r>
        </a:p>
      </dgm:t>
    </dgm:pt>
    <dgm:pt modelId="{7AEB7B99-9987-41BA-A7EC-8ADF3169AA58}" type="parTrans" cxnId="{C752C05E-4E62-4CAD-8EF1-F980B92FA1E8}">
      <dgm:prSet/>
      <dgm:spPr/>
      <dgm:t>
        <a:bodyPr/>
        <a:lstStyle/>
        <a:p>
          <a:endParaRPr lang="en-US"/>
        </a:p>
      </dgm:t>
    </dgm:pt>
    <dgm:pt modelId="{16018C72-751D-46E9-88CB-288F0506E357}" type="sibTrans" cxnId="{C752C05E-4E62-4CAD-8EF1-F980B92FA1E8}">
      <dgm:prSet/>
      <dgm:spPr/>
      <dgm:t>
        <a:bodyPr/>
        <a:lstStyle/>
        <a:p>
          <a:endParaRPr lang="en-US"/>
        </a:p>
      </dgm:t>
    </dgm:pt>
    <dgm:pt modelId="{AD4CEDD8-9B8E-408D-9784-B090379D05D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400" b="0" dirty="0"/>
            <a:t>Some patients loved open access; others wanted to make appointments in advance.</a:t>
          </a:r>
        </a:p>
      </dgm:t>
    </dgm:pt>
    <dgm:pt modelId="{B8758C6F-BC5E-46DF-B29A-D453732A02AC}" type="parTrans" cxnId="{C2375605-8770-4D77-B077-D3C4121CF996}">
      <dgm:prSet/>
      <dgm:spPr/>
      <dgm:t>
        <a:bodyPr/>
        <a:lstStyle/>
        <a:p>
          <a:endParaRPr lang="en-US"/>
        </a:p>
      </dgm:t>
    </dgm:pt>
    <dgm:pt modelId="{B6BF05FF-2E35-42B7-80E4-FB64B088559E}" type="sibTrans" cxnId="{C2375605-8770-4D77-B077-D3C4121CF996}">
      <dgm:prSet/>
      <dgm:spPr/>
      <dgm:t>
        <a:bodyPr/>
        <a:lstStyle/>
        <a:p>
          <a:endParaRPr lang="en-US"/>
        </a:p>
      </dgm:t>
    </dgm:pt>
    <dgm:pt modelId="{7A561D5B-C7DB-4B3E-AF19-7DBE87807251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400" b="0" dirty="0"/>
            <a:t>The clinic began to open appointment slots one week in advance. TNAA is no more than 7 days. No-show rate is low.</a:t>
          </a:r>
        </a:p>
      </dgm:t>
    </dgm:pt>
    <dgm:pt modelId="{8AA01D77-7C3C-4BCC-945D-86204A63B0C5}" type="parTrans" cxnId="{A56C3EA8-A93D-4210-AC5D-5DE22B89075D}">
      <dgm:prSet/>
      <dgm:spPr/>
    </dgm:pt>
    <dgm:pt modelId="{BA625EFA-A058-4149-90BC-82800EEF551C}" type="sibTrans" cxnId="{A56C3EA8-A93D-4210-AC5D-5DE22B89075D}">
      <dgm:prSet/>
      <dgm:spPr/>
    </dgm:pt>
    <dgm:pt modelId="{ED999768-76C6-4528-BDB0-C71800F3A758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400" b="0" dirty="0"/>
            <a:t>When patients need to schedule follow-up in advance, front desk uses a reminder system to call the patient one week before that date. </a:t>
          </a:r>
        </a:p>
      </dgm:t>
    </dgm:pt>
    <dgm:pt modelId="{777BDBA0-1CA0-4C89-A5EB-6C0992303CBF}" type="parTrans" cxnId="{9CFB8409-FE04-4E78-A744-CC0326EA71F6}">
      <dgm:prSet/>
      <dgm:spPr/>
    </dgm:pt>
    <dgm:pt modelId="{8803A706-CC51-4A92-B542-621A1FFBE8EF}" type="sibTrans" cxnId="{9CFB8409-FE04-4E78-A744-CC0326EA71F6}">
      <dgm:prSet/>
      <dgm:spPr/>
    </dgm:pt>
    <dgm:pt modelId="{AF134703-E3A2-43AA-9EB7-7637F04F0C67}" type="pres">
      <dgm:prSet presAssocID="{85596AE3-A8B1-4D82-9F02-D7B4772C85DB}" presName="linear" presStyleCnt="0">
        <dgm:presLayoutVars>
          <dgm:animLvl val="lvl"/>
          <dgm:resizeHandles val="exact"/>
        </dgm:presLayoutVars>
      </dgm:prSet>
      <dgm:spPr/>
    </dgm:pt>
    <dgm:pt modelId="{F2296108-537F-4B31-8E07-32FA16D56732}" type="pres">
      <dgm:prSet presAssocID="{D51FBBCE-D95E-451A-B7A0-C63EF677C14A}" presName="parentText" presStyleLbl="node1" presStyleIdx="0" presStyleCnt="4" custScaleY="70752" custLinFactY="-30345" custLinFactNeighborX="123" custLinFactNeighborY="-100000">
        <dgm:presLayoutVars>
          <dgm:chMax val="0"/>
          <dgm:bulletEnabled val="1"/>
        </dgm:presLayoutVars>
      </dgm:prSet>
      <dgm:spPr/>
    </dgm:pt>
    <dgm:pt modelId="{511594E2-7DCE-435D-8D52-9C91ED11C67A}" type="pres">
      <dgm:prSet presAssocID="{16018C72-751D-46E9-88CB-288F0506E357}" presName="spacer" presStyleCnt="0"/>
      <dgm:spPr/>
    </dgm:pt>
    <dgm:pt modelId="{02231EE8-E285-47C3-8660-AAB1438226BA}" type="pres">
      <dgm:prSet presAssocID="{AD4CEDD8-9B8E-408D-9784-B090379D05D7}" presName="parentText" presStyleLbl="node1" presStyleIdx="1" presStyleCnt="4" custScaleY="124293">
        <dgm:presLayoutVars>
          <dgm:chMax val="0"/>
          <dgm:bulletEnabled val="1"/>
        </dgm:presLayoutVars>
      </dgm:prSet>
      <dgm:spPr/>
    </dgm:pt>
    <dgm:pt modelId="{EE9B9866-C8FD-40E0-BFBC-01C4DB6F03A4}" type="pres">
      <dgm:prSet presAssocID="{B6BF05FF-2E35-42B7-80E4-FB64B088559E}" presName="spacer" presStyleCnt="0"/>
      <dgm:spPr/>
    </dgm:pt>
    <dgm:pt modelId="{47D2EB98-EDEF-4720-A729-54D103338587}" type="pres">
      <dgm:prSet presAssocID="{7A561D5B-C7DB-4B3E-AF19-7DBE8780725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EE210DF-5FF1-4742-9289-D908897FF960}" type="pres">
      <dgm:prSet presAssocID="{BA625EFA-A058-4149-90BC-82800EEF551C}" presName="spacer" presStyleCnt="0"/>
      <dgm:spPr/>
    </dgm:pt>
    <dgm:pt modelId="{676DD9D4-25B1-4015-B9FD-EFC6C2A3EABC}" type="pres">
      <dgm:prSet presAssocID="{ED999768-76C6-4528-BDB0-C71800F3A75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2375605-8770-4D77-B077-D3C4121CF996}" srcId="{85596AE3-A8B1-4D82-9F02-D7B4772C85DB}" destId="{AD4CEDD8-9B8E-408D-9784-B090379D05D7}" srcOrd="1" destOrd="0" parTransId="{B8758C6F-BC5E-46DF-B29A-D453732A02AC}" sibTransId="{B6BF05FF-2E35-42B7-80E4-FB64B088559E}"/>
    <dgm:cxn modelId="{9CFB8409-FE04-4E78-A744-CC0326EA71F6}" srcId="{85596AE3-A8B1-4D82-9F02-D7B4772C85DB}" destId="{ED999768-76C6-4528-BDB0-C71800F3A758}" srcOrd="3" destOrd="0" parTransId="{777BDBA0-1CA0-4C89-A5EB-6C0992303CBF}" sibTransId="{8803A706-CC51-4A92-B542-621A1FFBE8EF}"/>
    <dgm:cxn modelId="{C752C05E-4E62-4CAD-8EF1-F980B92FA1E8}" srcId="{85596AE3-A8B1-4D82-9F02-D7B4772C85DB}" destId="{D51FBBCE-D95E-451A-B7A0-C63EF677C14A}" srcOrd="0" destOrd="0" parTransId="{7AEB7B99-9987-41BA-A7EC-8ADF3169AA58}" sibTransId="{16018C72-751D-46E9-88CB-288F0506E357}"/>
    <dgm:cxn modelId="{65CB0441-97F5-4E1D-98E4-C9535578EED6}" type="presOf" srcId="{ED999768-76C6-4528-BDB0-C71800F3A758}" destId="{676DD9D4-25B1-4015-B9FD-EFC6C2A3EABC}" srcOrd="0" destOrd="0" presId="urn:microsoft.com/office/officeart/2005/8/layout/vList2"/>
    <dgm:cxn modelId="{AE03D27F-31B7-4944-B82D-869210ACA69C}" type="presOf" srcId="{85596AE3-A8B1-4D82-9F02-D7B4772C85DB}" destId="{AF134703-E3A2-43AA-9EB7-7637F04F0C67}" srcOrd="0" destOrd="0" presId="urn:microsoft.com/office/officeart/2005/8/layout/vList2"/>
    <dgm:cxn modelId="{43CAE08E-AE45-4743-A8A4-ABBB5269AB91}" type="presOf" srcId="{AD4CEDD8-9B8E-408D-9784-B090379D05D7}" destId="{02231EE8-E285-47C3-8660-AAB1438226BA}" srcOrd="0" destOrd="0" presId="urn:microsoft.com/office/officeart/2005/8/layout/vList2"/>
    <dgm:cxn modelId="{A56C3EA8-A93D-4210-AC5D-5DE22B89075D}" srcId="{85596AE3-A8B1-4D82-9F02-D7B4772C85DB}" destId="{7A561D5B-C7DB-4B3E-AF19-7DBE87807251}" srcOrd="2" destOrd="0" parTransId="{8AA01D77-7C3C-4BCC-945D-86204A63B0C5}" sibTransId="{BA625EFA-A058-4149-90BC-82800EEF551C}"/>
    <dgm:cxn modelId="{DDB1AAC8-630F-45AD-8138-9EE2DE5AC0F6}" type="presOf" srcId="{7A561D5B-C7DB-4B3E-AF19-7DBE87807251}" destId="{47D2EB98-EDEF-4720-A729-54D103338587}" srcOrd="0" destOrd="0" presId="urn:microsoft.com/office/officeart/2005/8/layout/vList2"/>
    <dgm:cxn modelId="{3C6715EA-20B1-4C8F-BF4E-CC9BEE8F4D86}" type="presOf" srcId="{D51FBBCE-D95E-451A-B7A0-C63EF677C14A}" destId="{F2296108-537F-4B31-8E07-32FA16D56732}" srcOrd="0" destOrd="0" presId="urn:microsoft.com/office/officeart/2005/8/layout/vList2"/>
    <dgm:cxn modelId="{FB28F0C6-D190-4F48-B204-01FADA900A90}" type="presParOf" srcId="{AF134703-E3A2-43AA-9EB7-7637F04F0C67}" destId="{F2296108-537F-4B31-8E07-32FA16D56732}" srcOrd="0" destOrd="0" presId="urn:microsoft.com/office/officeart/2005/8/layout/vList2"/>
    <dgm:cxn modelId="{705F49E2-4E8D-4996-9C26-3A73CA9D5A6F}" type="presParOf" srcId="{AF134703-E3A2-43AA-9EB7-7637F04F0C67}" destId="{511594E2-7DCE-435D-8D52-9C91ED11C67A}" srcOrd="1" destOrd="0" presId="urn:microsoft.com/office/officeart/2005/8/layout/vList2"/>
    <dgm:cxn modelId="{D21E556B-5D9F-4B43-B2BB-4651BC5DDAF6}" type="presParOf" srcId="{AF134703-E3A2-43AA-9EB7-7637F04F0C67}" destId="{02231EE8-E285-47C3-8660-AAB1438226BA}" srcOrd="2" destOrd="0" presId="urn:microsoft.com/office/officeart/2005/8/layout/vList2"/>
    <dgm:cxn modelId="{87AE579B-8696-43BA-9B0C-AC808D0EEB1D}" type="presParOf" srcId="{AF134703-E3A2-43AA-9EB7-7637F04F0C67}" destId="{EE9B9866-C8FD-40E0-BFBC-01C4DB6F03A4}" srcOrd="3" destOrd="0" presId="urn:microsoft.com/office/officeart/2005/8/layout/vList2"/>
    <dgm:cxn modelId="{C4FE5D87-4F28-48B3-A086-91865B65E100}" type="presParOf" srcId="{AF134703-E3A2-43AA-9EB7-7637F04F0C67}" destId="{47D2EB98-EDEF-4720-A729-54D103338587}" srcOrd="4" destOrd="0" presId="urn:microsoft.com/office/officeart/2005/8/layout/vList2"/>
    <dgm:cxn modelId="{1213299D-2CF1-43FF-AB0A-F689128C3558}" type="presParOf" srcId="{AF134703-E3A2-43AA-9EB7-7637F04F0C67}" destId="{EEE210DF-5FF1-4742-9289-D908897FF960}" srcOrd="5" destOrd="0" presId="urn:microsoft.com/office/officeart/2005/8/layout/vList2"/>
    <dgm:cxn modelId="{CDFB5D3D-2079-4348-BD3E-CCE3720978E4}" type="presParOf" srcId="{AF134703-E3A2-43AA-9EB7-7637F04F0C67}" destId="{676DD9D4-25B1-4015-B9FD-EFC6C2A3EA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BA97B0-9000-464F-A6EF-BF51863E309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D63D675-063F-4F03-824F-3345FEFF33AB}">
      <dgm:prSet phldrT="[Text]"/>
      <dgm:spPr>
        <a:solidFill>
          <a:schemeClr val="accent1">
            <a:lumMod val="75000"/>
          </a:schemeClr>
        </a:solidFill>
        <a:ln w="26424"/>
      </dgm:spPr>
      <dgm:t>
        <a:bodyPr/>
        <a:lstStyle/>
        <a:p>
          <a:r>
            <a:rPr lang="en-US" dirty="0"/>
            <a:t>No-shows reduce capacity, and that capacity is gone forever</a:t>
          </a:r>
        </a:p>
      </dgm:t>
    </dgm:pt>
    <dgm:pt modelId="{7734E23D-54D6-41A9-A46E-6B60F0E000ED}" type="parTrans" cxnId="{5DF5257F-AB94-4B57-859B-09EBA2205C90}">
      <dgm:prSet/>
      <dgm:spPr/>
      <dgm:t>
        <a:bodyPr/>
        <a:lstStyle/>
        <a:p>
          <a:endParaRPr lang="en-US"/>
        </a:p>
      </dgm:t>
    </dgm:pt>
    <dgm:pt modelId="{893CEFBD-B469-4A80-AE0E-391DAA188637}" type="sibTrans" cxnId="{5DF5257F-AB94-4B57-859B-09EBA2205C90}">
      <dgm:prSet/>
      <dgm:spPr/>
      <dgm:t>
        <a:bodyPr/>
        <a:lstStyle/>
        <a:p>
          <a:endParaRPr lang="en-US"/>
        </a:p>
      </dgm:t>
    </dgm:pt>
    <dgm:pt modelId="{B56D6BF9-CBE5-4336-A55A-3C83F54E9EE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No-show rate is proportional to the number of days between when a patient makes an appointment and the date of the appointment</a:t>
          </a:r>
        </a:p>
      </dgm:t>
    </dgm:pt>
    <dgm:pt modelId="{99A1CB80-5840-4F4D-A2AB-F7B1BE328AA0}" type="parTrans" cxnId="{8F456A22-6D4C-4DC1-88FE-4E2E0DF2D48C}">
      <dgm:prSet/>
      <dgm:spPr/>
      <dgm:t>
        <a:bodyPr/>
        <a:lstStyle/>
        <a:p>
          <a:endParaRPr lang="en-US"/>
        </a:p>
      </dgm:t>
    </dgm:pt>
    <dgm:pt modelId="{DEF4F930-36B6-4DD2-A4DD-5489B4B2DA1C}" type="sibTrans" cxnId="{8F456A22-6D4C-4DC1-88FE-4E2E0DF2D48C}">
      <dgm:prSet/>
      <dgm:spPr/>
      <dgm:t>
        <a:bodyPr/>
        <a:lstStyle/>
        <a:p>
          <a:endParaRPr lang="en-US"/>
        </a:p>
      </dgm:t>
    </dgm:pt>
    <dgm:pt modelId="{B1F3AC82-CDA0-4EB0-A435-C3778DE18CE4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Reminder/confirmation systems help somewhat</a:t>
          </a:r>
        </a:p>
      </dgm:t>
    </dgm:pt>
    <dgm:pt modelId="{15380FB6-2255-4616-B664-345CC9303846}" type="parTrans" cxnId="{645D0160-33D4-43F1-A8AD-67274679ECB5}">
      <dgm:prSet/>
      <dgm:spPr/>
      <dgm:t>
        <a:bodyPr/>
        <a:lstStyle/>
        <a:p>
          <a:endParaRPr lang="en-US"/>
        </a:p>
      </dgm:t>
    </dgm:pt>
    <dgm:pt modelId="{7F7CE5F7-D9B8-4B66-915C-AE611F13A50A}" type="sibTrans" cxnId="{645D0160-33D4-43F1-A8AD-67274679ECB5}">
      <dgm:prSet/>
      <dgm:spPr/>
      <dgm:t>
        <a:bodyPr/>
        <a:lstStyle/>
        <a:p>
          <a:endParaRPr lang="en-US"/>
        </a:p>
      </dgm:t>
    </dgm:pt>
    <dgm:pt modelId="{AD2D3F8D-AD21-4263-9E88-84BD65FA6C3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The best way to reduce no-shows is to only open appointments &lt;2 weeks in advance  - benefit of advanced access</a:t>
          </a:r>
        </a:p>
      </dgm:t>
    </dgm:pt>
    <dgm:pt modelId="{CA1B22DA-4337-4BBE-9120-1C82332309D4}" type="parTrans" cxnId="{CF53A688-0583-4431-B1D1-436190D15A4D}">
      <dgm:prSet/>
      <dgm:spPr/>
      <dgm:t>
        <a:bodyPr/>
        <a:lstStyle/>
        <a:p>
          <a:endParaRPr lang="en-US"/>
        </a:p>
      </dgm:t>
    </dgm:pt>
    <dgm:pt modelId="{DEBEB1AF-FDB0-47D3-8231-53EF1041C44D}" type="sibTrans" cxnId="{CF53A688-0583-4431-B1D1-436190D15A4D}">
      <dgm:prSet/>
      <dgm:spPr/>
      <dgm:t>
        <a:bodyPr/>
        <a:lstStyle/>
        <a:p>
          <a:endParaRPr lang="en-US"/>
        </a:p>
      </dgm:t>
    </dgm:pt>
    <dgm:pt modelId="{7FDD1F3C-CB21-412C-AA8B-7714B44EF5E4}" type="pres">
      <dgm:prSet presAssocID="{0ABA97B0-9000-464F-A6EF-BF51863E3095}" presName="linear" presStyleCnt="0">
        <dgm:presLayoutVars>
          <dgm:animLvl val="lvl"/>
          <dgm:resizeHandles val="exact"/>
        </dgm:presLayoutVars>
      </dgm:prSet>
      <dgm:spPr/>
    </dgm:pt>
    <dgm:pt modelId="{05835788-05B0-43D6-98CF-6C95689FB01B}" type="pres">
      <dgm:prSet presAssocID="{1D63D675-063F-4F03-824F-3345FEFF33AB}" presName="parentText" presStyleLbl="node1" presStyleIdx="0" presStyleCnt="4" custScaleY="84865">
        <dgm:presLayoutVars>
          <dgm:chMax val="0"/>
          <dgm:bulletEnabled val="1"/>
        </dgm:presLayoutVars>
      </dgm:prSet>
      <dgm:spPr/>
    </dgm:pt>
    <dgm:pt modelId="{19E1E143-291E-40A5-9A3B-6408A11599F9}" type="pres">
      <dgm:prSet presAssocID="{893CEFBD-B469-4A80-AE0E-391DAA188637}" presName="spacer" presStyleCnt="0"/>
      <dgm:spPr/>
    </dgm:pt>
    <dgm:pt modelId="{600C6504-F2E8-42A0-B218-A0019DFC8429}" type="pres">
      <dgm:prSet presAssocID="{B56D6BF9-CBE5-4336-A55A-3C83F54E9EE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FB4712C-4033-441C-889B-BB8D00BEBFA1}" type="pres">
      <dgm:prSet presAssocID="{DEF4F930-36B6-4DD2-A4DD-5489B4B2DA1C}" presName="spacer" presStyleCnt="0"/>
      <dgm:spPr/>
    </dgm:pt>
    <dgm:pt modelId="{92CB2D88-60DF-46E2-A630-E827BEB44003}" type="pres">
      <dgm:prSet presAssocID="{B1F3AC82-CDA0-4EB0-A435-C3778DE18CE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7A42347-28B0-4B41-BFD7-385848E87201}" type="pres">
      <dgm:prSet presAssocID="{7F7CE5F7-D9B8-4B66-915C-AE611F13A50A}" presName="spacer" presStyleCnt="0"/>
      <dgm:spPr/>
    </dgm:pt>
    <dgm:pt modelId="{5D81C8E6-A7D2-4D53-8D06-08D376A0A04E}" type="pres">
      <dgm:prSet presAssocID="{AD2D3F8D-AD21-4263-9E88-84BD65FA6C3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2335905-349D-40D1-9994-A20B2A6F4593}" type="presOf" srcId="{AD2D3F8D-AD21-4263-9E88-84BD65FA6C38}" destId="{5D81C8E6-A7D2-4D53-8D06-08D376A0A04E}" srcOrd="0" destOrd="0" presId="urn:microsoft.com/office/officeart/2005/8/layout/vList2"/>
    <dgm:cxn modelId="{8F456A22-6D4C-4DC1-88FE-4E2E0DF2D48C}" srcId="{0ABA97B0-9000-464F-A6EF-BF51863E3095}" destId="{B56D6BF9-CBE5-4336-A55A-3C83F54E9EE0}" srcOrd="1" destOrd="0" parTransId="{99A1CB80-5840-4F4D-A2AB-F7B1BE328AA0}" sibTransId="{DEF4F930-36B6-4DD2-A4DD-5489B4B2DA1C}"/>
    <dgm:cxn modelId="{645D0160-33D4-43F1-A8AD-67274679ECB5}" srcId="{0ABA97B0-9000-464F-A6EF-BF51863E3095}" destId="{B1F3AC82-CDA0-4EB0-A435-C3778DE18CE4}" srcOrd="2" destOrd="0" parTransId="{15380FB6-2255-4616-B664-345CC9303846}" sibTransId="{7F7CE5F7-D9B8-4B66-915C-AE611F13A50A}"/>
    <dgm:cxn modelId="{15ABDA43-269D-4639-9FE2-F02DF96199EC}" type="presOf" srcId="{0ABA97B0-9000-464F-A6EF-BF51863E3095}" destId="{7FDD1F3C-CB21-412C-AA8B-7714B44EF5E4}" srcOrd="0" destOrd="0" presId="urn:microsoft.com/office/officeart/2005/8/layout/vList2"/>
    <dgm:cxn modelId="{F7F42B76-D0CF-428D-871D-3E46F529638A}" type="presOf" srcId="{B56D6BF9-CBE5-4336-A55A-3C83F54E9EE0}" destId="{600C6504-F2E8-42A0-B218-A0019DFC8429}" srcOrd="0" destOrd="0" presId="urn:microsoft.com/office/officeart/2005/8/layout/vList2"/>
    <dgm:cxn modelId="{5DF5257F-AB94-4B57-859B-09EBA2205C90}" srcId="{0ABA97B0-9000-464F-A6EF-BF51863E3095}" destId="{1D63D675-063F-4F03-824F-3345FEFF33AB}" srcOrd="0" destOrd="0" parTransId="{7734E23D-54D6-41A9-A46E-6B60F0E000ED}" sibTransId="{893CEFBD-B469-4A80-AE0E-391DAA188637}"/>
    <dgm:cxn modelId="{CF53A688-0583-4431-B1D1-436190D15A4D}" srcId="{0ABA97B0-9000-464F-A6EF-BF51863E3095}" destId="{AD2D3F8D-AD21-4263-9E88-84BD65FA6C38}" srcOrd="3" destOrd="0" parTransId="{CA1B22DA-4337-4BBE-9120-1C82332309D4}" sibTransId="{DEBEB1AF-FDB0-47D3-8231-53EF1041C44D}"/>
    <dgm:cxn modelId="{002B709B-2AEC-447E-8798-84BF06D34B8B}" type="presOf" srcId="{1D63D675-063F-4F03-824F-3345FEFF33AB}" destId="{05835788-05B0-43D6-98CF-6C95689FB01B}" srcOrd="0" destOrd="0" presId="urn:microsoft.com/office/officeart/2005/8/layout/vList2"/>
    <dgm:cxn modelId="{AEECC7BB-CEF4-44AF-8C92-9B2ECE6C110B}" type="presOf" srcId="{B1F3AC82-CDA0-4EB0-A435-C3778DE18CE4}" destId="{92CB2D88-60DF-46E2-A630-E827BEB44003}" srcOrd="0" destOrd="0" presId="urn:microsoft.com/office/officeart/2005/8/layout/vList2"/>
    <dgm:cxn modelId="{9147AD04-598D-4693-AF07-EC898035BB8F}" type="presParOf" srcId="{7FDD1F3C-CB21-412C-AA8B-7714B44EF5E4}" destId="{05835788-05B0-43D6-98CF-6C95689FB01B}" srcOrd="0" destOrd="0" presId="urn:microsoft.com/office/officeart/2005/8/layout/vList2"/>
    <dgm:cxn modelId="{223D3FE7-AD31-4A20-9279-A8721B26E8D2}" type="presParOf" srcId="{7FDD1F3C-CB21-412C-AA8B-7714B44EF5E4}" destId="{19E1E143-291E-40A5-9A3B-6408A11599F9}" srcOrd="1" destOrd="0" presId="urn:microsoft.com/office/officeart/2005/8/layout/vList2"/>
    <dgm:cxn modelId="{88D4FFAD-4F4F-41C9-851D-041B5EF85558}" type="presParOf" srcId="{7FDD1F3C-CB21-412C-AA8B-7714B44EF5E4}" destId="{600C6504-F2E8-42A0-B218-A0019DFC8429}" srcOrd="2" destOrd="0" presId="urn:microsoft.com/office/officeart/2005/8/layout/vList2"/>
    <dgm:cxn modelId="{E1CD945E-A936-4AC3-A2BA-607E8E9BA6A7}" type="presParOf" srcId="{7FDD1F3C-CB21-412C-AA8B-7714B44EF5E4}" destId="{BFB4712C-4033-441C-889B-BB8D00BEBFA1}" srcOrd="3" destOrd="0" presId="urn:microsoft.com/office/officeart/2005/8/layout/vList2"/>
    <dgm:cxn modelId="{A8D302AD-ADFA-4F18-926F-2B642E6A819E}" type="presParOf" srcId="{7FDD1F3C-CB21-412C-AA8B-7714B44EF5E4}" destId="{92CB2D88-60DF-46E2-A630-E827BEB44003}" srcOrd="4" destOrd="0" presId="urn:microsoft.com/office/officeart/2005/8/layout/vList2"/>
    <dgm:cxn modelId="{39BC3AEE-7FA2-46DA-A9C0-0B02BB51B79E}" type="presParOf" srcId="{7FDD1F3C-CB21-412C-AA8B-7714B44EF5E4}" destId="{A7A42347-28B0-4B41-BFD7-385848E87201}" srcOrd="5" destOrd="0" presId="urn:microsoft.com/office/officeart/2005/8/layout/vList2"/>
    <dgm:cxn modelId="{D35D8EBD-A73B-4CEE-818C-B0D46E64CFBB}" type="presParOf" srcId="{7FDD1F3C-CB21-412C-AA8B-7714B44EF5E4}" destId="{5D81C8E6-A7D2-4D53-8D06-08D376A0A04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BD2AF3-EAC6-4F72-B4D7-95354D4D189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E17D98-5E8C-4429-AA5D-1B0897D08C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South Central Foundation, Alaska</a:t>
          </a:r>
        </a:p>
      </dgm:t>
    </dgm:pt>
    <dgm:pt modelId="{24A4DA6F-82C0-457D-A68B-3C75E4257BC2}" type="parTrans" cxnId="{29C15427-F56D-48A4-923F-4D8E5A12A321}">
      <dgm:prSet/>
      <dgm:spPr/>
      <dgm:t>
        <a:bodyPr/>
        <a:lstStyle/>
        <a:p>
          <a:endParaRPr lang="en-US"/>
        </a:p>
      </dgm:t>
    </dgm:pt>
    <dgm:pt modelId="{F108B69D-1889-42F5-867F-975A889B8A6D}" type="sibTrans" cxnId="{29C15427-F56D-48A4-923F-4D8E5A12A321}">
      <dgm:prSet/>
      <dgm:spPr/>
      <dgm:t>
        <a:bodyPr/>
        <a:lstStyle/>
        <a:p>
          <a:endParaRPr lang="en-US"/>
        </a:p>
      </dgm:t>
    </dgm:pt>
    <dgm:pt modelId="{CC9AA5D1-F581-455A-8EDF-6932BC8C5E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From 9% to 57% of appointments open during the next month</a:t>
          </a:r>
        </a:p>
      </dgm:t>
    </dgm:pt>
    <dgm:pt modelId="{6C6F15E1-6892-499B-B566-4C713CB98D25}" type="parTrans" cxnId="{4B90B629-F1EB-4530-A56F-C4301FF709D8}">
      <dgm:prSet/>
      <dgm:spPr/>
      <dgm:t>
        <a:bodyPr/>
        <a:lstStyle/>
        <a:p>
          <a:endParaRPr lang="en-US"/>
        </a:p>
      </dgm:t>
    </dgm:pt>
    <dgm:pt modelId="{43C1A118-95B3-400F-9BF7-668B9EED7B33}" type="sibTrans" cxnId="{4B90B629-F1EB-4530-A56F-C4301FF709D8}">
      <dgm:prSet/>
      <dgm:spPr/>
      <dgm:t>
        <a:bodyPr/>
        <a:lstStyle/>
        <a:p>
          <a:endParaRPr lang="en-US"/>
        </a:p>
      </dgm:t>
    </dgm:pt>
    <dgm:pt modelId="{CAC953A1-5C2A-400F-9207-99D1064C7D2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Centra, Central DuPage Health System, Illinois</a:t>
          </a:r>
        </a:p>
      </dgm:t>
    </dgm:pt>
    <dgm:pt modelId="{8DC08122-5031-4C61-B1FE-9D557460A140}" type="parTrans" cxnId="{6018B129-B10C-4B48-9C4B-B21DF02C5D32}">
      <dgm:prSet/>
      <dgm:spPr/>
      <dgm:t>
        <a:bodyPr/>
        <a:lstStyle/>
        <a:p>
          <a:endParaRPr lang="en-US"/>
        </a:p>
      </dgm:t>
    </dgm:pt>
    <dgm:pt modelId="{72F13482-2913-44EF-B092-50C764A761E9}" type="sibTrans" cxnId="{6018B129-B10C-4B48-9C4B-B21DF02C5D32}">
      <dgm:prSet/>
      <dgm:spPr/>
      <dgm:t>
        <a:bodyPr/>
        <a:lstStyle/>
        <a:p>
          <a:endParaRPr lang="en-US"/>
        </a:p>
      </dgm:t>
    </dgm:pt>
    <dgm:pt modelId="{84F7B50A-7043-49A4-A689-7C868D0DFC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TNAA from &gt;35 days to 0-3 days</a:t>
          </a:r>
        </a:p>
      </dgm:t>
    </dgm:pt>
    <dgm:pt modelId="{8FCA8FAE-BA07-480A-A697-0A101CC21A9A}" type="parTrans" cxnId="{94B3B404-6005-4A6E-85F5-EED6558A8E8E}">
      <dgm:prSet/>
      <dgm:spPr/>
      <dgm:t>
        <a:bodyPr/>
        <a:lstStyle/>
        <a:p>
          <a:endParaRPr lang="en-US"/>
        </a:p>
      </dgm:t>
    </dgm:pt>
    <dgm:pt modelId="{A2FE871E-FD4F-4EE6-8A5E-55860817B3FF}" type="sibTrans" cxnId="{94B3B404-6005-4A6E-85F5-EED6558A8E8E}">
      <dgm:prSet/>
      <dgm:spPr/>
      <dgm:t>
        <a:bodyPr/>
        <a:lstStyle/>
        <a:p>
          <a:endParaRPr lang="en-US"/>
        </a:p>
      </dgm:t>
    </dgm:pt>
    <dgm:pt modelId="{A9972AC4-7B05-447D-986D-0DE88DA588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Patient satisfaction from 72%ile to 85%ile</a:t>
          </a:r>
        </a:p>
      </dgm:t>
    </dgm:pt>
    <dgm:pt modelId="{E86348E0-BB1D-4320-BC7D-4776F77F0E8B}" type="parTrans" cxnId="{13B9A1B6-83E8-4B01-BDA3-71C7A6E7ACCC}">
      <dgm:prSet/>
      <dgm:spPr/>
      <dgm:t>
        <a:bodyPr/>
        <a:lstStyle/>
        <a:p>
          <a:endParaRPr lang="en-US"/>
        </a:p>
      </dgm:t>
    </dgm:pt>
    <dgm:pt modelId="{641B4871-4C3C-41F2-9DAB-4B6346554F0C}" type="sibTrans" cxnId="{13B9A1B6-83E8-4B01-BDA3-71C7A6E7ACCC}">
      <dgm:prSet/>
      <dgm:spPr/>
      <dgm:t>
        <a:bodyPr/>
        <a:lstStyle/>
        <a:p>
          <a:endParaRPr lang="en-US"/>
        </a:p>
      </dgm:t>
    </dgm:pt>
    <dgm:pt modelId="{7EB4A831-4798-40B6-AC26-60B03368B2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Continuity from 40% to 75%</a:t>
          </a:r>
        </a:p>
      </dgm:t>
    </dgm:pt>
    <dgm:pt modelId="{18BA31BA-8C83-4A6B-9CCC-37C7DFD80AF5}" type="parTrans" cxnId="{5834DA30-0F1D-46FE-8406-A53E9DF56CDB}">
      <dgm:prSet/>
      <dgm:spPr/>
      <dgm:t>
        <a:bodyPr/>
        <a:lstStyle/>
        <a:p>
          <a:endParaRPr lang="en-US"/>
        </a:p>
      </dgm:t>
    </dgm:pt>
    <dgm:pt modelId="{C572B83B-EF5D-4DF6-AE91-2C64AB05E30A}" type="sibTrans" cxnId="{5834DA30-0F1D-46FE-8406-A53E9DF56CDB}">
      <dgm:prSet/>
      <dgm:spPr/>
      <dgm:t>
        <a:bodyPr/>
        <a:lstStyle/>
        <a:p>
          <a:endParaRPr lang="en-US"/>
        </a:p>
      </dgm:t>
    </dgm:pt>
    <dgm:pt modelId="{89DCEC8C-C442-4374-9531-7EB63A65EF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Bellevue Hospital outpatient departments, New York</a:t>
          </a:r>
        </a:p>
      </dgm:t>
    </dgm:pt>
    <dgm:pt modelId="{EED9C868-966E-4610-93A2-1DCD6F5D0113}" type="parTrans" cxnId="{2B7D9281-18D0-49C0-935C-2E0F45275DE4}">
      <dgm:prSet/>
      <dgm:spPr/>
      <dgm:t>
        <a:bodyPr/>
        <a:lstStyle/>
        <a:p>
          <a:endParaRPr lang="en-US"/>
        </a:p>
      </dgm:t>
    </dgm:pt>
    <dgm:pt modelId="{68834405-1B11-4FCC-8305-CDF7558C715D}" type="sibTrans" cxnId="{2B7D9281-18D0-49C0-935C-2E0F45275DE4}">
      <dgm:prSet/>
      <dgm:spPr/>
      <dgm:t>
        <a:bodyPr/>
        <a:lstStyle/>
        <a:p>
          <a:endParaRPr lang="en-US"/>
        </a:p>
      </dgm:t>
    </dgm:pt>
    <dgm:pt modelId="{0EF0B2B2-EBDE-4A40-9B29-37F660E300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TNAA from 12 weeks to 1-3 days</a:t>
          </a:r>
        </a:p>
      </dgm:t>
    </dgm:pt>
    <dgm:pt modelId="{F533496C-A32D-40CF-A76A-43236AF2DEB9}" type="parTrans" cxnId="{AAF4F98B-706E-47ED-B842-71CBEA806522}">
      <dgm:prSet/>
      <dgm:spPr/>
      <dgm:t>
        <a:bodyPr/>
        <a:lstStyle/>
        <a:p>
          <a:endParaRPr lang="en-US"/>
        </a:p>
      </dgm:t>
    </dgm:pt>
    <dgm:pt modelId="{5C38CC89-FA6D-45AF-AC0F-B8E9DC9CF871}" type="sibTrans" cxnId="{AAF4F98B-706E-47ED-B842-71CBEA806522}">
      <dgm:prSet/>
      <dgm:spPr/>
      <dgm:t>
        <a:bodyPr/>
        <a:lstStyle/>
        <a:p>
          <a:endParaRPr lang="en-US"/>
        </a:p>
      </dgm:t>
    </dgm:pt>
    <dgm:pt modelId="{EA9C689F-A092-4B71-A231-9B896FA7DD4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Patient satisfaction increased 25%</a:t>
          </a:r>
        </a:p>
      </dgm:t>
    </dgm:pt>
    <dgm:pt modelId="{84E7CB89-1199-49B8-B765-7383FD4B674F}" type="parTrans" cxnId="{D66CA01E-5AD6-48B2-ABD8-B9999BB29DEE}">
      <dgm:prSet/>
      <dgm:spPr/>
      <dgm:t>
        <a:bodyPr/>
        <a:lstStyle/>
        <a:p>
          <a:endParaRPr lang="en-US"/>
        </a:p>
      </dgm:t>
    </dgm:pt>
    <dgm:pt modelId="{E528A14D-1B61-44BB-94CD-54A9482A31E7}" type="sibTrans" cxnId="{D66CA01E-5AD6-48B2-ABD8-B9999BB29DEE}">
      <dgm:prSet/>
      <dgm:spPr/>
      <dgm:t>
        <a:bodyPr/>
        <a:lstStyle/>
        <a:p>
          <a:endParaRPr lang="en-US"/>
        </a:p>
      </dgm:t>
    </dgm:pt>
    <dgm:pt modelId="{373F06A8-3F73-4E6E-9D07-DB220C679DC6}" type="pres">
      <dgm:prSet presAssocID="{E0BD2AF3-EAC6-4F72-B4D7-95354D4D1896}" presName="root" presStyleCnt="0">
        <dgm:presLayoutVars>
          <dgm:dir/>
          <dgm:resizeHandles val="exact"/>
        </dgm:presLayoutVars>
      </dgm:prSet>
      <dgm:spPr/>
    </dgm:pt>
    <dgm:pt modelId="{726197AD-D85E-4446-A531-8D237327F723}" type="pres">
      <dgm:prSet presAssocID="{74E17D98-5E8C-4429-AA5D-1B0897D08CF4}" presName="compNode" presStyleCnt="0"/>
      <dgm:spPr/>
    </dgm:pt>
    <dgm:pt modelId="{7F97C750-C46D-42DC-8105-79BE77D0A904}" type="pres">
      <dgm:prSet presAssocID="{74E17D98-5E8C-4429-AA5D-1B0897D08CF4}" presName="bgRect" presStyleLbl="bgShp" presStyleIdx="0" presStyleCnt="3"/>
      <dgm:spPr/>
    </dgm:pt>
    <dgm:pt modelId="{770A264B-B60F-4038-9D48-04005A11B1D5}" type="pres">
      <dgm:prSet presAssocID="{74E17D98-5E8C-4429-AA5D-1B0897D08CF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m (Medium Sun) with solid fill"/>
        </a:ext>
      </dgm:extLst>
    </dgm:pt>
    <dgm:pt modelId="{68EBA96A-B8DB-4175-8430-6CEB18AF3411}" type="pres">
      <dgm:prSet presAssocID="{74E17D98-5E8C-4429-AA5D-1B0897D08CF4}" presName="spaceRect" presStyleCnt="0"/>
      <dgm:spPr/>
    </dgm:pt>
    <dgm:pt modelId="{17616930-F791-438C-A65D-5D79E292B626}" type="pres">
      <dgm:prSet presAssocID="{74E17D98-5E8C-4429-AA5D-1B0897D08CF4}" presName="parTx" presStyleLbl="revTx" presStyleIdx="0" presStyleCnt="6">
        <dgm:presLayoutVars>
          <dgm:chMax val="0"/>
          <dgm:chPref val="0"/>
        </dgm:presLayoutVars>
      </dgm:prSet>
      <dgm:spPr/>
    </dgm:pt>
    <dgm:pt modelId="{A21FCE2A-7170-45A5-B51C-1E5F0528C6D3}" type="pres">
      <dgm:prSet presAssocID="{74E17D98-5E8C-4429-AA5D-1B0897D08CF4}" presName="desTx" presStyleLbl="revTx" presStyleIdx="1" presStyleCnt="6">
        <dgm:presLayoutVars/>
      </dgm:prSet>
      <dgm:spPr/>
    </dgm:pt>
    <dgm:pt modelId="{67D47B7A-505D-434E-A7C2-FC83F39A5DA6}" type="pres">
      <dgm:prSet presAssocID="{F108B69D-1889-42F5-867F-975A889B8A6D}" presName="sibTrans" presStyleCnt="0"/>
      <dgm:spPr/>
    </dgm:pt>
    <dgm:pt modelId="{D9C9D79E-C856-4DD4-A3E2-7127D4E67230}" type="pres">
      <dgm:prSet presAssocID="{CAC953A1-5C2A-400F-9207-99D1064C7D2A}" presName="compNode" presStyleCnt="0"/>
      <dgm:spPr/>
    </dgm:pt>
    <dgm:pt modelId="{10F65AAF-E778-4185-A0AE-E0DAC80AC493}" type="pres">
      <dgm:prSet presAssocID="{CAC953A1-5C2A-400F-9207-99D1064C7D2A}" presName="bgRect" presStyleLbl="bgShp" presStyleIdx="1" presStyleCnt="3"/>
      <dgm:spPr/>
    </dgm:pt>
    <dgm:pt modelId="{DB242CA0-66AF-414C-9C97-F72AF8ECD48B}" type="pres">
      <dgm:prSet presAssocID="{CAC953A1-5C2A-400F-9207-99D1064C7D2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ple with solid fill"/>
        </a:ext>
      </dgm:extLst>
    </dgm:pt>
    <dgm:pt modelId="{7C6259A9-08F4-40CC-B441-DAA52841E5C7}" type="pres">
      <dgm:prSet presAssocID="{CAC953A1-5C2A-400F-9207-99D1064C7D2A}" presName="spaceRect" presStyleCnt="0"/>
      <dgm:spPr/>
    </dgm:pt>
    <dgm:pt modelId="{C9B01DDC-93B6-4634-ADF6-4A76EDEAA433}" type="pres">
      <dgm:prSet presAssocID="{CAC953A1-5C2A-400F-9207-99D1064C7D2A}" presName="parTx" presStyleLbl="revTx" presStyleIdx="2" presStyleCnt="6">
        <dgm:presLayoutVars>
          <dgm:chMax val="0"/>
          <dgm:chPref val="0"/>
        </dgm:presLayoutVars>
      </dgm:prSet>
      <dgm:spPr/>
    </dgm:pt>
    <dgm:pt modelId="{34B205F9-0C7F-44C3-A48B-1C980D7BD6AB}" type="pres">
      <dgm:prSet presAssocID="{CAC953A1-5C2A-400F-9207-99D1064C7D2A}" presName="desTx" presStyleLbl="revTx" presStyleIdx="3" presStyleCnt="6">
        <dgm:presLayoutVars/>
      </dgm:prSet>
      <dgm:spPr/>
    </dgm:pt>
    <dgm:pt modelId="{AD4E15D7-2E43-4D11-9BD7-73292D7E2134}" type="pres">
      <dgm:prSet presAssocID="{72F13482-2913-44EF-B092-50C764A761E9}" presName="sibTrans" presStyleCnt="0"/>
      <dgm:spPr/>
    </dgm:pt>
    <dgm:pt modelId="{BD1E2CDE-7293-440B-A30C-C458D2F70C6A}" type="pres">
      <dgm:prSet presAssocID="{89DCEC8C-C442-4374-9531-7EB63A65EFF5}" presName="compNode" presStyleCnt="0"/>
      <dgm:spPr/>
    </dgm:pt>
    <dgm:pt modelId="{94E55BC6-80C9-4F75-A608-E6881330B648}" type="pres">
      <dgm:prSet presAssocID="{89DCEC8C-C442-4374-9531-7EB63A65EFF5}" presName="bgRect" presStyleLbl="bgShp" presStyleIdx="2" presStyleCnt="3"/>
      <dgm:spPr/>
    </dgm:pt>
    <dgm:pt modelId="{53C91705-8545-4961-9F67-53214E8C5B55}" type="pres">
      <dgm:prSet presAssocID="{89DCEC8C-C442-4374-9531-7EB63A65EFF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2FF285CB-E92B-46B5-9476-88DFFC4CC8BF}" type="pres">
      <dgm:prSet presAssocID="{89DCEC8C-C442-4374-9531-7EB63A65EFF5}" presName="spaceRect" presStyleCnt="0"/>
      <dgm:spPr/>
    </dgm:pt>
    <dgm:pt modelId="{674667C8-CA76-4363-BF9A-41131ECEAF0F}" type="pres">
      <dgm:prSet presAssocID="{89DCEC8C-C442-4374-9531-7EB63A65EFF5}" presName="parTx" presStyleLbl="revTx" presStyleIdx="4" presStyleCnt="6">
        <dgm:presLayoutVars>
          <dgm:chMax val="0"/>
          <dgm:chPref val="0"/>
        </dgm:presLayoutVars>
      </dgm:prSet>
      <dgm:spPr/>
    </dgm:pt>
    <dgm:pt modelId="{11736613-80D4-4BD2-9985-5F7965683AAA}" type="pres">
      <dgm:prSet presAssocID="{89DCEC8C-C442-4374-9531-7EB63A65EFF5}" presName="desTx" presStyleLbl="revTx" presStyleIdx="5" presStyleCnt="6">
        <dgm:presLayoutVars/>
      </dgm:prSet>
      <dgm:spPr/>
    </dgm:pt>
  </dgm:ptLst>
  <dgm:cxnLst>
    <dgm:cxn modelId="{94B3B404-6005-4A6E-85F5-EED6558A8E8E}" srcId="{CAC953A1-5C2A-400F-9207-99D1064C7D2A}" destId="{84F7B50A-7043-49A4-A689-7C868D0DFC61}" srcOrd="0" destOrd="0" parTransId="{8FCA8FAE-BA07-480A-A697-0A101CC21A9A}" sibTransId="{A2FE871E-FD4F-4EE6-8A5E-55860817B3FF}"/>
    <dgm:cxn modelId="{7B0AEF1D-3E80-4814-B77F-E9F36B3E30FA}" type="presOf" srcId="{7EB4A831-4798-40B6-AC26-60B03368B2CA}" destId="{34B205F9-0C7F-44C3-A48B-1C980D7BD6AB}" srcOrd="0" destOrd="2" presId="urn:microsoft.com/office/officeart/2018/2/layout/IconVerticalSolidList"/>
    <dgm:cxn modelId="{D66CA01E-5AD6-48B2-ABD8-B9999BB29DEE}" srcId="{89DCEC8C-C442-4374-9531-7EB63A65EFF5}" destId="{EA9C689F-A092-4B71-A231-9B896FA7DD4B}" srcOrd="1" destOrd="0" parTransId="{84E7CB89-1199-49B8-B765-7383FD4B674F}" sibTransId="{E528A14D-1B61-44BB-94CD-54A9482A31E7}"/>
    <dgm:cxn modelId="{29C15427-F56D-48A4-923F-4D8E5A12A321}" srcId="{E0BD2AF3-EAC6-4F72-B4D7-95354D4D1896}" destId="{74E17D98-5E8C-4429-AA5D-1B0897D08CF4}" srcOrd="0" destOrd="0" parTransId="{24A4DA6F-82C0-457D-A68B-3C75E4257BC2}" sibTransId="{F108B69D-1889-42F5-867F-975A889B8A6D}"/>
    <dgm:cxn modelId="{6018B129-B10C-4B48-9C4B-B21DF02C5D32}" srcId="{E0BD2AF3-EAC6-4F72-B4D7-95354D4D1896}" destId="{CAC953A1-5C2A-400F-9207-99D1064C7D2A}" srcOrd="1" destOrd="0" parTransId="{8DC08122-5031-4C61-B1FE-9D557460A140}" sibTransId="{72F13482-2913-44EF-B092-50C764A761E9}"/>
    <dgm:cxn modelId="{4B90B629-F1EB-4530-A56F-C4301FF709D8}" srcId="{74E17D98-5E8C-4429-AA5D-1B0897D08CF4}" destId="{CC9AA5D1-F581-455A-8EDF-6932BC8C5EB9}" srcOrd="0" destOrd="0" parTransId="{6C6F15E1-6892-499B-B566-4C713CB98D25}" sibTransId="{43C1A118-95B3-400F-9BF7-668B9EED7B33}"/>
    <dgm:cxn modelId="{5834DA30-0F1D-46FE-8406-A53E9DF56CDB}" srcId="{CAC953A1-5C2A-400F-9207-99D1064C7D2A}" destId="{7EB4A831-4798-40B6-AC26-60B03368B2CA}" srcOrd="2" destOrd="0" parTransId="{18BA31BA-8C83-4A6B-9CCC-37C7DFD80AF5}" sibTransId="{C572B83B-EF5D-4DF6-AE91-2C64AB05E30A}"/>
    <dgm:cxn modelId="{9B683839-B88F-4A8B-A3BA-F3005D4FFB9A}" type="presOf" srcId="{84F7B50A-7043-49A4-A689-7C868D0DFC61}" destId="{34B205F9-0C7F-44C3-A48B-1C980D7BD6AB}" srcOrd="0" destOrd="0" presId="urn:microsoft.com/office/officeart/2018/2/layout/IconVerticalSolidList"/>
    <dgm:cxn modelId="{DA492266-E37D-49E3-8B62-3A9F49EE2784}" type="presOf" srcId="{A9972AC4-7B05-447D-986D-0DE88DA58867}" destId="{34B205F9-0C7F-44C3-A48B-1C980D7BD6AB}" srcOrd="0" destOrd="1" presId="urn:microsoft.com/office/officeart/2018/2/layout/IconVerticalSolidList"/>
    <dgm:cxn modelId="{072E0D6A-C459-4CDA-9708-451422C3114E}" type="presOf" srcId="{EA9C689F-A092-4B71-A231-9B896FA7DD4B}" destId="{11736613-80D4-4BD2-9985-5F7965683AAA}" srcOrd="0" destOrd="1" presId="urn:microsoft.com/office/officeart/2018/2/layout/IconVerticalSolidList"/>
    <dgm:cxn modelId="{25AD626C-2828-4680-A99E-F82CAD6FDC4C}" type="presOf" srcId="{74E17D98-5E8C-4429-AA5D-1B0897D08CF4}" destId="{17616930-F791-438C-A65D-5D79E292B626}" srcOrd="0" destOrd="0" presId="urn:microsoft.com/office/officeart/2018/2/layout/IconVerticalSolidList"/>
    <dgm:cxn modelId="{09EF805A-8A4D-4ACA-852E-814BFE4E2E19}" type="presOf" srcId="{E0BD2AF3-EAC6-4F72-B4D7-95354D4D1896}" destId="{373F06A8-3F73-4E6E-9D07-DB220C679DC6}" srcOrd="0" destOrd="0" presId="urn:microsoft.com/office/officeart/2018/2/layout/IconVerticalSolidList"/>
    <dgm:cxn modelId="{1718497E-0943-4244-A685-451176025FBD}" type="presOf" srcId="{0EF0B2B2-EBDE-4A40-9B29-37F660E30093}" destId="{11736613-80D4-4BD2-9985-5F7965683AAA}" srcOrd="0" destOrd="0" presId="urn:microsoft.com/office/officeart/2018/2/layout/IconVerticalSolidList"/>
    <dgm:cxn modelId="{2B7D9281-18D0-49C0-935C-2E0F45275DE4}" srcId="{E0BD2AF3-EAC6-4F72-B4D7-95354D4D1896}" destId="{89DCEC8C-C442-4374-9531-7EB63A65EFF5}" srcOrd="2" destOrd="0" parTransId="{EED9C868-966E-4610-93A2-1DCD6F5D0113}" sibTransId="{68834405-1B11-4FCC-8305-CDF7558C715D}"/>
    <dgm:cxn modelId="{AAF4F98B-706E-47ED-B842-71CBEA806522}" srcId="{89DCEC8C-C442-4374-9531-7EB63A65EFF5}" destId="{0EF0B2B2-EBDE-4A40-9B29-37F660E30093}" srcOrd="0" destOrd="0" parTransId="{F533496C-A32D-40CF-A76A-43236AF2DEB9}" sibTransId="{5C38CC89-FA6D-45AF-AC0F-B8E9DC9CF871}"/>
    <dgm:cxn modelId="{4853FDA4-3B01-4542-8796-3B9105C612C5}" type="presOf" srcId="{89DCEC8C-C442-4374-9531-7EB63A65EFF5}" destId="{674667C8-CA76-4363-BF9A-41131ECEAF0F}" srcOrd="0" destOrd="0" presId="urn:microsoft.com/office/officeart/2018/2/layout/IconVerticalSolidList"/>
    <dgm:cxn modelId="{13B9A1B6-83E8-4B01-BDA3-71C7A6E7ACCC}" srcId="{CAC953A1-5C2A-400F-9207-99D1064C7D2A}" destId="{A9972AC4-7B05-447D-986D-0DE88DA58867}" srcOrd="1" destOrd="0" parTransId="{E86348E0-BB1D-4320-BC7D-4776F77F0E8B}" sibTransId="{641B4871-4C3C-41F2-9DAB-4B6346554F0C}"/>
    <dgm:cxn modelId="{1FBDE2C7-A9B5-47FD-B4A8-5F9DE7A367C8}" type="presOf" srcId="{CC9AA5D1-F581-455A-8EDF-6932BC8C5EB9}" destId="{A21FCE2A-7170-45A5-B51C-1E5F0528C6D3}" srcOrd="0" destOrd="0" presId="urn:microsoft.com/office/officeart/2018/2/layout/IconVerticalSolidList"/>
    <dgm:cxn modelId="{9A449ACD-CFE6-4132-9B0D-98591389DD76}" type="presOf" srcId="{CAC953A1-5C2A-400F-9207-99D1064C7D2A}" destId="{C9B01DDC-93B6-4634-ADF6-4A76EDEAA433}" srcOrd="0" destOrd="0" presId="urn:microsoft.com/office/officeart/2018/2/layout/IconVerticalSolidList"/>
    <dgm:cxn modelId="{ECD56BC9-96DE-43FF-B1E5-7169336DA589}" type="presParOf" srcId="{373F06A8-3F73-4E6E-9D07-DB220C679DC6}" destId="{726197AD-D85E-4446-A531-8D237327F723}" srcOrd="0" destOrd="0" presId="urn:microsoft.com/office/officeart/2018/2/layout/IconVerticalSolidList"/>
    <dgm:cxn modelId="{41E13BCD-A00D-4AB4-9A6B-E370B8DB0B77}" type="presParOf" srcId="{726197AD-D85E-4446-A531-8D237327F723}" destId="{7F97C750-C46D-42DC-8105-79BE77D0A904}" srcOrd="0" destOrd="0" presId="urn:microsoft.com/office/officeart/2018/2/layout/IconVerticalSolidList"/>
    <dgm:cxn modelId="{25FE522B-6DCE-438A-B40F-04546952DF4A}" type="presParOf" srcId="{726197AD-D85E-4446-A531-8D237327F723}" destId="{770A264B-B60F-4038-9D48-04005A11B1D5}" srcOrd="1" destOrd="0" presId="urn:microsoft.com/office/officeart/2018/2/layout/IconVerticalSolidList"/>
    <dgm:cxn modelId="{A5180E51-2C9F-404C-8AD8-E48EA640ECA0}" type="presParOf" srcId="{726197AD-D85E-4446-A531-8D237327F723}" destId="{68EBA96A-B8DB-4175-8430-6CEB18AF3411}" srcOrd="2" destOrd="0" presId="urn:microsoft.com/office/officeart/2018/2/layout/IconVerticalSolidList"/>
    <dgm:cxn modelId="{B348783F-00C4-4446-ABB8-120763FEE306}" type="presParOf" srcId="{726197AD-D85E-4446-A531-8D237327F723}" destId="{17616930-F791-438C-A65D-5D79E292B626}" srcOrd="3" destOrd="0" presId="urn:microsoft.com/office/officeart/2018/2/layout/IconVerticalSolidList"/>
    <dgm:cxn modelId="{85CFC91F-79AC-49FC-8C97-9E03B8DB1EE4}" type="presParOf" srcId="{726197AD-D85E-4446-A531-8D237327F723}" destId="{A21FCE2A-7170-45A5-B51C-1E5F0528C6D3}" srcOrd="4" destOrd="0" presId="urn:microsoft.com/office/officeart/2018/2/layout/IconVerticalSolidList"/>
    <dgm:cxn modelId="{ED3BA599-2A94-4334-B8CA-9CA735636FAF}" type="presParOf" srcId="{373F06A8-3F73-4E6E-9D07-DB220C679DC6}" destId="{67D47B7A-505D-434E-A7C2-FC83F39A5DA6}" srcOrd="1" destOrd="0" presId="urn:microsoft.com/office/officeart/2018/2/layout/IconVerticalSolidList"/>
    <dgm:cxn modelId="{56645AF2-25E9-4648-98E8-712ABFF39E45}" type="presParOf" srcId="{373F06A8-3F73-4E6E-9D07-DB220C679DC6}" destId="{D9C9D79E-C856-4DD4-A3E2-7127D4E67230}" srcOrd="2" destOrd="0" presId="urn:microsoft.com/office/officeart/2018/2/layout/IconVerticalSolidList"/>
    <dgm:cxn modelId="{A05AAFC4-3782-46D5-8865-9E2C8DACD48C}" type="presParOf" srcId="{D9C9D79E-C856-4DD4-A3E2-7127D4E67230}" destId="{10F65AAF-E778-4185-A0AE-E0DAC80AC493}" srcOrd="0" destOrd="0" presId="urn:microsoft.com/office/officeart/2018/2/layout/IconVerticalSolidList"/>
    <dgm:cxn modelId="{6A86E064-CA7D-43BB-AF47-F9D8F82AEF8B}" type="presParOf" srcId="{D9C9D79E-C856-4DD4-A3E2-7127D4E67230}" destId="{DB242CA0-66AF-414C-9C97-F72AF8ECD48B}" srcOrd="1" destOrd="0" presId="urn:microsoft.com/office/officeart/2018/2/layout/IconVerticalSolidList"/>
    <dgm:cxn modelId="{320E5A99-54E6-4AAF-99AC-0793F098AC89}" type="presParOf" srcId="{D9C9D79E-C856-4DD4-A3E2-7127D4E67230}" destId="{7C6259A9-08F4-40CC-B441-DAA52841E5C7}" srcOrd="2" destOrd="0" presId="urn:microsoft.com/office/officeart/2018/2/layout/IconVerticalSolidList"/>
    <dgm:cxn modelId="{F933710E-5ACC-4104-BBF2-98D9FAEECC11}" type="presParOf" srcId="{D9C9D79E-C856-4DD4-A3E2-7127D4E67230}" destId="{C9B01DDC-93B6-4634-ADF6-4A76EDEAA433}" srcOrd="3" destOrd="0" presId="urn:microsoft.com/office/officeart/2018/2/layout/IconVerticalSolidList"/>
    <dgm:cxn modelId="{340B4D19-3D69-4E92-A4FE-EC076708995A}" type="presParOf" srcId="{D9C9D79E-C856-4DD4-A3E2-7127D4E67230}" destId="{34B205F9-0C7F-44C3-A48B-1C980D7BD6AB}" srcOrd="4" destOrd="0" presId="urn:microsoft.com/office/officeart/2018/2/layout/IconVerticalSolidList"/>
    <dgm:cxn modelId="{A73D196F-FDAE-471C-89EE-106EC94CF4F0}" type="presParOf" srcId="{373F06A8-3F73-4E6E-9D07-DB220C679DC6}" destId="{AD4E15D7-2E43-4D11-9BD7-73292D7E2134}" srcOrd="3" destOrd="0" presId="urn:microsoft.com/office/officeart/2018/2/layout/IconVerticalSolidList"/>
    <dgm:cxn modelId="{59C20B38-FB63-4F01-B29D-A06B66D9A15F}" type="presParOf" srcId="{373F06A8-3F73-4E6E-9D07-DB220C679DC6}" destId="{BD1E2CDE-7293-440B-A30C-C458D2F70C6A}" srcOrd="4" destOrd="0" presId="urn:microsoft.com/office/officeart/2018/2/layout/IconVerticalSolidList"/>
    <dgm:cxn modelId="{00E96A89-1909-401B-86B6-E36E010350F6}" type="presParOf" srcId="{BD1E2CDE-7293-440B-A30C-C458D2F70C6A}" destId="{94E55BC6-80C9-4F75-A608-E6881330B648}" srcOrd="0" destOrd="0" presId="urn:microsoft.com/office/officeart/2018/2/layout/IconVerticalSolidList"/>
    <dgm:cxn modelId="{A6C92062-146A-4E04-B3C5-E8C2CFACFC48}" type="presParOf" srcId="{BD1E2CDE-7293-440B-A30C-C458D2F70C6A}" destId="{53C91705-8545-4961-9F67-53214E8C5B55}" srcOrd="1" destOrd="0" presId="urn:microsoft.com/office/officeart/2018/2/layout/IconVerticalSolidList"/>
    <dgm:cxn modelId="{28CAA3C4-8DF3-4D88-AFE3-12A3DCAFD6D5}" type="presParOf" srcId="{BD1E2CDE-7293-440B-A30C-C458D2F70C6A}" destId="{2FF285CB-E92B-46B5-9476-88DFFC4CC8BF}" srcOrd="2" destOrd="0" presId="urn:microsoft.com/office/officeart/2018/2/layout/IconVerticalSolidList"/>
    <dgm:cxn modelId="{7995006C-6141-443F-A44C-A55B59642062}" type="presParOf" srcId="{BD1E2CDE-7293-440B-A30C-C458D2F70C6A}" destId="{674667C8-CA76-4363-BF9A-41131ECEAF0F}" srcOrd="3" destOrd="0" presId="urn:microsoft.com/office/officeart/2018/2/layout/IconVerticalSolidList"/>
    <dgm:cxn modelId="{8B13159E-2757-4632-9735-97F58489E2D2}" type="presParOf" srcId="{BD1E2CDE-7293-440B-A30C-C458D2F70C6A}" destId="{11736613-80D4-4BD2-9985-5F7965683AAA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C6F29-7847-4B46-9366-945EA818B34C}">
      <dsp:nvSpPr>
        <dsp:cNvPr id="0" name=""/>
        <dsp:cNvSpPr/>
      </dsp:nvSpPr>
      <dsp:spPr>
        <a:xfrm>
          <a:off x="0" y="2626263"/>
          <a:ext cx="10515600" cy="17231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Care with timeliness, proximity, and appropriate to best meet needs.</a:t>
          </a:r>
        </a:p>
      </dsp:txBody>
      <dsp:txXfrm>
        <a:off x="0" y="2626263"/>
        <a:ext cx="10515600" cy="1723112"/>
      </dsp:txXfrm>
    </dsp:sp>
    <dsp:sp modelId="{1A816227-39B1-43B8-8695-20650912C8FD}">
      <dsp:nvSpPr>
        <dsp:cNvPr id="0" name=""/>
        <dsp:cNvSpPr/>
      </dsp:nvSpPr>
      <dsp:spPr>
        <a:xfrm rot="10800000">
          <a:off x="0" y="1962"/>
          <a:ext cx="10515600" cy="2650147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Patients can get care WHEN, WHERE, and HOW they need it.</a:t>
          </a:r>
        </a:p>
      </dsp:txBody>
      <dsp:txXfrm rot="10800000">
        <a:off x="0" y="1962"/>
        <a:ext cx="10515600" cy="1721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96108-537F-4B31-8E07-32FA16D56732}">
      <dsp:nvSpPr>
        <dsp:cNvPr id="0" name=""/>
        <dsp:cNvSpPr/>
      </dsp:nvSpPr>
      <dsp:spPr>
        <a:xfrm>
          <a:off x="0" y="0"/>
          <a:ext cx="10927973" cy="781441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Initially implemented in 2003. All appointments opened when the day began. Patients could not make appointments in advance. TNAA was zero.  </a:t>
          </a:r>
        </a:p>
      </dsp:txBody>
      <dsp:txXfrm>
        <a:off x="38147" y="38147"/>
        <a:ext cx="10851679" cy="705147"/>
      </dsp:txXfrm>
    </dsp:sp>
    <dsp:sp modelId="{02231EE8-E285-47C3-8660-AAB1438226BA}">
      <dsp:nvSpPr>
        <dsp:cNvPr id="0" name=""/>
        <dsp:cNvSpPr/>
      </dsp:nvSpPr>
      <dsp:spPr>
        <a:xfrm>
          <a:off x="0" y="953285"/>
          <a:ext cx="10927973" cy="1372791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Some patients loved open access; others wanted to make appointments in advance.</a:t>
          </a:r>
        </a:p>
      </dsp:txBody>
      <dsp:txXfrm>
        <a:off x="67014" y="1020299"/>
        <a:ext cx="10793945" cy="1238763"/>
      </dsp:txXfrm>
    </dsp:sp>
    <dsp:sp modelId="{47D2EB98-EDEF-4720-A729-54D103338587}">
      <dsp:nvSpPr>
        <dsp:cNvPr id="0" name=""/>
        <dsp:cNvSpPr/>
      </dsp:nvSpPr>
      <dsp:spPr>
        <a:xfrm>
          <a:off x="0" y="2495996"/>
          <a:ext cx="10927973" cy="1104480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The clinic began to open appointment slots one week in advance. TNAA is no more than 7 days. No-show rate is low.</a:t>
          </a:r>
        </a:p>
      </dsp:txBody>
      <dsp:txXfrm>
        <a:off x="53916" y="2549912"/>
        <a:ext cx="10820141" cy="996648"/>
      </dsp:txXfrm>
    </dsp:sp>
    <dsp:sp modelId="{676DD9D4-25B1-4015-B9FD-EFC6C2A3EABC}">
      <dsp:nvSpPr>
        <dsp:cNvPr id="0" name=""/>
        <dsp:cNvSpPr/>
      </dsp:nvSpPr>
      <dsp:spPr>
        <a:xfrm>
          <a:off x="0" y="3770396"/>
          <a:ext cx="10927973" cy="1104480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When patients need to schedule follow-up in advance, front desk uses a reminder system to call the patient one week before that date. </a:t>
          </a:r>
        </a:p>
      </dsp:txBody>
      <dsp:txXfrm>
        <a:off x="53916" y="3824312"/>
        <a:ext cx="10820141" cy="996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35788-05B0-43D6-98CF-6C95689FB01B}">
      <dsp:nvSpPr>
        <dsp:cNvPr id="0" name=""/>
        <dsp:cNvSpPr/>
      </dsp:nvSpPr>
      <dsp:spPr>
        <a:xfrm>
          <a:off x="0" y="85018"/>
          <a:ext cx="10972800" cy="982618"/>
        </a:xfrm>
        <a:prstGeom prst="roundRect">
          <a:avLst/>
        </a:prstGeom>
        <a:solidFill>
          <a:schemeClr val="accent1">
            <a:lumMod val="75000"/>
          </a:schemeClr>
        </a:solidFill>
        <a:ln w="26424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No-shows reduce capacity, and that capacity is gone forever</a:t>
          </a:r>
        </a:p>
      </dsp:txBody>
      <dsp:txXfrm>
        <a:off x="47967" y="132985"/>
        <a:ext cx="10876866" cy="886684"/>
      </dsp:txXfrm>
    </dsp:sp>
    <dsp:sp modelId="{600C6504-F2E8-42A0-B218-A0019DFC8429}">
      <dsp:nvSpPr>
        <dsp:cNvPr id="0" name=""/>
        <dsp:cNvSpPr/>
      </dsp:nvSpPr>
      <dsp:spPr>
        <a:xfrm>
          <a:off x="0" y="1151157"/>
          <a:ext cx="10972800" cy="1157861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No-show rate is proportional to the number of days between when a patient makes an appointment and the date of the appointment</a:t>
          </a:r>
        </a:p>
      </dsp:txBody>
      <dsp:txXfrm>
        <a:off x="56522" y="1207679"/>
        <a:ext cx="10859756" cy="1044817"/>
      </dsp:txXfrm>
    </dsp:sp>
    <dsp:sp modelId="{92CB2D88-60DF-46E2-A630-E827BEB44003}">
      <dsp:nvSpPr>
        <dsp:cNvPr id="0" name=""/>
        <dsp:cNvSpPr/>
      </dsp:nvSpPr>
      <dsp:spPr>
        <a:xfrm>
          <a:off x="0" y="2392538"/>
          <a:ext cx="10972800" cy="1157861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Reminder/confirmation systems help somewhat</a:t>
          </a:r>
        </a:p>
      </dsp:txBody>
      <dsp:txXfrm>
        <a:off x="56522" y="2449060"/>
        <a:ext cx="10859756" cy="1044817"/>
      </dsp:txXfrm>
    </dsp:sp>
    <dsp:sp modelId="{5D81C8E6-A7D2-4D53-8D06-08D376A0A04E}">
      <dsp:nvSpPr>
        <dsp:cNvPr id="0" name=""/>
        <dsp:cNvSpPr/>
      </dsp:nvSpPr>
      <dsp:spPr>
        <a:xfrm>
          <a:off x="0" y="3633920"/>
          <a:ext cx="10972800" cy="1157861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The best way to reduce no-shows is to only open appointments &lt;2 weeks in advance  - benefit of advanced access</a:t>
          </a:r>
        </a:p>
      </dsp:txBody>
      <dsp:txXfrm>
        <a:off x="56522" y="3690442"/>
        <a:ext cx="10859756" cy="1044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7C750-C46D-42DC-8105-79BE77D0A904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0A264B-B60F-4038-9D48-04005A11B1D5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16930-F791-438C-A65D-5D79E292B626}">
      <dsp:nvSpPr>
        <dsp:cNvPr id="0" name=""/>
        <dsp:cNvSpPr/>
      </dsp:nvSpPr>
      <dsp:spPr>
        <a:xfrm>
          <a:off x="1435590" y="531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South Central Foundation, Alaska</a:t>
          </a:r>
        </a:p>
      </dsp:txBody>
      <dsp:txXfrm>
        <a:off x="1435590" y="531"/>
        <a:ext cx="4732020" cy="1242935"/>
      </dsp:txXfrm>
    </dsp:sp>
    <dsp:sp modelId="{A21FCE2A-7170-45A5-B51C-1E5F0528C6D3}">
      <dsp:nvSpPr>
        <dsp:cNvPr id="0" name=""/>
        <dsp:cNvSpPr/>
      </dsp:nvSpPr>
      <dsp:spPr>
        <a:xfrm>
          <a:off x="6167610" y="531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From 9% to 57% of appointments open during the next month</a:t>
          </a:r>
        </a:p>
      </dsp:txBody>
      <dsp:txXfrm>
        <a:off x="6167610" y="531"/>
        <a:ext cx="4347989" cy="1242935"/>
      </dsp:txXfrm>
    </dsp:sp>
    <dsp:sp modelId="{10F65AAF-E778-4185-A0AE-E0DAC80AC493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242CA0-66AF-414C-9C97-F72AF8ECD48B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B01DDC-93B6-4634-ADF6-4A76EDEAA433}">
      <dsp:nvSpPr>
        <dsp:cNvPr id="0" name=""/>
        <dsp:cNvSpPr/>
      </dsp:nvSpPr>
      <dsp:spPr>
        <a:xfrm>
          <a:off x="1435590" y="1554201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Centra, Central DuPage Health System, Illinois</a:t>
          </a:r>
        </a:p>
      </dsp:txBody>
      <dsp:txXfrm>
        <a:off x="1435590" y="1554201"/>
        <a:ext cx="4732020" cy="1242935"/>
      </dsp:txXfrm>
    </dsp:sp>
    <dsp:sp modelId="{34B205F9-0C7F-44C3-A48B-1C980D7BD6AB}">
      <dsp:nvSpPr>
        <dsp:cNvPr id="0" name=""/>
        <dsp:cNvSpPr/>
      </dsp:nvSpPr>
      <dsp:spPr>
        <a:xfrm>
          <a:off x="6167610" y="1554201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TNAA from &gt;35 days to 0-3 days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Patient satisfaction from 72%ile to 85%ile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Continuity from 40% to 75%</a:t>
          </a:r>
        </a:p>
      </dsp:txBody>
      <dsp:txXfrm>
        <a:off x="6167610" y="1554201"/>
        <a:ext cx="4347989" cy="1242935"/>
      </dsp:txXfrm>
    </dsp:sp>
    <dsp:sp modelId="{94E55BC6-80C9-4F75-A608-E6881330B648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C91705-8545-4961-9F67-53214E8C5B55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667C8-CA76-4363-BF9A-41131ECEAF0F}">
      <dsp:nvSpPr>
        <dsp:cNvPr id="0" name=""/>
        <dsp:cNvSpPr/>
      </dsp:nvSpPr>
      <dsp:spPr>
        <a:xfrm>
          <a:off x="1435590" y="3107870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Bellevue Hospital outpatient departments, New York</a:t>
          </a:r>
        </a:p>
      </dsp:txBody>
      <dsp:txXfrm>
        <a:off x="1435590" y="3107870"/>
        <a:ext cx="4732020" cy="1242935"/>
      </dsp:txXfrm>
    </dsp:sp>
    <dsp:sp modelId="{11736613-80D4-4BD2-9985-5F7965683AAA}">
      <dsp:nvSpPr>
        <dsp:cNvPr id="0" name=""/>
        <dsp:cNvSpPr/>
      </dsp:nvSpPr>
      <dsp:spPr>
        <a:xfrm>
          <a:off x="6167610" y="3107870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TNAA from 12 weeks to 1-3 days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Patient satisfaction increased 25%</a:t>
          </a:r>
        </a:p>
      </dsp:txBody>
      <dsp:txXfrm>
        <a:off x="6167610" y="3107870"/>
        <a:ext cx="4347989" cy="1242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00A2D-78B1-4B96-9A15-521778FE252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54497-3623-4521-B539-B25293551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86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Set the conceptual framework/recap basic concepts, confusing with operational view of access </a:t>
            </a:r>
            <a:r>
              <a:rPr lang="en-US" b="1" dirty="0" err="1"/>
              <a:t>etc</a:t>
            </a:r>
            <a:r>
              <a:rPr lang="en-US" b="1" dirty="0"/>
              <a:t>, miss forest for trees</a:t>
            </a:r>
          </a:p>
          <a:p>
            <a:endParaRPr lang="en-US" dirty="0"/>
          </a:p>
          <a:p>
            <a:r>
              <a:rPr lang="en-US" dirty="0"/>
              <a:t>Set the stage for Sam/Jason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49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Broader definition beyond just “fast”</a:t>
            </a:r>
          </a:p>
          <a:p>
            <a:endParaRPr lang="en-US" dirty="0"/>
          </a:p>
          <a:p>
            <a:r>
              <a:rPr lang="en-US" b="0" dirty="0"/>
              <a:t>Patient perspective: did you get your care in a timely way/in a way that worked for you?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57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Contextualize the part of access we're talking about (non visit based care), access to what? Telehealth, asynchronous communication, access to the team?</a:t>
            </a: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Lots of different angles to consider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ym typeface="Wingdings" panose="05000000000000000000" pitchFamily="2" charset="2"/>
              </a:rPr>
              <a:t></a:t>
            </a:r>
            <a:r>
              <a:rPr lang="en-US" b="0" dirty="0"/>
              <a:t>Data: TNAA is not the whole picture</a:t>
            </a:r>
          </a:p>
          <a:p>
            <a:endParaRPr lang="en-US" dirty="0"/>
          </a:p>
          <a:p>
            <a:r>
              <a:rPr lang="en-US" b="1" dirty="0"/>
              <a:t>We are usually talking about visit/encounter access</a:t>
            </a:r>
          </a:p>
          <a:p>
            <a:r>
              <a:rPr lang="en-US" dirty="0"/>
              <a:t>Care models of the future need to be thinking about how care might be most efficiently/effectively delivered outside traditional visits. Need to evolve in conjunction with driving change in payment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9F744-FD9C-44F3-92AB-510D9A2A26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67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Access is an advanced building block - strong foundations in empanelment, team based care, and data-driven improvement need to be in place to make substantial progress on 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4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Framework to understand how to improve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9F744-FD9C-44F3-92AB-510D9A2A26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37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Increase capacity</a:t>
            </a:r>
          </a:p>
          <a:p>
            <a:pPr lvl="2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 time spent in clinic, 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↑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visits per clinic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0" dirty="0">
                <a:latin typeface="Arial" panose="020B0604020202020204" pitchFamily="34" charset="0"/>
                <a:cs typeface="Arial" panose="020B0604020202020204" pitchFamily="34" charset="0"/>
              </a:rPr>
              <a:t>↑ teamwork </a:t>
            </a:r>
            <a:r>
              <a:rPr lang="mr-IN" sz="2400" i="0" dirty="0">
                <a:latin typeface="Arial" panose="020B0604020202020204" pitchFamily="34" charset="0"/>
              </a:rPr>
              <a:t>–</a:t>
            </a:r>
            <a:r>
              <a:rPr lang="en-US" sz="2400" i="0" dirty="0">
                <a:latin typeface="Arial" panose="020B0604020202020204" pitchFamily="34" charset="0"/>
                <a:cs typeface="Arial" panose="020B0604020202020204" pitchFamily="34" charset="0"/>
              </a:rPr>
              <a:t> shifting preventive &amp; chronic care tasks to free up clinician capacity</a:t>
            </a:r>
          </a:p>
          <a:p>
            <a:pPr lvl="2"/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itchFamily="34" charset="0"/>
            </a:endParaRPr>
          </a:p>
          <a:p>
            <a:pPr lvl="1"/>
            <a:r>
              <a:rPr lang="en-US" sz="2600" b="1" dirty="0">
                <a:solidFill>
                  <a:srgbClr val="F03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demand, # of visits per patient/year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by:</a:t>
            </a:r>
          </a:p>
          <a:p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↑ </a:t>
            </a:r>
            <a:r>
              <a:rPr lang="en-US" sz="2600" i="0" dirty="0">
                <a:latin typeface="Arial" panose="020B0604020202020204" pitchFamily="34" charset="0"/>
                <a:cs typeface="Arial" panose="020B0604020202020204" pitchFamily="34" charset="0"/>
              </a:rPr>
              <a:t>continuity</a:t>
            </a:r>
          </a:p>
          <a:p>
            <a:pPr lvl="2">
              <a:buFont typeface="Arial" pitchFamily="34" charset="0"/>
              <a:buChar char="•"/>
            </a:pPr>
            <a:r>
              <a:rPr lang="en-US" sz="2600" i="0" dirty="0">
                <a:latin typeface="Arial" panose="020B0604020202020204" pitchFamily="34" charset="0"/>
                <a:cs typeface="Arial" panose="020B0604020202020204" pitchFamily="34" charset="0"/>
              </a:rPr>
              <a:t>↓ the visit return rate</a:t>
            </a:r>
          </a:p>
          <a:p>
            <a:pPr lvl="2">
              <a:buFont typeface="Arial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↑ service </a:t>
            </a:r>
            <a:r>
              <a:rPr lang="en-US" sz="2600" i="0" dirty="0">
                <a:latin typeface="Arial" panose="020B0604020202020204" pitchFamily="34" charset="0"/>
                <a:cs typeface="Arial" panose="020B0604020202020204" pitchFamily="34" charset="0"/>
              </a:rPr>
              <a:t>at each visit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600" i="0" dirty="0">
                <a:latin typeface="Arial" panose="020B0604020202020204" pitchFamily="34" charset="0"/>
                <a:cs typeface="Arial" panose="020B0604020202020204" pitchFamily="34" charset="0"/>
              </a:rPr>
              <a:t>Using alternative encounters (phone, email, group visits) 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600" i="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/>
              <a:t>efficiency - converting traditional visit demand into alternative (and theoretically more efficient) ways to address needs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9F744-FD9C-44F3-92AB-510D9A2A26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9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F906F-B226-7418-F1C0-F7A614B6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6A9FE-5B15-FC45-F4E3-977F762E4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8EF0A-062A-2B98-DDFD-27C0B1BCD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9FA6D-9B53-EC3F-C527-DD1692581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9F744-FD9C-44F3-92AB-510D9A2A26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37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F5A51-98E7-6FAF-FA29-C7243080E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02927-73B4-841E-61DB-67EAD02E9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98FB22-7FA8-71C5-9CD3-890CFBD6D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B8F99-5C87-415F-A1BB-9B9B2DAD5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9F744-FD9C-44F3-92AB-510D9A2A26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89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Besides directly increasing capacity/reducing demand, also area to consider of how efficiently we’re using our capacity to meet demand.</a:t>
            </a:r>
          </a:p>
          <a:p>
            <a:endParaRPr lang="en-US" dirty="0"/>
          </a:p>
          <a:p>
            <a:r>
              <a:rPr lang="en-US" dirty="0"/>
              <a:t>Problems in matching capacity to offer appts with demand for appts on day to day basis, maybe more so than absolute lack of capacity. </a:t>
            </a:r>
          </a:p>
          <a:p>
            <a:r>
              <a:rPr lang="en-US" dirty="0"/>
              <a:t>--matching supply to demand is not static, variation in demand, queuing theory</a:t>
            </a:r>
          </a:p>
          <a:p>
            <a:r>
              <a:rPr lang="en-US" dirty="0"/>
              <a:t>--demand highly predictable, not really insatiable</a:t>
            </a:r>
          </a:p>
          <a:p>
            <a:r>
              <a:rPr lang="en-US" dirty="0"/>
              <a:t>--lengths of queues in most systems remain steady at given number of weeks/months, rather than growing w/o limit</a:t>
            </a:r>
          </a:p>
          <a:p>
            <a:r>
              <a:rPr lang="en-US" dirty="0"/>
              <a:t>--Practices w/adv access have not seen increases in visit rates; ex Kaiser saw demand for visits per pt per year drop by 10%</a:t>
            </a:r>
            <a:endParaRPr lang="en-US" b="0" dirty="0"/>
          </a:p>
          <a:p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Advanced access = Reducing time between when demand is presented and when it is met; doing today's work today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accent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accent1"/>
                </a:solidFill>
              </a:rPr>
              <a:t>Optimizing capacity versus creating capacity</a:t>
            </a:r>
            <a:endParaRPr lang="en-US" b="0" dirty="0"/>
          </a:p>
          <a:p>
            <a:r>
              <a:rPr lang="en-US" b="0" dirty="0"/>
              <a:t>Shuffling/upfronting to use capacity more strategically</a:t>
            </a:r>
            <a:r>
              <a:rPr lang="en-US" sz="1200" b="0" dirty="0">
                <a:solidFill>
                  <a:schemeClr val="tx1"/>
                </a:solidFill>
                <a:effectLst/>
                <a:latin typeface="+mn-lt"/>
              </a:rPr>
              <a:t>/</a:t>
            </a:r>
            <a:r>
              <a:rPr lang="en-US" sz="12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efficiently; optimizing/minimizing wasted capacity (template changes, reduce no-shows)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5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Traditionally unless medically urgent, just adding appointments to the back of the line. </a:t>
            </a:r>
          </a:p>
          <a:p>
            <a:endParaRPr lang="en-US" sz="12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Carveout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Reduces number of slots available to meet todays demand, pushes more nonurgent demand into future</a:t>
            </a:r>
          </a:p>
          <a:p>
            <a:r>
              <a:rPr lang="en-US" dirty="0"/>
              <a:t>When reserving more time than needed/used, is wasted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informal systems to steal appointments/fill frozen slots early; Temptation to open further in advance when there’s “not enough appointments”</a:t>
            </a:r>
          </a:p>
          <a:p>
            <a:r>
              <a:rPr lang="en-US" dirty="0"/>
              <a:t>inaccurate triage decisions (worried well vs stoic sick)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Traditional and carveout scheduling wastes time/resources triaging/delaying care, managing intentionally created delay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Adv access - </a:t>
            </a:r>
            <a:r>
              <a:rPr lang="en-US" b="1" dirty="0"/>
              <a:t>% of open slots at beginning of day around 50</a:t>
            </a:r>
            <a:r>
              <a:rPr lang="en-US" dirty="0"/>
              <a:t>%, vs 10%. Should only be those made by clinician discretion or pt preference. maximizes flexibility to meet daily demand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Advanced access uses the concept </a:t>
            </a:r>
            <a:r>
              <a:rPr lang="en-US" sz="12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that for a given panel size, there’s a steady state of backlog</a:t>
            </a:r>
            <a:r>
              <a:rPr lang="en-US" sz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 Instead of constantly working with the 3 month backlog, have a dedicated plan/upfront investment to work down the backlog and then address patient appt requests same day.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-urgent care --&gt; creates </a:t>
            </a:r>
            <a:r>
              <a:rPr lang="en-US" dirty="0" err="1"/>
              <a:t>add'l</a:t>
            </a:r>
            <a:r>
              <a:rPr lang="en-US" dirty="0"/>
              <a:t> f/u with PCP; advance access prioritizes continuity by all PCPs having availability</a:t>
            </a:r>
          </a:p>
          <a:p>
            <a:endParaRPr lang="en-US" dirty="0"/>
          </a:p>
          <a:p>
            <a:r>
              <a:rPr lang="en-US" dirty="0"/>
              <a:t>just in time, lean principles</a:t>
            </a:r>
          </a:p>
          <a:p>
            <a:pPr marL="171450" indent="-171450">
              <a:buFontTx/>
              <a:buChar char="-"/>
            </a:pPr>
            <a:r>
              <a:rPr lang="en-US" dirty="0"/>
              <a:t>reduce appt types - keep simple, flexible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10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694B1-606D-C3F9-644E-43BB1FD54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D5D14-AF9F-417F-08F9-1F777566F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BA84E5-274B-4B1C-A51A-213F69121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to predict demand and proactively manage supply in response (vs control/forcibly limit demand)</a:t>
            </a:r>
          </a:p>
          <a:p>
            <a:pPr lvl="1"/>
            <a:r>
              <a:rPr lang="en-US" dirty="0"/>
              <a:t>Demand is usually predictable</a:t>
            </a:r>
          </a:p>
          <a:p>
            <a:endParaRPr lang="en-US" dirty="0"/>
          </a:p>
          <a:p>
            <a:r>
              <a:rPr lang="en-US" dirty="0"/>
              <a:t>Data at level of precision most systems don't look at; day to day</a:t>
            </a:r>
          </a:p>
          <a:p>
            <a:endParaRPr lang="en-US" dirty="0"/>
          </a:p>
          <a:p>
            <a:r>
              <a:rPr lang="en-US" dirty="0"/>
              <a:t>Demand = # patient calls for requests/appts in a day, plus number of walk ins, plus f/u appts generated by clinicians</a:t>
            </a:r>
          </a:p>
          <a:p>
            <a:r>
              <a:rPr lang="en-US" dirty="0"/>
              <a:t>retrospective "demand" actually measures historic supply; need to measure prospectively</a:t>
            </a:r>
          </a:p>
          <a:p>
            <a:endParaRPr lang="en-US" dirty="0"/>
          </a:p>
          <a:p>
            <a:r>
              <a:rPr lang="en-US" dirty="0"/>
              <a:t>-Predict demand surges, daily and season fluctuations; restrict </a:t>
            </a:r>
            <a:r>
              <a:rPr lang="en-US" dirty="0" err="1"/>
              <a:t>prescehduled</a:t>
            </a:r>
            <a:r>
              <a:rPr lang="en-US" dirty="0"/>
              <a:t> appts and increase capacity on those days</a:t>
            </a:r>
          </a:p>
          <a:p>
            <a:r>
              <a:rPr lang="en-US" dirty="0"/>
              <a:t>(reallocate supply to days of week with greater demand, ex </a:t>
            </a:r>
            <a:r>
              <a:rPr lang="en-US" dirty="0" err="1"/>
              <a:t>Mondays,after</a:t>
            </a:r>
            <a:r>
              <a:rPr lang="en-US" dirty="0"/>
              <a:t> vacations)</a:t>
            </a:r>
          </a:p>
          <a:p>
            <a:r>
              <a:rPr lang="en-US" dirty="0"/>
              <a:t>know supply and make staffing contingencies for times of low supply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4A9DD-E893-E861-2DE7-F4CC0CF4F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99F744-FD9C-44F3-92AB-510D9A2A26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50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Benefits pts preferring same-day access, harder for those with chronic conditions/elderly/those who have trouble with navigating appt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74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-no shows and lead time of making appt = wasted capacity; mismatch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BlinkMacSystemFont"/>
              </a:rPr>
              <a:t>2020 systematic review on AA (18 studies):</a:t>
            </a: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BlinkMacSystemFont"/>
              </a:rPr>
              <a:t> AA scheduling </a:t>
            </a:r>
            <a:r>
              <a:rPr lang="en-US" b="1" i="0" dirty="0">
                <a:solidFill>
                  <a:srgbClr val="212121"/>
                </a:solidFill>
                <a:effectLst/>
                <a:latin typeface="BlinkMacSystemFont"/>
              </a:rPr>
              <a:t>may reduce appointment scheduling wait time (83%) and no-show rates (67%), </a:t>
            </a:r>
            <a:r>
              <a:rPr lang="en-US" b="0" i="0" dirty="0">
                <a:solidFill>
                  <a:srgbClr val="212121"/>
                </a:solidFill>
                <a:effectLst/>
                <a:latin typeface="BlinkMacSystemFont"/>
              </a:rPr>
              <a:t>increase patient volume (50%) and productivity of providers (83%), and decrease emergency and urgent care visits (75%). </a:t>
            </a: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BlinkMacSystemFont"/>
              </a:rPr>
              <a:t>Patient and staff satisfaction, continuity of care, revenue, and quality of care outcomes were mixed in terms of improvement.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59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38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Panel leveling, ongoing monitoring</a:t>
            </a:r>
          </a:p>
          <a:p>
            <a:endParaRPr lang="en-US" dirty="0"/>
          </a:p>
          <a:p>
            <a:r>
              <a:rPr lang="en-US" dirty="0"/>
              <a:t>Backlog = reservoir of unmet demand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At given panel size, steady state of backlog. Figure out your capacity and work down backlog</a:t>
            </a:r>
          </a:p>
          <a:p>
            <a:endParaRPr lang="en-US" dirty="0"/>
          </a:p>
          <a:p>
            <a:r>
              <a:rPr lang="en-US" dirty="0"/>
              <a:t>Retraining culture/patients, building trust</a:t>
            </a:r>
          </a:p>
          <a:p>
            <a:r>
              <a:rPr lang="en-US" dirty="0"/>
              <a:t>Managing patient expectations</a:t>
            </a:r>
          </a:p>
          <a:p>
            <a:endParaRPr lang="en-US" dirty="0"/>
          </a:p>
          <a:p>
            <a:r>
              <a:rPr lang="en-US" dirty="0"/>
              <a:t>Staff buy-in; Resist temptation to open further in advance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4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C54497-3623-4521-B539-B252935512D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36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EAA09-EB77-ED59-0DB4-1E4163F46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F1CB6-87DB-481A-3659-1AE977CA7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5C05-9BC5-F9AB-82B1-83C6286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D113A-DC31-1BBF-2065-CBC1014B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96CF5-9B72-0766-071D-E08C92D27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66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9F500-7CCB-57D9-DB77-42497673F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1774C-C423-9C1C-D470-BD80E5E2F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E3179-A1A4-701E-C500-C983D65A0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63B4F-450B-17C2-C0A3-F46BCDEEF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4C386-439E-18DF-6F83-C366905E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0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F2F2-53BE-7FFE-D77A-A49008FF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55EBC-46A9-73E6-EC79-E0BCA56D6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1BFE1-371B-DE50-3243-76F1AFBA4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93C59-54F3-E3C1-5241-536AEB24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3DF58-0C50-BEBE-D0F5-FD2028D33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2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9930B-95FD-9718-58AB-CF0A02197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EA90D-FDB8-89D8-EADF-4C8E01EA31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13EAD-F914-D485-FD68-775F8610F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21249-465B-15AE-0099-7E2E923C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FFFF1-D52F-19A1-5076-E00E736D4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0A3D6-0444-3782-035F-8C45B00F2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67F7-29BE-82D7-11EE-9EA563677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BD15C-93E9-09E6-AD0E-A50D0807A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81CBC-525E-FAF3-2ADE-A14FC5EB7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0CD695-A810-DE04-80F2-FC2686D017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3693A5-0B61-7826-2123-FF792190CE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3B754E-C607-DBF2-E9B9-A1E1BCD7B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E677C1-3AAB-BF6B-56C1-C76F3A7B5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56F820-C885-5111-9691-A5B825A0C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58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1B444-79CC-ECFD-6817-28A1EC290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B73560-169C-D5CA-BA51-E8AC431CE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38E549-EF5E-95AE-80BF-65A7809D3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E6015-F841-D972-DA8E-6AF85610B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06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A9DBB1-66D8-2E21-9041-9E654E971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81A972-4BED-F2AB-2C41-F358C0EC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C83DA-E5E0-7050-A7BA-1803B6E23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0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558CB-8566-F8E4-C176-D8173F09A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F2E57-86C1-DC3F-1F2D-B7D36D41F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34D67-835E-56E8-C7CA-F2E5298D3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695880-1351-EA84-7124-DB00F287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A5DB8-D715-B6A0-A77C-B4488CBEA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E82C3-AB50-6266-846D-CC3EE2DF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64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0F1D-446E-33BC-F826-04E6E839D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4EB44C-B514-C482-6D7F-78007F535A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46B94-6232-2D10-1D02-530000DFD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810A8-759D-51D3-356A-1DB07CA92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35AF2-CF5E-B014-8F5C-DD9D961B1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E472D-978B-12CF-ABFB-72140C94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3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0E1A1-18AE-F9DE-4628-5379F5BE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4FF9E-D430-EDBF-B744-1C7826BAA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37FC5-69A8-0508-2009-9EFB0B9D3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C5858-602B-F9D1-A39D-DEB33422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51F2D-1B27-3028-99DC-24AFE2E11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5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DB0FFA-8590-90F1-F64D-9C8004766B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F9AF3B-A0CC-BCA5-3DD0-CEEB32DE4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C1282-A6A3-EDDE-2C70-6E1A2257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5A829-32D0-E993-0C2C-A7B2B1BA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FF3A5-CCBC-4179-57A1-4A81CE5D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6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D5DB57-A8C8-913D-6974-F58CC6217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FBF29-FF9D-DAF7-9392-211391CCA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A4F41-2EED-C47D-2AB2-842054549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D76706-256E-48B1-BEC9-9A8851653ADC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B98E9-2C97-0E03-691E-F86C0CD23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5667F-3E0E-F65A-1D15-B24680C17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1B47A9-5D0B-45C2-A880-E375C4AFA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1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01E7C-4CBF-4F39-96F3-03271FD77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6544" y="1911096"/>
            <a:ext cx="8055864" cy="2076651"/>
          </a:xfrm>
        </p:spPr>
        <p:txBody>
          <a:bodyPr anchor="b">
            <a:normAutofit/>
          </a:bodyPr>
          <a:lstStyle/>
          <a:p>
            <a:r>
              <a:rPr lang="en-US" sz="4100">
                <a:solidFill>
                  <a:srgbClr val="FFFFFF"/>
                </a:solidFill>
              </a:rPr>
              <a:t>The Imperative of Practice Redesign: </a:t>
            </a:r>
            <a:br>
              <a:rPr lang="en-US" sz="4100">
                <a:solidFill>
                  <a:srgbClr val="FFFFFF"/>
                </a:solidFill>
              </a:rPr>
            </a:br>
            <a:r>
              <a:rPr lang="en-US" sz="4100">
                <a:solidFill>
                  <a:srgbClr val="FFFFFF"/>
                </a:solidFill>
              </a:rPr>
              <a:t>Key Access Concepts from Bright Spot Practices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ABF298-074B-C7BF-70B5-8953332788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832" y="4353507"/>
            <a:ext cx="5733288" cy="932688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Marianna Kong, MD</a:t>
            </a:r>
          </a:p>
          <a:p>
            <a:r>
              <a:rPr lang="en-US" sz="2200">
                <a:solidFill>
                  <a:srgbClr val="FFFFFF"/>
                </a:solidFill>
              </a:rPr>
              <a:t>UCSF Center for Excellence in Primary Care</a:t>
            </a:r>
          </a:p>
        </p:txBody>
      </p:sp>
      <p:sp>
        <p:nvSpPr>
          <p:cNvPr id="37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, sign, device&#10;&#10;Description automatically generated">
            <a:extLst>
              <a:ext uri="{FF2B5EF4-FFF2-40B4-BE49-F238E27FC236}">
                <a16:creationId xmlns:a16="http://schemas.microsoft.com/office/drawing/2014/main" id="{335401A7-1ED3-4267-AAF0-69C137D52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723" y="5560001"/>
            <a:ext cx="2504241" cy="108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6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/>
              <a:t>Access to Care Defined</a:t>
            </a:r>
          </a:p>
        </p:txBody>
      </p:sp>
      <p:graphicFrame>
        <p:nvGraphicFramePr>
          <p:cNvPr id="18" name="Text Placeholder 3">
            <a:extLst>
              <a:ext uri="{FF2B5EF4-FFF2-40B4-BE49-F238E27FC236}">
                <a16:creationId xmlns:a16="http://schemas.microsoft.com/office/drawing/2014/main" id="{0DB6467C-3743-FB47-D54F-4B87503BF8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30215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953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1D754-3D22-117C-8023-B3FCAC84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523AF-5649-A2F8-30AF-B9D253C490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8F574-C4C0-48B1-B81D-85833E98F04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17">
            <a:extLst>
              <a:ext uri="{FF2B5EF4-FFF2-40B4-BE49-F238E27FC236}">
                <a16:creationId xmlns:a16="http://schemas.microsoft.com/office/drawing/2014/main" id="{C50B22D2-CF94-7DCF-2EB1-054CBADFB549}"/>
              </a:ext>
            </a:extLst>
          </p:cNvPr>
          <p:cNvSpPr txBox="1">
            <a:spLocks/>
          </p:cNvSpPr>
          <p:nvPr/>
        </p:nvSpPr>
        <p:spPr>
          <a:xfrm>
            <a:off x="979768" y="1589635"/>
            <a:ext cx="6456456" cy="51318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Visits (In person, phone, video)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Established patients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New patients/community-level access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“Asynchronous” care 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Population health management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Non-visit communication – ex. care coordination needs, refills, forms, etc.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General phone access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Portal access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D24726"/>
              </a:buClr>
              <a:buSzPct val="85000"/>
            </a:pPr>
            <a:r>
              <a:rPr lang="en-US" sz="2800" dirty="0">
                <a:solidFill>
                  <a:schemeClr val="tx1"/>
                </a:solidFill>
                <a:latin typeface="Arial Nova" panose="020B0504020202020204" pitchFamily="34" charset="0"/>
                <a:cs typeface="Segoe UI" panose="020B0502040204020203" pitchFamily="34" charset="0"/>
              </a:rPr>
              <a:t>Non-visit models to address patient needs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D24726"/>
              </a:buClr>
              <a:defRPr/>
            </a:pPr>
            <a:endParaRPr lang="en-US" sz="2400" dirty="0">
              <a:solidFill>
                <a:schemeClr val="tx1"/>
              </a:solidFill>
              <a:latin typeface="Arial Nova" panose="020B05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2FDFB94-5FE8-2666-5455-EBDA7B6B4FC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0952" y="2634098"/>
            <a:ext cx="4069841" cy="31794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D21CDE-718C-11A3-0812-F9B50A3480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28" y="5733984"/>
            <a:ext cx="1071690" cy="4559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0AC6B8-6ABF-50AD-8659-E5DE720B1B7D}"/>
              </a:ext>
            </a:extLst>
          </p:cNvPr>
          <p:cNvSpPr/>
          <p:nvPr/>
        </p:nvSpPr>
        <p:spPr>
          <a:xfrm>
            <a:off x="838200" y="1492624"/>
            <a:ext cx="6762752" cy="150848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9515-6F0C-388C-9549-E6C54D414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– an advanced Building Block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366D0-91D6-74A1-50D5-06C60AB7A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507226"/>
            <a:ext cx="6845710" cy="1838468"/>
          </a:xfrm>
        </p:spPr>
        <p:txBody>
          <a:bodyPr/>
          <a:lstStyle/>
          <a:p>
            <a:r>
              <a:rPr lang="en-US" dirty="0"/>
              <a:t>Need strong foundations in the basic Building Blocks to make substantial progress on access</a:t>
            </a:r>
          </a:p>
        </p:txBody>
      </p:sp>
      <p:pic>
        <p:nvPicPr>
          <p:cNvPr id="4" name="image8.png">
            <a:extLst>
              <a:ext uri="{FF2B5EF4-FFF2-40B4-BE49-F238E27FC236}">
                <a16:creationId xmlns:a16="http://schemas.microsoft.com/office/drawing/2014/main" id="{30DD45F1-6BAD-0CFF-F1D4-3D6B6D261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657" y="1473750"/>
            <a:ext cx="5941610" cy="522348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708">
            <a:extLst>
              <a:ext uri="{FF2B5EF4-FFF2-40B4-BE49-F238E27FC236}">
                <a16:creationId xmlns:a16="http://schemas.microsoft.com/office/drawing/2014/main" id="{8F31CBE1-053E-F1D8-9A5A-15DA2F0AE884}"/>
              </a:ext>
            </a:extLst>
          </p:cNvPr>
          <p:cNvSpPr/>
          <p:nvPr/>
        </p:nvSpPr>
        <p:spPr>
          <a:xfrm>
            <a:off x="8333433" y="2669372"/>
            <a:ext cx="1828715" cy="1676321"/>
          </a:xfrm>
          <a:prstGeom prst="ellipse">
            <a:avLst/>
          </a:prstGeom>
          <a:ln w="50800">
            <a:solidFill>
              <a:srgbClr val="FF0000"/>
            </a:solidFill>
          </a:ln>
        </p:spPr>
        <p:txBody>
          <a:bodyPr lIns="45718" tIns="45718" rIns="45718" bIns="45718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defTabSz="457200">
              <a:defRPr sz="1600">
                <a:solidFill>
                  <a:srgbClr val="FFFFFF"/>
                </a:solidFill>
                <a:latin typeface="Tw Cen MT"/>
                <a:ea typeface="Tw Cen MT"/>
                <a:cs typeface="Tw Cen MT"/>
                <a:sym typeface="Tw Cen MT"/>
              </a:defRPr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1CBFAB-7092-C9CA-2C48-DBEEF536DD44}"/>
              </a:ext>
            </a:extLst>
          </p:cNvPr>
          <p:cNvSpPr txBox="1"/>
          <p:nvPr/>
        </p:nvSpPr>
        <p:spPr>
          <a:xfrm>
            <a:off x="192700" y="6311900"/>
            <a:ext cx="5452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Bodenheimer T, </a:t>
            </a:r>
            <a:r>
              <a:rPr lang="en-US" sz="1200" dirty="0" err="1"/>
              <a:t>Ghorob</a:t>
            </a:r>
            <a:r>
              <a:rPr lang="en-US" sz="1200" dirty="0"/>
              <a:t> A, Willard-Grace R, Grumbach K. The 10 building blocks of high-performing primary care. Ann Fam Med. 2014 Mar-Apr;12(2):166-71.</a:t>
            </a:r>
          </a:p>
        </p:txBody>
      </p:sp>
    </p:spTree>
    <p:extLst>
      <p:ext uri="{BB962C8B-B14F-4D97-AF65-F5344CB8AC3E}">
        <p14:creationId xmlns:p14="http://schemas.microsoft.com/office/powerpoint/2010/main" val="4145389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88D428F-D70E-ABD5-A8D3-C5A42F54E1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28" y="5733984"/>
            <a:ext cx="1071690" cy="4559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AAB81F-FC92-FBBA-ACBC-BDBC609C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805"/>
            <a:ext cx="10515600" cy="1325563"/>
          </a:xfrm>
        </p:spPr>
        <p:txBody>
          <a:bodyPr/>
          <a:lstStyle/>
          <a:p>
            <a:pPr algn="ctr"/>
            <a:r>
              <a:rPr lang="en-US" sz="4400" dirty="0">
                <a:latin typeface="Arial Nova" panose="020B0504020202020204" pitchFamily="34" charset="0"/>
                <a:cs typeface="Segoe UI Light" panose="020B0502040204020203" pitchFamily="34" charset="0"/>
              </a:rPr>
              <a:t>Good Access = Balancing </a:t>
            </a:r>
            <a:br>
              <a:rPr lang="en-US" sz="4400" dirty="0">
                <a:latin typeface="Arial Nova" panose="020B0504020202020204" pitchFamily="34" charset="0"/>
                <a:cs typeface="Segoe UI Light" panose="020B0502040204020203" pitchFamily="34" charset="0"/>
              </a:rPr>
            </a:br>
            <a:r>
              <a:rPr lang="en-US" sz="4400" dirty="0">
                <a:latin typeface="Arial Nova" panose="020B0504020202020204" pitchFamily="34" charset="0"/>
                <a:cs typeface="Segoe UI Light" panose="020B0502040204020203" pitchFamily="34" charset="0"/>
              </a:rPr>
              <a:t>Capacity + Demand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AF4C9-210A-6C4E-004C-EA8989A6B1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8F574-C4C0-48B1-B81D-85833E98F04F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E97B02-0AD9-35FA-2DE3-3B7E7ACCB909}"/>
              </a:ext>
            </a:extLst>
          </p:cNvPr>
          <p:cNvGrpSpPr/>
          <p:nvPr/>
        </p:nvGrpSpPr>
        <p:grpSpPr>
          <a:xfrm>
            <a:off x="1407919" y="1565329"/>
            <a:ext cx="4206114" cy="4576103"/>
            <a:chOff x="6833461" y="1813302"/>
            <a:chExt cx="4206114" cy="457610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686E611-6851-275E-F29E-B15EC49A1368}"/>
                </a:ext>
              </a:extLst>
            </p:cNvPr>
            <p:cNvSpPr/>
            <p:nvPr/>
          </p:nvSpPr>
          <p:spPr>
            <a:xfrm>
              <a:off x="6833461" y="2149224"/>
              <a:ext cx="4206114" cy="4240181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 Nova" panose="020B0504020202020204" pitchFamily="34" charset="0"/>
              </a:endParaRP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accent1"/>
                  </a:solidFill>
                  <a:latin typeface="Arial Nova" panose="020B0504020202020204" pitchFamily="34" charset="0"/>
                </a:rPr>
                <a:t>Clinician FTE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# days open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# appointment slots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# of types/lengths of appointments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Other services (i.e. Behavioral Health, RN Visits)</a:t>
              </a:r>
              <a:endParaRPr lang="en-US" sz="2200" dirty="0">
                <a:solidFill>
                  <a:schemeClr val="tx1"/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DF92282-28FB-0A30-907B-8C2655B798E6}"/>
                </a:ext>
              </a:extLst>
            </p:cNvPr>
            <p:cNvSpPr/>
            <p:nvPr/>
          </p:nvSpPr>
          <p:spPr>
            <a:xfrm>
              <a:off x="7327884" y="1813302"/>
              <a:ext cx="3378631" cy="64008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Capacity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91577C0-0EB8-62A5-3D60-57C5BB2F66F5}"/>
              </a:ext>
            </a:extLst>
          </p:cNvPr>
          <p:cNvGrpSpPr/>
          <p:nvPr/>
        </p:nvGrpSpPr>
        <p:grpSpPr>
          <a:xfrm>
            <a:off x="6577969" y="1600678"/>
            <a:ext cx="4206114" cy="4576103"/>
            <a:chOff x="1518209" y="1813302"/>
            <a:chExt cx="4206114" cy="457610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61D361-2554-7A21-E470-A68D7B9E9F23}"/>
                </a:ext>
              </a:extLst>
            </p:cNvPr>
            <p:cNvSpPr/>
            <p:nvPr/>
          </p:nvSpPr>
          <p:spPr>
            <a:xfrm>
              <a:off x="1518209" y="2149224"/>
              <a:ext cx="4206114" cy="4240181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chemeClr val="accent1"/>
                  </a:solidFill>
                  <a:latin typeface="Arial Nova" panose="020B0504020202020204" pitchFamily="34" charset="0"/>
                </a:rPr>
                <a:t>Panel size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Return intervals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Seasonal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Inefficient visits (ex. physical then lab results)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rial Nova" panose="020B0504020202020204" pitchFamily="34" charset="0"/>
                </a:rPr>
                <a:t>Patient population needs (chronic &amp; complex, acute, preventative)</a:t>
              </a:r>
              <a:endParaRPr lang="en-US" sz="2200" dirty="0">
                <a:solidFill>
                  <a:schemeClr val="tx1"/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98FF9A5-A162-83CB-F664-0AD71ADC8B1C}"/>
                </a:ext>
              </a:extLst>
            </p:cNvPr>
            <p:cNvSpPr/>
            <p:nvPr/>
          </p:nvSpPr>
          <p:spPr>
            <a:xfrm>
              <a:off x="1595775" y="1813302"/>
              <a:ext cx="3378631" cy="64008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 Demand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17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6E7D4-E6DD-4834-BA3F-98A048B4A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83"/>
            <a:ext cx="10515600" cy="1325563"/>
          </a:xfrm>
        </p:spPr>
        <p:txBody>
          <a:bodyPr/>
          <a:lstStyle/>
          <a:p>
            <a:r>
              <a:rPr lang="en-US" dirty="0"/>
              <a:t>For good access, capacity = demand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CE780-C027-43D3-89ED-4A4CDD2BD6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8F574-C4C0-48B1-B81D-85833E98F04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947925-CDC1-4C35-86B5-9C08CBC43E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28" y="5733984"/>
            <a:ext cx="1071690" cy="45594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9F36540-0981-528E-F424-B89353DAF6AF}"/>
              </a:ext>
            </a:extLst>
          </p:cNvPr>
          <p:cNvGrpSpPr/>
          <p:nvPr/>
        </p:nvGrpSpPr>
        <p:grpSpPr>
          <a:xfrm>
            <a:off x="496529" y="2094264"/>
            <a:ext cx="5155314" cy="3046988"/>
            <a:chOff x="623693" y="1960491"/>
            <a:chExt cx="5155314" cy="3046988"/>
          </a:xfrm>
        </p:grpSpPr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60449488-6A97-9BFD-49B1-59D4692AE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1691" y="2535460"/>
              <a:ext cx="1821051" cy="189704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AC1371-9132-5C9A-0413-A1CB1F0C8FAE}"/>
                </a:ext>
              </a:extLst>
            </p:cNvPr>
            <p:cNvSpPr txBox="1"/>
            <p:nvPr/>
          </p:nvSpPr>
          <p:spPr>
            <a:xfrm>
              <a:off x="2125282" y="1960491"/>
              <a:ext cx="365372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Increase Capacity</a:t>
              </a:r>
              <a:r>
                <a:rPr lang="en-US" b="1" dirty="0"/>
                <a:t>: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visits per day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days per year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Other team members adding capacity</a:t>
              </a:r>
              <a:endParaRPr lang="en-US" sz="2400" dirty="0"/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No-show reduction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392431-B3F3-4B54-A7BE-F1E4C95D130C}"/>
              </a:ext>
            </a:extLst>
          </p:cNvPr>
          <p:cNvGrpSpPr/>
          <p:nvPr/>
        </p:nvGrpSpPr>
        <p:grpSpPr>
          <a:xfrm>
            <a:off x="5631289" y="1972336"/>
            <a:ext cx="5926538" cy="3770263"/>
            <a:chOff x="727350" y="1455529"/>
            <a:chExt cx="4815602" cy="3770263"/>
          </a:xfrm>
        </p:grpSpPr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C693C13C-D3F3-77A6-0D9B-8EA39FB96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09649" y="2308127"/>
              <a:ext cx="1821051" cy="158564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34887C4-436F-A2CB-6E7D-7A8873253C28}"/>
                </a:ext>
              </a:extLst>
            </p:cNvPr>
            <p:cNvSpPr txBox="1"/>
            <p:nvPr/>
          </p:nvSpPr>
          <p:spPr>
            <a:xfrm>
              <a:off x="1842933" y="1455529"/>
              <a:ext cx="3700019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Reduce Demand</a:t>
              </a:r>
              <a:r>
                <a:rPr lang="en-US" b="1" dirty="0"/>
                <a:t>: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Reduce panel size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efficient alternatives to visits (ex. portal, group visits, using technology)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Do more at each visit, reduce visit return rate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Improve continuity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4433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F67DD-F0D6-2FC0-EFFB-16F5D825B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873E-8C66-4566-0C89-07EECE44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83"/>
            <a:ext cx="10515600" cy="1325563"/>
          </a:xfrm>
        </p:spPr>
        <p:txBody>
          <a:bodyPr/>
          <a:lstStyle/>
          <a:p>
            <a:r>
              <a:rPr lang="en-US" dirty="0"/>
              <a:t>For good access, capacity = demand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0B89A-8E4F-266D-50A3-455EFA08F9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8F574-C4C0-48B1-B81D-85833E98F04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DB597D-3AD6-4333-7604-92E2B82965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28" y="5733984"/>
            <a:ext cx="1071690" cy="45594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8047A06-5F30-F687-ED92-6E05E1C2BA47}"/>
              </a:ext>
            </a:extLst>
          </p:cNvPr>
          <p:cNvGrpSpPr/>
          <p:nvPr/>
        </p:nvGrpSpPr>
        <p:grpSpPr>
          <a:xfrm>
            <a:off x="496529" y="2047374"/>
            <a:ext cx="5155314" cy="3046988"/>
            <a:chOff x="623693" y="1960491"/>
            <a:chExt cx="5155314" cy="3046988"/>
          </a:xfrm>
        </p:grpSpPr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CAFABAD1-A2FF-05E8-F196-E79DE8A4B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1691" y="2535460"/>
              <a:ext cx="1821051" cy="189704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9C5959-5948-DC13-DB9A-E2BCB112E990}"/>
                </a:ext>
              </a:extLst>
            </p:cNvPr>
            <p:cNvSpPr txBox="1"/>
            <p:nvPr/>
          </p:nvSpPr>
          <p:spPr>
            <a:xfrm>
              <a:off x="2125282" y="1960491"/>
              <a:ext cx="365372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Increase Capacity</a:t>
              </a:r>
              <a:r>
                <a:rPr lang="en-US" b="1" dirty="0"/>
                <a:t>: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visits per day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days per year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Other team members adding capacity</a:t>
              </a:r>
              <a:endParaRPr lang="en-US" sz="2400" dirty="0"/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No-show reduction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865B27-89A5-86BF-FF67-80411E58F941}"/>
              </a:ext>
            </a:extLst>
          </p:cNvPr>
          <p:cNvGrpSpPr/>
          <p:nvPr/>
        </p:nvGrpSpPr>
        <p:grpSpPr>
          <a:xfrm>
            <a:off x="5882005" y="1925446"/>
            <a:ext cx="5926538" cy="3770263"/>
            <a:chOff x="727350" y="1455529"/>
            <a:chExt cx="4815602" cy="3770263"/>
          </a:xfrm>
        </p:grpSpPr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58D63433-3C4F-B68D-9167-3F16D9304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09649" y="2308127"/>
              <a:ext cx="1821051" cy="158564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5AFB55-7754-F338-E3DD-FDB8D08BD20D}"/>
                </a:ext>
              </a:extLst>
            </p:cNvPr>
            <p:cNvSpPr txBox="1"/>
            <p:nvPr/>
          </p:nvSpPr>
          <p:spPr>
            <a:xfrm>
              <a:off x="1842933" y="1455529"/>
              <a:ext cx="3700019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Reduce Demand</a:t>
              </a:r>
              <a:r>
                <a:rPr lang="en-US" b="1" dirty="0"/>
                <a:t>: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Reduce panel size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efficient alternatives to visits (ex. portal, group visits, using technology)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Do more at each visit, reduce visit return rate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Improve continuity</a:t>
              </a:r>
            </a:p>
            <a:p>
              <a:endParaRPr lang="en-US" dirty="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C07EBB8-9A37-E2F5-AED1-66D91609DC61}"/>
              </a:ext>
            </a:extLst>
          </p:cNvPr>
          <p:cNvSpPr/>
          <p:nvPr/>
        </p:nvSpPr>
        <p:spPr>
          <a:xfrm>
            <a:off x="2393576" y="3412204"/>
            <a:ext cx="3258267" cy="1235605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B817C-BC18-FBA1-D604-3743CA23DD05}"/>
              </a:ext>
            </a:extLst>
          </p:cNvPr>
          <p:cNvSpPr txBox="1"/>
          <p:nvPr/>
        </p:nvSpPr>
        <p:spPr>
          <a:xfrm>
            <a:off x="1799303" y="5589768"/>
            <a:ext cx="9807678" cy="98488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2:1 upskilled medical assistant to clinician ratio (Bellin Health, University of Colorado)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RNs, pharmacists, behavioral health, physical therapists,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EFA09C-4D5A-7981-B2B3-CCBEEBF5AA91}"/>
              </a:ext>
            </a:extLst>
          </p:cNvPr>
          <p:cNvCxnSpPr>
            <a:cxnSpLocks/>
          </p:cNvCxnSpPr>
          <p:nvPr/>
        </p:nvCxnSpPr>
        <p:spPr>
          <a:xfrm>
            <a:off x="5680443" y="4264205"/>
            <a:ext cx="314779" cy="13255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01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680F5-2838-4811-6BD0-11CC91B59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05196-9B42-7B84-EA93-46EC28D4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83"/>
            <a:ext cx="10515600" cy="1325563"/>
          </a:xfrm>
        </p:spPr>
        <p:txBody>
          <a:bodyPr/>
          <a:lstStyle/>
          <a:p>
            <a:r>
              <a:rPr lang="en-US" dirty="0"/>
              <a:t>For good access, capacity = demand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93BF3-3A9C-060C-DDF9-9ACB3123E6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8F574-C4C0-48B1-B81D-85833E98F04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1C8AE4-12DE-5B07-CDDE-659ED205BD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28" y="5733984"/>
            <a:ext cx="1071690" cy="45594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20EA71F-342A-BEFB-4808-1E42325558B4}"/>
              </a:ext>
            </a:extLst>
          </p:cNvPr>
          <p:cNvGrpSpPr/>
          <p:nvPr/>
        </p:nvGrpSpPr>
        <p:grpSpPr>
          <a:xfrm>
            <a:off x="496529" y="2094268"/>
            <a:ext cx="5155314" cy="3046988"/>
            <a:chOff x="623693" y="1960491"/>
            <a:chExt cx="5155314" cy="3046988"/>
          </a:xfrm>
        </p:grpSpPr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C431C2C6-CAAB-CCBD-D424-978634B6F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1691" y="2535460"/>
              <a:ext cx="1821051" cy="189704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912D5B8-8410-C05B-F327-5E12CA4B236F}"/>
                </a:ext>
              </a:extLst>
            </p:cNvPr>
            <p:cNvSpPr txBox="1"/>
            <p:nvPr/>
          </p:nvSpPr>
          <p:spPr>
            <a:xfrm>
              <a:off x="2125282" y="1960491"/>
              <a:ext cx="365372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Increase Capacity</a:t>
              </a:r>
              <a:r>
                <a:rPr lang="en-US" b="1" dirty="0"/>
                <a:t>: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visits per day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days per year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Other team members adding capacity</a:t>
              </a:r>
              <a:endParaRPr lang="en-US" sz="2400" dirty="0"/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No-show reduction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9AC337-9B71-015E-C657-57656CC157BD}"/>
              </a:ext>
            </a:extLst>
          </p:cNvPr>
          <p:cNvGrpSpPr/>
          <p:nvPr/>
        </p:nvGrpSpPr>
        <p:grpSpPr>
          <a:xfrm>
            <a:off x="5626365" y="1982382"/>
            <a:ext cx="5926538" cy="3770263"/>
            <a:chOff x="727350" y="1455529"/>
            <a:chExt cx="4815602" cy="3770263"/>
          </a:xfrm>
        </p:grpSpPr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DA5379CD-BA4A-12F7-2690-0E9177166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09649" y="2308127"/>
              <a:ext cx="1821051" cy="158564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D88460C-0A9C-2041-90AF-4BE7527737FB}"/>
                </a:ext>
              </a:extLst>
            </p:cNvPr>
            <p:cNvSpPr txBox="1"/>
            <p:nvPr/>
          </p:nvSpPr>
          <p:spPr>
            <a:xfrm>
              <a:off x="1842933" y="1455529"/>
              <a:ext cx="3700019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Reduce Demand</a:t>
              </a:r>
              <a:r>
                <a:rPr lang="en-US" b="1" dirty="0"/>
                <a:t>: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Reduce panel size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More efficient alternatives to visits (ex. portal, group visits, using technology)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Do more at each visit, reduce visit return rate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 Nova" panose="020B0504020202020204" pitchFamily="34" charset="0"/>
                </a:rPr>
                <a:t>Improve continuity</a:t>
              </a:r>
            </a:p>
            <a:p>
              <a:endParaRPr lang="en-US" dirty="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CA5CC72-2D4E-F97E-AD09-36D9DB924AC2}"/>
              </a:ext>
            </a:extLst>
          </p:cNvPr>
          <p:cNvSpPr/>
          <p:nvPr/>
        </p:nvSpPr>
        <p:spPr>
          <a:xfrm>
            <a:off x="7375765" y="2927392"/>
            <a:ext cx="4372460" cy="1242646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AA0EE4-EDDE-6AD3-CDEA-7324FB869673}"/>
              </a:ext>
            </a:extLst>
          </p:cNvPr>
          <p:cNvSpPr txBox="1"/>
          <p:nvPr/>
        </p:nvSpPr>
        <p:spPr>
          <a:xfrm>
            <a:off x="3951308" y="5498493"/>
            <a:ext cx="5354182" cy="92333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Opportunity for innovation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Consider time/resources for the alternatives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Payment models need to evolve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E587BF5-166C-B118-7F52-3DBEAD5FC081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6628399" y="3677442"/>
            <a:ext cx="747366" cy="18210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84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0CEC7-5119-AB51-128D-FF5FD764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existing capacity more efficiently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25F4B8-A477-9B92-C6B1-43373D4B4AD8}"/>
              </a:ext>
            </a:extLst>
          </p:cNvPr>
          <p:cNvGrpSpPr/>
          <p:nvPr/>
        </p:nvGrpSpPr>
        <p:grpSpPr>
          <a:xfrm>
            <a:off x="497038" y="1366233"/>
            <a:ext cx="5272545" cy="1821051"/>
            <a:chOff x="623693" y="2573458"/>
            <a:chExt cx="5272545" cy="1821051"/>
          </a:xfrm>
        </p:grpSpPr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0F2312E7-629F-0296-3230-2896C2610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1691" y="2535460"/>
              <a:ext cx="1821051" cy="189704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5019571-A99F-21F3-C29D-4BAFB147C58C}"/>
                </a:ext>
              </a:extLst>
            </p:cNvPr>
            <p:cNvSpPr txBox="1"/>
            <p:nvPr/>
          </p:nvSpPr>
          <p:spPr>
            <a:xfrm>
              <a:off x="2242513" y="3222373"/>
              <a:ext cx="3653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Capacity</a:t>
              </a:r>
              <a:endParaRPr lang="en-US" sz="2400" dirty="0">
                <a:latin typeface="Arial Nova" panose="020B05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DFB4338-E020-3D90-D6D1-A5AEFDC530A8}"/>
              </a:ext>
            </a:extLst>
          </p:cNvPr>
          <p:cNvGrpSpPr/>
          <p:nvPr/>
        </p:nvGrpSpPr>
        <p:grpSpPr>
          <a:xfrm>
            <a:off x="7131078" y="1366232"/>
            <a:ext cx="6221507" cy="1821051"/>
            <a:chOff x="727350" y="2190426"/>
            <a:chExt cx="5055280" cy="1821051"/>
          </a:xfrm>
        </p:grpSpPr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586085AD-5678-4AF1-4766-A5F9408FA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09649" y="2308127"/>
              <a:ext cx="1821051" cy="158564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155B3-BB66-A2BD-39DB-B5BFF6CA55EE}"/>
                </a:ext>
              </a:extLst>
            </p:cNvPr>
            <p:cNvSpPr txBox="1"/>
            <p:nvPr/>
          </p:nvSpPr>
          <p:spPr>
            <a:xfrm>
              <a:off x="2082610" y="2839339"/>
              <a:ext cx="37000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 Nova" panose="020B0504020202020204" pitchFamily="34" charset="0"/>
                </a:rPr>
                <a:t>Demand</a:t>
              </a:r>
              <a:endParaRPr lang="en-US" b="1" dirty="0"/>
            </a:p>
          </p:txBody>
        </p:sp>
      </p:grpSp>
      <p:sp>
        <p:nvSpPr>
          <p:cNvPr id="14" name="Arrow: Curved Up 13">
            <a:extLst>
              <a:ext uri="{FF2B5EF4-FFF2-40B4-BE49-F238E27FC236}">
                <a16:creationId xmlns:a16="http://schemas.microsoft.com/office/drawing/2014/main" id="{EC625FA1-2A55-8717-4655-45264AB9212E}"/>
              </a:ext>
            </a:extLst>
          </p:cNvPr>
          <p:cNvSpPr/>
          <p:nvPr/>
        </p:nvSpPr>
        <p:spPr>
          <a:xfrm>
            <a:off x="3179223" y="2585747"/>
            <a:ext cx="6201507" cy="120307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DB76B7-717F-B782-7161-88A29D1CF99B}"/>
              </a:ext>
            </a:extLst>
          </p:cNvPr>
          <p:cNvSpPr txBox="1"/>
          <p:nvPr/>
        </p:nvSpPr>
        <p:spPr>
          <a:xfrm>
            <a:off x="497037" y="4243754"/>
            <a:ext cx="111984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Inefficient matching of capacity to demand </a:t>
            </a:r>
            <a:br>
              <a:rPr lang="en-US" sz="2000" dirty="0"/>
            </a:b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accent1"/>
                </a:solidFill>
              </a:rPr>
              <a:t>Change how appointments are scheduled to minimize appointment mismatch</a:t>
            </a:r>
          </a:p>
          <a:p>
            <a:endParaRPr lang="en-US" sz="2000" dirty="0">
              <a:solidFill>
                <a:schemeClr val="accent1"/>
              </a:solidFill>
            </a:endParaRPr>
          </a:p>
          <a:p>
            <a:r>
              <a:rPr lang="en-US" sz="2000" b="1" u="sng" dirty="0">
                <a:solidFill>
                  <a:schemeClr val="accent1"/>
                </a:solidFill>
              </a:rPr>
              <a:t>Advanced access: </a:t>
            </a:r>
            <a:br>
              <a:rPr lang="en-US" sz="2000" b="1" u="sng" dirty="0">
                <a:solidFill>
                  <a:schemeClr val="accent1"/>
                </a:solidFill>
              </a:rPr>
            </a:br>
            <a:r>
              <a:rPr lang="en-US" sz="2000" dirty="0"/>
              <a:t>Most efficient to minimize time between when appointment demand is presented and when it is met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chemeClr val="accent1"/>
                </a:solidFill>
              </a:rPr>
              <a:t>Maximize flexibility by having most appointments still open to address issues as they come in</a:t>
            </a:r>
          </a:p>
        </p:txBody>
      </p:sp>
    </p:spTree>
    <p:extLst>
      <p:ext uri="{BB962C8B-B14F-4D97-AF65-F5344CB8AC3E}">
        <p14:creationId xmlns:p14="http://schemas.microsoft.com/office/powerpoint/2010/main" val="128698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40EDA-52D0-D4C3-C948-CB73D261A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Advanced/open-access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C800F-D536-0237-66CA-7AAE7761B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90688"/>
            <a:ext cx="10263554" cy="1181466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282828"/>
                </a:solidFill>
                <a:effectLst/>
              </a:rPr>
              <a:t>Traditional</a:t>
            </a:r>
            <a:r>
              <a:rPr lang="en-US" sz="2400" b="0" i="0" dirty="0">
                <a:solidFill>
                  <a:srgbClr val="282828"/>
                </a:solidFill>
                <a:effectLst/>
              </a:rPr>
              <a:t>: schedule completely booked in advance; same-day urgent care is deflected or piled on top of existing appointments</a:t>
            </a:r>
          </a:p>
          <a:p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5E58944-773E-38DD-0D62-BDFF583DC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16" y="3174695"/>
            <a:ext cx="6033084" cy="315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C419BE-EBE0-9C10-3D17-D2780039BB3F}"/>
              </a:ext>
            </a:extLst>
          </p:cNvPr>
          <p:cNvSpPr txBox="1">
            <a:spLocks/>
          </p:cNvSpPr>
          <p:nvPr/>
        </p:nvSpPr>
        <p:spPr>
          <a:xfrm>
            <a:off x="381000" y="2541491"/>
            <a:ext cx="5090652" cy="4639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282828"/>
                </a:solidFill>
              </a:rPr>
              <a:t>Carve-out</a:t>
            </a:r>
            <a:r>
              <a:rPr lang="en-US" sz="2400" dirty="0">
                <a:solidFill>
                  <a:srgbClr val="282828"/>
                </a:solidFill>
              </a:rPr>
              <a:t>: some slots are held for same-day urgent care; same-day </a:t>
            </a:r>
            <a:r>
              <a:rPr lang="en-US" sz="2400" i="1" dirty="0">
                <a:solidFill>
                  <a:srgbClr val="282828"/>
                </a:solidFill>
              </a:rPr>
              <a:t>non-</a:t>
            </a:r>
            <a:r>
              <a:rPr lang="en-US" sz="2400" dirty="0">
                <a:solidFill>
                  <a:srgbClr val="282828"/>
                </a:solidFill>
              </a:rPr>
              <a:t>urgent requests are deflected</a:t>
            </a:r>
          </a:p>
          <a:p>
            <a:r>
              <a:rPr lang="en-US" sz="2400" b="1" dirty="0">
                <a:solidFill>
                  <a:srgbClr val="282828"/>
                </a:solidFill>
              </a:rPr>
              <a:t>Advanced access</a:t>
            </a:r>
            <a:r>
              <a:rPr lang="en-US" sz="2400" dirty="0">
                <a:solidFill>
                  <a:srgbClr val="282828"/>
                </a:solidFill>
              </a:rPr>
              <a:t>: majority of appointment slots open for patients who call same day (routine &amp; urgent) – “doing today's work today”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D6BBC-BE53-7C43-CDC5-4636EC5FE1B2}"/>
              </a:ext>
            </a:extLst>
          </p:cNvPr>
          <p:cNvSpPr txBox="1"/>
          <p:nvPr/>
        </p:nvSpPr>
        <p:spPr>
          <a:xfrm>
            <a:off x="3066436" y="6294449"/>
            <a:ext cx="106950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Murray M, </a:t>
            </a:r>
            <a:r>
              <a:rPr lang="en-US" sz="1200" dirty="0" err="1"/>
              <a:t>Tantau</a:t>
            </a:r>
            <a:r>
              <a:rPr lang="en-US" sz="1200" dirty="0"/>
              <a:t> C. Same-day appointments: exploding the access paradigm. Fam </a:t>
            </a:r>
            <a:r>
              <a:rPr lang="en-US" sz="1200" dirty="0" err="1"/>
              <a:t>Pract</a:t>
            </a:r>
            <a:r>
              <a:rPr lang="en-US" sz="1200" dirty="0"/>
              <a:t> Manag. 2000 Sep;7(8):45-50. PMID: 11183460.</a:t>
            </a:r>
          </a:p>
          <a:p>
            <a:r>
              <a:rPr lang="en-US" sz="1200" dirty="0"/>
              <a:t>https://www.aafp.org/pubs/fpm/issues/2000/0900/p45.html#fpm20000900p45-bt2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76972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B02F8-72E3-4608-864C-663CD385A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341A365-630E-8134-B4AF-0D8C823015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28" y="5733984"/>
            <a:ext cx="1071690" cy="4559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2883F8-4865-DF19-EAA0-320AB2EC1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013"/>
            <a:ext cx="10515600" cy="1325563"/>
          </a:xfrm>
        </p:spPr>
        <p:txBody>
          <a:bodyPr/>
          <a:lstStyle/>
          <a:p>
            <a:pPr algn="ctr"/>
            <a:r>
              <a:rPr lang="en-US" sz="4400" dirty="0">
                <a:latin typeface="Arial Nova" panose="020B0504020202020204" pitchFamily="34" charset="0"/>
                <a:cs typeface="Segoe UI Light" panose="020B0502040204020203" pitchFamily="34" charset="0"/>
              </a:rPr>
              <a:t>Measuring Day-to-day Appointment Capacity + Demand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41ABE-78B5-B574-9745-14BF54E17C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8F574-C4C0-48B1-B81D-85833E98F04F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AFC3B6D-4B03-DA40-4B6D-79B7D666E393}"/>
              </a:ext>
            </a:extLst>
          </p:cNvPr>
          <p:cNvGrpSpPr/>
          <p:nvPr/>
        </p:nvGrpSpPr>
        <p:grpSpPr>
          <a:xfrm>
            <a:off x="1407917" y="1629993"/>
            <a:ext cx="4206114" cy="3557656"/>
            <a:chOff x="6833461" y="1813302"/>
            <a:chExt cx="4206114" cy="457610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E513E54-13A9-1519-A9A4-84502C445FE9}"/>
                </a:ext>
              </a:extLst>
            </p:cNvPr>
            <p:cNvSpPr/>
            <p:nvPr/>
          </p:nvSpPr>
          <p:spPr>
            <a:xfrm>
              <a:off x="6833461" y="2149224"/>
              <a:ext cx="4206114" cy="4240181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 Nova" panose="020B0504020202020204" pitchFamily="34" charset="0"/>
              </a:endParaRP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chemeClr val="accent1"/>
                  </a:solidFill>
                  <a:latin typeface="Arial Nova" panose="020B0504020202020204" pitchFamily="34" charset="0"/>
                </a:rPr>
                <a:t># Clinicians in clinic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chemeClr val="accent1"/>
                  </a:solidFill>
                  <a:latin typeface="Arial Nova" panose="020B0504020202020204" pitchFamily="34" charset="0"/>
                </a:rPr>
                <a:t># appointment slots per clinician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 Nova" panose="020B0504020202020204" pitchFamily="34" charset="0"/>
                </a:rPr>
                <a:t>(Room availability)</a:t>
              </a:r>
            </a:p>
            <a:p>
              <a:pPr marL="285750" indent="-28575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 Nova" panose="020B0504020202020204" pitchFamily="34" charset="0"/>
                </a:rPr>
                <a:t>(Variation due to vacations, sick leave, etc.)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01A0B2F-6097-2E2F-F727-2C48427E2E75}"/>
                </a:ext>
              </a:extLst>
            </p:cNvPr>
            <p:cNvSpPr/>
            <p:nvPr/>
          </p:nvSpPr>
          <p:spPr>
            <a:xfrm>
              <a:off x="7327884" y="1813302"/>
              <a:ext cx="3378631" cy="64008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Capacity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EB8D98-FFAB-B4F3-028D-AD5DBE05801F}"/>
              </a:ext>
            </a:extLst>
          </p:cNvPr>
          <p:cNvGrpSpPr/>
          <p:nvPr/>
        </p:nvGrpSpPr>
        <p:grpSpPr>
          <a:xfrm>
            <a:off x="6577971" y="1531004"/>
            <a:ext cx="4206114" cy="3656645"/>
            <a:chOff x="1518209" y="1813302"/>
            <a:chExt cx="4206114" cy="365664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794C4D-A75F-AC5D-CD84-875989FF21B5}"/>
                </a:ext>
              </a:extLst>
            </p:cNvPr>
            <p:cNvSpPr/>
            <p:nvPr/>
          </p:nvSpPr>
          <p:spPr>
            <a:xfrm>
              <a:off x="1518209" y="2149225"/>
              <a:ext cx="4206114" cy="3320722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chemeClr val="accent1"/>
                  </a:solidFill>
                  <a:latin typeface="Arial Nova" panose="020B0504020202020204" pitchFamily="34" charset="0"/>
                </a:rPr>
                <a:t># of patient calls/requests for the day</a:t>
              </a:r>
            </a:p>
            <a:p>
              <a:pPr marL="342900" indent="-34290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chemeClr val="accent1"/>
                  </a:solidFill>
                  <a:latin typeface="Arial Nova" panose="020B0504020202020204" pitchFamily="34" charset="0"/>
                </a:rPr>
                <a:t># walk-ins</a:t>
              </a:r>
            </a:p>
            <a:p>
              <a:pPr marL="342900" indent="-342900"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400" b="1" dirty="0">
                  <a:solidFill>
                    <a:schemeClr val="accent1"/>
                  </a:solidFill>
                  <a:latin typeface="Arial Nova" panose="020B0504020202020204" pitchFamily="34" charset="0"/>
                </a:rPr>
                <a:t># follow-up appointments generated by clinicians</a:t>
              </a:r>
              <a:endParaRPr lang="en-US" sz="2200" dirty="0">
                <a:solidFill>
                  <a:schemeClr val="tx1"/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7BB3B0A-3246-D139-E74A-0F5B7C8FFFD2}"/>
                </a:ext>
              </a:extLst>
            </p:cNvPr>
            <p:cNvSpPr/>
            <p:nvPr/>
          </p:nvSpPr>
          <p:spPr>
            <a:xfrm>
              <a:off x="1595775" y="1813302"/>
              <a:ext cx="3378631" cy="64008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 Demand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53D3494-5ECE-7842-766B-468F46C42C52}"/>
              </a:ext>
            </a:extLst>
          </p:cNvPr>
          <p:cNvSpPr txBox="1"/>
          <p:nvPr/>
        </p:nvSpPr>
        <p:spPr>
          <a:xfrm>
            <a:off x="2688091" y="5679228"/>
            <a:ext cx="7934891" cy="646331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/>
              <a:t>Use to precisely predict daily and seasonal patterns of demand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i="1" dirty="0"/>
              <a:t>Proactively reallocate capacity to times of greater demand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BEAEAD8-7A3B-8660-6FBB-F845354D0C78}"/>
              </a:ext>
            </a:extLst>
          </p:cNvPr>
          <p:cNvCxnSpPr>
            <a:cxnSpLocks/>
            <a:stCxn id="6" idx="2"/>
            <a:endCxn id="3" idx="0"/>
          </p:cNvCxnSpPr>
          <p:nvPr/>
        </p:nvCxnSpPr>
        <p:spPr>
          <a:xfrm>
            <a:off x="3510974" y="5187649"/>
            <a:ext cx="3144563" cy="4915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2F5707F-5943-7E33-A440-87B6F6C0B74C}"/>
              </a:ext>
            </a:extLst>
          </p:cNvPr>
          <p:cNvCxnSpPr>
            <a:cxnSpLocks/>
            <a:stCxn id="9" idx="2"/>
            <a:endCxn id="3" idx="0"/>
          </p:cNvCxnSpPr>
          <p:nvPr/>
        </p:nvCxnSpPr>
        <p:spPr>
          <a:xfrm flipH="1">
            <a:off x="6655537" y="5187649"/>
            <a:ext cx="2025491" cy="4915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E2A09C4-C4A2-C9A9-ED48-0C53E60B4380}"/>
              </a:ext>
            </a:extLst>
          </p:cNvPr>
          <p:cNvSpPr txBox="1"/>
          <p:nvPr/>
        </p:nvSpPr>
        <p:spPr>
          <a:xfrm>
            <a:off x="1275218" y="6562392"/>
            <a:ext cx="113328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12121"/>
                </a:solidFill>
                <a:effectLst/>
                <a:latin typeface="BlinkMacSystemFont"/>
              </a:rPr>
              <a:t>Murray M, Berwick DM. Advanced access: reducing waiting and delays in primary care. JAMA. 2003 Feb 26;289(8):1035-40. </a:t>
            </a:r>
            <a:r>
              <a:rPr lang="en-US" sz="1200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BlinkMacSystemFont"/>
              </a:rPr>
              <a:t>: 10.1001/jama.289.8.1035. PMID: 12597760.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243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3" y="-161364"/>
            <a:ext cx="11187952" cy="2009813"/>
          </a:xfrm>
        </p:spPr>
        <p:txBody>
          <a:bodyPr>
            <a:normAutofit/>
          </a:bodyPr>
          <a:lstStyle/>
          <a:p>
            <a:r>
              <a:rPr lang="en-US" sz="4400" dirty="0"/>
              <a:t>Open access at Banner Health/</a:t>
            </a:r>
            <a:r>
              <a:rPr lang="en-US" dirty="0"/>
              <a:t>U</a:t>
            </a:r>
            <a:r>
              <a:rPr lang="en-US" sz="4400" dirty="0"/>
              <a:t>niversity of Arizona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195040"/>
              </p:ext>
            </p:extLst>
          </p:nvPr>
        </p:nvGraphicFramePr>
        <p:xfrm>
          <a:off x="632013" y="1734923"/>
          <a:ext cx="10927974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074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190252"/>
            <a:ext cx="10772775" cy="1658198"/>
          </a:xfrm>
        </p:spPr>
        <p:txBody>
          <a:bodyPr/>
          <a:lstStyle/>
          <a:p>
            <a:r>
              <a:rPr lang="en-US" dirty="0"/>
              <a:t>No-show reduction (wasted capacity)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229558"/>
              </p:ext>
            </p:extLst>
          </p:nvPr>
        </p:nvGraphicFramePr>
        <p:xfrm>
          <a:off x="532631" y="1519381"/>
          <a:ext cx="10972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B742708-7812-ECB1-2985-8EFA28018227}"/>
              </a:ext>
            </a:extLst>
          </p:cNvPr>
          <p:cNvSpPr txBox="1"/>
          <p:nvPr/>
        </p:nvSpPr>
        <p:spPr>
          <a:xfrm>
            <a:off x="1234101" y="6396181"/>
            <a:ext cx="112742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12121"/>
                </a:solidFill>
                <a:effectLst/>
              </a:rPr>
              <a:t>Bennett KJ, Baxley EG. The effect of a carve-out advanced access scheduling system on no-show rates. Fam Med. 2009 Jan;41(1):51-6.</a:t>
            </a:r>
          </a:p>
          <a:p>
            <a:r>
              <a:rPr lang="en-US" sz="1200" dirty="0"/>
              <a:t>Rivas J. Advanced Access Scheduling in Primary Care: A Synthesis of Evidence. J </a:t>
            </a:r>
            <a:r>
              <a:rPr lang="en-US" sz="1200" dirty="0" err="1"/>
              <a:t>Healthc</a:t>
            </a:r>
            <a:r>
              <a:rPr lang="en-US" sz="1200" dirty="0"/>
              <a:t> Manag. 2020 May-Jun;65(3):171-184.</a:t>
            </a:r>
          </a:p>
        </p:txBody>
      </p:sp>
    </p:spTree>
    <p:extLst>
      <p:ext uri="{BB962C8B-B14F-4D97-AF65-F5344CB8AC3E}">
        <p14:creationId xmlns:p14="http://schemas.microsoft.com/office/powerpoint/2010/main" val="104775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6E61-346B-9F25-B2B2-7AB1C80E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access successes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59BD73B3-5F90-E453-D0BE-D8998CC7A3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5473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501A5C6-EA0E-4ADC-59D7-7BBF1DCF3658}"/>
              </a:ext>
            </a:extLst>
          </p:cNvPr>
          <p:cNvSpPr txBox="1"/>
          <p:nvPr/>
        </p:nvSpPr>
        <p:spPr>
          <a:xfrm>
            <a:off x="232287" y="6492875"/>
            <a:ext cx="1172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Murray M, Bodenheimer T, Rittenhouse D, Grumbach K. Improving timely access to primary care: case studies of the advanced access model. JAMA. 2003 Feb 26;289(8):1042-6. </a:t>
            </a:r>
          </a:p>
        </p:txBody>
      </p:sp>
    </p:spTree>
    <p:extLst>
      <p:ext uri="{BB962C8B-B14F-4D97-AF65-F5344CB8AC3E}">
        <p14:creationId xmlns:p14="http://schemas.microsoft.com/office/powerpoint/2010/main" val="3650687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4" descr="Playbook">
            <a:extLst>
              <a:ext uri="{FF2B5EF4-FFF2-40B4-BE49-F238E27FC236}">
                <a16:creationId xmlns:a16="http://schemas.microsoft.com/office/drawing/2014/main" id="{80389F99-BC81-41F1-A519-AD2488D1E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988" y="1744515"/>
            <a:ext cx="3368969" cy="336896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CE0863-0898-272F-9064-3378C2FBA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354" y="457201"/>
            <a:ext cx="5337270" cy="1835911"/>
          </a:xfrm>
        </p:spPr>
        <p:txBody>
          <a:bodyPr anchor="b"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Common implementation challenges</a:t>
            </a:r>
          </a:p>
        </p:txBody>
      </p:sp>
      <p:sp>
        <p:nvSpPr>
          <p:cNvPr id="6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353" y="2560829"/>
            <a:ext cx="5029200" cy="18288"/>
          </a:xfrm>
          <a:custGeom>
            <a:avLst/>
            <a:gdLst>
              <a:gd name="connsiteX0" fmla="*/ 0 w 5029200"/>
              <a:gd name="connsiteY0" fmla="*/ 0 h 18288"/>
              <a:gd name="connsiteX1" fmla="*/ 528066 w 5029200"/>
              <a:gd name="connsiteY1" fmla="*/ 0 h 18288"/>
              <a:gd name="connsiteX2" fmla="*/ 1207008 w 5029200"/>
              <a:gd name="connsiteY2" fmla="*/ 0 h 18288"/>
              <a:gd name="connsiteX3" fmla="*/ 1785366 w 5029200"/>
              <a:gd name="connsiteY3" fmla="*/ 0 h 18288"/>
              <a:gd name="connsiteX4" fmla="*/ 2313432 w 5029200"/>
              <a:gd name="connsiteY4" fmla="*/ 0 h 18288"/>
              <a:gd name="connsiteX5" fmla="*/ 2992374 w 5029200"/>
              <a:gd name="connsiteY5" fmla="*/ 0 h 18288"/>
              <a:gd name="connsiteX6" fmla="*/ 3621024 w 5029200"/>
              <a:gd name="connsiteY6" fmla="*/ 0 h 18288"/>
              <a:gd name="connsiteX7" fmla="*/ 4249674 w 5029200"/>
              <a:gd name="connsiteY7" fmla="*/ 0 h 18288"/>
              <a:gd name="connsiteX8" fmla="*/ 5029200 w 5029200"/>
              <a:gd name="connsiteY8" fmla="*/ 0 h 18288"/>
              <a:gd name="connsiteX9" fmla="*/ 5029200 w 5029200"/>
              <a:gd name="connsiteY9" fmla="*/ 18288 h 18288"/>
              <a:gd name="connsiteX10" fmla="*/ 4501134 w 5029200"/>
              <a:gd name="connsiteY10" fmla="*/ 18288 h 18288"/>
              <a:gd name="connsiteX11" fmla="*/ 4023360 w 5029200"/>
              <a:gd name="connsiteY11" fmla="*/ 18288 h 18288"/>
              <a:gd name="connsiteX12" fmla="*/ 3344418 w 5029200"/>
              <a:gd name="connsiteY12" fmla="*/ 18288 h 18288"/>
              <a:gd name="connsiteX13" fmla="*/ 2816352 w 5029200"/>
              <a:gd name="connsiteY13" fmla="*/ 18288 h 18288"/>
              <a:gd name="connsiteX14" fmla="*/ 2137410 w 5029200"/>
              <a:gd name="connsiteY14" fmla="*/ 18288 h 18288"/>
              <a:gd name="connsiteX15" fmla="*/ 1408176 w 5029200"/>
              <a:gd name="connsiteY15" fmla="*/ 18288 h 18288"/>
              <a:gd name="connsiteX16" fmla="*/ 829818 w 5029200"/>
              <a:gd name="connsiteY16" fmla="*/ 18288 h 18288"/>
              <a:gd name="connsiteX17" fmla="*/ 0 w 5029200"/>
              <a:gd name="connsiteY17" fmla="*/ 18288 h 18288"/>
              <a:gd name="connsiteX18" fmla="*/ 0 w 5029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200" h="18288" fill="none" extrusionOk="0">
                <a:moveTo>
                  <a:pt x="0" y="0"/>
                </a:moveTo>
                <a:cubicBezTo>
                  <a:pt x="142937" y="1696"/>
                  <a:pt x="371859" y="12840"/>
                  <a:pt x="528066" y="0"/>
                </a:cubicBezTo>
                <a:cubicBezTo>
                  <a:pt x="684273" y="-12840"/>
                  <a:pt x="928949" y="-5725"/>
                  <a:pt x="1207008" y="0"/>
                </a:cubicBezTo>
                <a:cubicBezTo>
                  <a:pt x="1485067" y="5725"/>
                  <a:pt x="1562886" y="-21331"/>
                  <a:pt x="1785366" y="0"/>
                </a:cubicBezTo>
                <a:cubicBezTo>
                  <a:pt x="2007846" y="21331"/>
                  <a:pt x="2056226" y="25221"/>
                  <a:pt x="2313432" y="0"/>
                </a:cubicBezTo>
                <a:cubicBezTo>
                  <a:pt x="2570638" y="-25221"/>
                  <a:pt x="2732455" y="16294"/>
                  <a:pt x="2992374" y="0"/>
                </a:cubicBezTo>
                <a:cubicBezTo>
                  <a:pt x="3252293" y="-16294"/>
                  <a:pt x="3319267" y="-29774"/>
                  <a:pt x="3621024" y="0"/>
                </a:cubicBezTo>
                <a:cubicBezTo>
                  <a:pt x="3922781" y="29774"/>
                  <a:pt x="3998107" y="-1004"/>
                  <a:pt x="4249674" y="0"/>
                </a:cubicBezTo>
                <a:cubicBezTo>
                  <a:pt x="4501241" y="1004"/>
                  <a:pt x="4792523" y="-4510"/>
                  <a:pt x="5029200" y="0"/>
                </a:cubicBezTo>
                <a:cubicBezTo>
                  <a:pt x="5029730" y="6954"/>
                  <a:pt x="5029934" y="12839"/>
                  <a:pt x="5029200" y="18288"/>
                </a:cubicBezTo>
                <a:cubicBezTo>
                  <a:pt x="4805432" y="23154"/>
                  <a:pt x="4715801" y="17034"/>
                  <a:pt x="4501134" y="18288"/>
                </a:cubicBezTo>
                <a:cubicBezTo>
                  <a:pt x="4286467" y="19542"/>
                  <a:pt x="4193719" y="41701"/>
                  <a:pt x="4023360" y="18288"/>
                </a:cubicBezTo>
                <a:cubicBezTo>
                  <a:pt x="3853001" y="-5125"/>
                  <a:pt x="3676466" y="16909"/>
                  <a:pt x="3344418" y="18288"/>
                </a:cubicBezTo>
                <a:cubicBezTo>
                  <a:pt x="3012370" y="19667"/>
                  <a:pt x="2945824" y="14410"/>
                  <a:pt x="2816352" y="18288"/>
                </a:cubicBezTo>
                <a:cubicBezTo>
                  <a:pt x="2686880" y="22166"/>
                  <a:pt x="2438351" y="13507"/>
                  <a:pt x="2137410" y="18288"/>
                </a:cubicBezTo>
                <a:cubicBezTo>
                  <a:pt x="1836469" y="23069"/>
                  <a:pt x="1581391" y="46111"/>
                  <a:pt x="1408176" y="18288"/>
                </a:cubicBezTo>
                <a:cubicBezTo>
                  <a:pt x="1234961" y="-9535"/>
                  <a:pt x="1040489" y="-7495"/>
                  <a:pt x="829818" y="18288"/>
                </a:cubicBezTo>
                <a:cubicBezTo>
                  <a:pt x="619147" y="44071"/>
                  <a:pt x="238626" y="3756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029200" h="18288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907099" y="-19195"/>
                  <a:pt x="1056132" y="0"/>
                </a:cubicBezTo>
                <a:cubicBezTo>
                  <a:pt x="1205165" y="19195"/>
                  <a:pt x="1612834" y="-24928"/>
                  <a:pt x="1785366" y="0"/>
                </a:cubicBezTo>
                <a:cubicBezTo>
                  <a:pt x="1957898" y="24928"/>
                  <a:pt x="2149044" y="19108"/>
                  <a:pt x="2363724" y="0"/>
                </a:cubicBezTo>
                <a:cubicBezTo>
                  <a:pt x="2578404" y="-19108"/>
                  <a:pt x="2759981" y="-21788"/>
                  <a:pt x="2942082" y="0"/>
                </a:cubicBezTo>
                <a:cubicBezTo>
                  <a:pt x="3124183" y="21788"/>
                  <a:pt x="3482217" y="8836"/>
                  <a:pt x="3671316" y="0"/>
                </a:cubicBezTo>
                <a:cubicBezTo>
                  <a:pt x="3860415" y="-8836"/>
                  <a:pt x="4058665" y="-25048"/>
                  <a:pt x="4199382" y="0"/>
                </a:cubicBezTo>
                <a:cubicBezTo>
                  <a:pt x="4340099" y="25048"/>
                  <a:pt x="4735096" y="-22088"/>
                  <a:pt x="5029200" y="0"/>
                </a:cubicBezTo>
                <a:cubicBezTo>
                  <a:pt x="5028517" y="5414"/>
                  <a:pt x="5028480" y="12510"/>
                  <a:pt x="5029200" y="18288"/>
                </a:cubicBezTo>
                <a:cubicBezTo>
                  <a:pt x="4891577" y="31493"/>
                  <a:pt x="4684146" y="-2509"/>
                  <a:pt x="4501134" y="18288"/>
                </a:cubicBezTo>
                <a:cubicBezTo>
                  <a:pt x="4318122" y="39085"/>
                  <a:pt x="4030703" y="3672"/>
                  <a:pt x="3872484" y="18288"/>
                </a:cubicBezTo>
                <a:cubicBezTo>
                  <a:pt x="3714265" y="32905"/>
                  <a:pt x="3546134" y="7501"/>
                  <a:pt x="3294126" y="18288"/>
                </a:cubicBezTo>
                <a:cubicBezTo>
                  <a:pt x="3042118" y="29075"/>
                  <a:pt x="2912116" y="11153"/>
                  <a:pt x="2564892" y="18288"/>
                </a:cubicBezTo>
                <a:cubicBezTo>
                  <a:pt x="2217668" y="25423"/>
                  <a:pt x="2095118" y="11659"/>
                  <a:pt x="1835658" y="18288"/>
                </a:cubicBezTo>
                <a:cubicBezTo>
                  <a:pt x="1576198" y="24917"/>
                  <a:pt x="1500897" y="19889"/>
                  <a:pt x="1307592" y="18288"/>
                </a:cubicBezTo>
                <a:cubicBezTo>
                  <a:pt x="1114287" y="16687"/>
                  <a:pt x="961527" y="47453"/>
                  <a:pt x="678942" y="18288"/>
                </a:cubicBezTo>
                <a:cubicBezTo>
                  <a:pt x="396357" y="-10877"/>
                  <a:pt x="271066" y="23005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F1B6-0719-05CE-C8E4-56BC68699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9354" y="2798064"/>
            <a:ext cx="5461095" cy="3823962"/>
          </a:xfrm>
        </p:spPr>
        <p:txBody>
          <a:bodyPr anchor="t"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Panel sizes 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Balancing panels between clinicians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Overall over-empanelment</a:t>
            </a:r>
          </a:p>
          <a:p>
            <a:r>
              <a:rPr lang="en-US" sz="2400" dirty="0">
                <a:solidFill>
                  <a:srgbClr val="FFFFFF"/>
                </a:solidFill>
              </a:rPr>
              <a:t>Working down the backlog</a:t>
            </a:r>
          </a:p>
          <a:p>
            <a:r>
              <a:rPr lang="en-US" sz="2400" dirty="0">
                <a:solidFill>
                  <a:srgbClr val="FFFFFF"/>
                </a:solidFill>
              </a:rPr>
              <a:t>Protecting continuity</a:t>
            </a:r>
          </a:p>
          <a:p>
            <a:r>
              <a:rPr lang="en-US" sz="2400" dirty="0">
                <a:solidFill>
                  <a:srgbClr val="FFFFFF"/>
                </a:solidFill>
              </a:rPr>
              <a:t>Patient expectations/trust</a:t>
            </a:r>
          </a:p>
          <a:p>
            <a:r>
              <a:rPr lang="en-US" sz="2400" dirty="0">
                <a:solidFill>
                  <a:srgbClr val="FFFFFF"/>
                </a:solidFill>
              </a:rPr>
              <a:t>Scheduling system inefficiencies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Ex. difficult phone appointment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F668A0-9FA7-EB8D-1F80-DF107AD7641C}"/>
              </a:ext>
            </a:extLst>
          </p:cNvPr>
          <p:cNvSpPr txBox="1"/>
          <p:nvPr/>
        </p:nvSpPr>
        <p:spPr>
          <a:xfrm>
            <a:off x="232287" y="6123800"/>
            <a:ext cx="439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Murray M, Bodenheimer T, Rittenhouse D, Grumbach K. Improving timely access to primary care: case studies of the advanced access model. JAMA. 2003 Feb 26;289(8):1042-6. </a:t>
            </a:r>
          </a:p>
        </p:txBody>
      </p:sp>
    </p:spTree>
    <p:extLst>
      <p:ext uri="{BB962C8B-B14F-4D97-AF65-F5344CB8AC3E}">
        <p14:creationId xmlns:p14="http://schemas.microsoft.com/office/powerpoint/2010/main" val="3063486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BB3F10-D8A8-6499-E189-E5C73B042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/>
              <a:t>Take-home points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BBAD8-1C7D-6A74-CEEA-C99B0FCEC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3329"/>
            <a:ext cx="6084367" cy="4929546"/>
          </a:xfrm>
        </p:spPr>
        <p:txBody>
          <a:bodyPr>
            <a:normAutofit/>
          </a:bodyPr>
          <a:lstStyle/>
          <a:p>
            <a:r>
              <a:rPr lang="en-US" sz="2400" dirty="0"/>
              <a:t>Need strong foundations in empanelment, team-based care, and data-driven improvement </a:t>
            </a:r>
          </a:p>
          <a:p>
            <a:r>
              <a:rPr lang="en-US" sz="2400" dirty="0"/>
              <a:t>Need the right data to fully understand demand</a:t>
            </a:r>
          </a:p>
          <a:p>
            <a:r>
              <a:rPr lang="en-US" sz="2400" dirty="0"/>
              <a:t>Managing demand by right-sizing panels</a:t>
            </a:r>
          </a:p>
          <a:p>
            <a:r>
              <a:rPr lang="en-US" sz="2400" dirty="0"/>
              <a:t>Adding capacity with teams</a:t>
            </a:r>
          </a:p>
          <a:p>
            <a:r>
              <a:rPr lang="en-US" sz="2400" dirty="0"/>
              <a:t>Optimizing existing capacity with advanced access concepts &amp; appointment template changes</a:t>
            </a:r>
          </a:p>
          <a:p>
            <a:r>
              <a:rPr lang="en-US" sz="2400" dirty="0"/>
              <a:t>Care models of the future vs. traditional visit-based care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8073A6-2E9B-4035-98A0-BA74C488E1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" b="3"/>
          <a:stretch>
            <a:fillRect/>
          </a:stretch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147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8FEC90-F601-4F79-8F01-A1C394216FFB}"/>
</file>

<file path=customXml/itemProps2.xml><?xml version="1.0" encoding="utf-8"?>
<ds:datastoreItem xmlns:ds="http://schemas.openxmlformats.org/officeDocument/2006/customXml" ds:itemID="{92CFCA62-CF68-493A-90B1-90AE89777F3F}"/>
</file>

<file path=customXml/itemProps3.xml><?xml version="1.0" encoding="utf-8"?>
<ds:datastoreItem xmlns:ds="http://schemas.openxmlformats.org/officeDocument/2006/customXml" ds:itemID="{59A40694-9DF6-4CE3-A85A-21D9578BF599}"/>
</file>

<file path=docProps/app.xml><?xml version="1.0" encoding="utf-8"?>
<Properties xmlns="http://schemas.openxmlformats.org/officeDocument/2006/extended-properties" xmlns:vt="http://schemas.openxmlformats.org/officeDocument/2006/docPropsVTypes">
  <TotalTime>7110</TotalTime>
  <Words>2121</Words>
  <Application>Microsoft Office PowerPoint</Application>
  <PresentationFormat>Widescreen</PresentationFormat>
  <Paragraphs>238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Arial Nova</vt:lpstr>
      <vt:lpstr>BlinkMacSystemFont</vt:lpstr>
      <vt:lpstr>Calibri</vt:lpstr>
      <vt:lpstr>Wingdings</vt:lpstr>
      <vt:lpstr>Office Theme</vt:lpstr>
      <vt:lpstr>The Imperative of Practice Redesign:  Key Access Concepts from Bright Spot Practices</vt:lpstr>
      <vt:lpstr>Access to Care Defined</vt:lpstr>
      <vt:lpstr>Access to…</vt:lpstr>
      <vt:lpstr>Access – an advanced Building Block</vt:lpstr>
      <vt:lpstr>Good Access = Balancing  Capacity + Demand</vt:lpstr>
      <vt:lpstr>For good access, capacity = demand</vt:lpstr>
      <vt:lpstr>For good access, capacity = demand</vt:lpstr>
      <vt:lpstr>For good access, capacity = demand</vt:lpstr>
      <vt:lpstr>Use existing capacity more efficiently</vt:lpstr>
      <vt:lpstr>Advanced/open-access</vt:lpstr>
      <vt:lpstr>Measuring Day-to-day Appointment Capacity + Demand </vt:lpstr>
      <vt:lpstr>Open access at Banner Health/University of Arizona</vt:lpstr>
      <vt:lpstr>No-show reduction (wasted capacity)</vt:lpstr>
      <vt:lpstr>Advanced access successes</vt:lpstr>
      <vt:lpstr>Common implementation challenges</vt:lpstr>
      <vt:lpstr>Take-home 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Kong, Marianna</dc:creator>
  <cp:lastModifiedBy>Kong, Marianna</cp:lastModifiedBy>
  <cp:revision>23</cp:revision>
  <dcterms:created xsi:type="dcterms:W3CDTF">2025-07-28T23:19:12Z</dcterms:created>
  <dcterms:modified xsi:type="dcterms:W3CDTF">2025-08-06T04:49:19Z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