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398" r:id="rId5"/>
    <p:sldId id="336" r:id="rId6"/>
    <p:sldId id="326" r:id="rId7"/>
    <p:sldId id="288" r:id="rId8"/>
    <p:sldId id="328" r:id="rId9"/>
    <p:sldId id="516" r:id="rId10"/>
    <p:sldId id="515" r:id="rId11"/>
    <p:sldId id="518" r:id="rId12"/>
    <p:sldId id="365" r:id="rId13"/>
    <p:sldId id="521" r:id="rId14"/>
    <p:sldId id="517" r:id="rId15"/>
    <p:sldId id="520" r:id="rId16"/>
    <p:sldId id="404" r:id="rId17"/>
    <p:sldId id="321" r:id="rId18"/>
    <p:sldId id="323" r:id="rId19"/>
  </p:sldIdLst>
  <p:sldSz cx="12192000" cy="6858000"/>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DB385C-C1A4-F81A-1E9B-6949FE338D69}" name="Warren Newton" initials="WN" userId="S::wnewton@theabfm.org::589c7434-38aa-4268-bd74-7263289bf5f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3E5022-C21E-4645-8212-766A43D81832}" v="250" dt="2025-08-01T01:36:06.6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910" autoAdjust="0"/>
  </p:normalViewPr>
  <p:slideViewPr>
    <p:cSldViewPr snapToGrid="0">
      <p:cViewPr varScale="1">
        <p:scale>
          <a:sx n="68" d="100"/>
          <a:sy n="68" d="100"/>
        </p:scale>
        <p:origin x="66" y="229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Urban</c:v>
                </c:pt>
              </c:strCache>
            </c:strRef>
          </c:tx>
          <c:spPr>
            <a:ln w="38100" cap="rnd">
              <a:solidFill>
                <a:schemeClr val="accent1"/>
              </a:solidFill>
              <a:prstDash val="sysDot"/>
              <a:round/>
            </a:ln>
            <a:effectLst/>
          </c:spPr>
          <c:marker>
            <c:symbol val="none"/>
          </c:marker>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83.7</c:v>
                </c:pt>
                <c:pt idx="1">
                  <c:v>82.5</c:v>
                </c:pt>
                <c:pt idx="2">
                  <c:v>84.7</c:v>
                </c:pt>
                <c:pt idx="3">
                  <c:v>83.9</c:v>
                </c:pt>
                <c:pt idx="4">
                  <c:v>83.3</c:v>
                </c:pt>
              </c:numCache>
            </c:numRef>
          </c:val>
          <c:smooth val="0"/>
          <c:extLst>
            <c:ext xmlns:c16="http://schemas.microsoft.com/office/drawing/2014/chart" uri="{C3380CC4-5D6E-409C-BE32-E72D297353CC}">
              <c16:uniqueId val="{00000000-07A4-4070-880C-DB8B0EDF344A}"/>
            </c:ext>
          </c:extLst>
        </c:ser>
        <c:ser>
          <c:idx val="1"/>
          <c:order val="1"/>
          <c:tx>
            <c:strRef>
              <c:f>Sheet1!$C$1</c:f>
              <c:strCache>
                <c:ptCount val="1"/>
                <c:pt idx="0">
                  <c:v>Micropolitan</c:v>
                </c:pt>
              </c:strCache>
            </c:strRef>
          </c:tx>
          <c:spPr>
            <a:ln w="38100" cap="rnd">
              <a:solidFill>
                <a:schemeClr val="accent2"/>
              </a:solidFill>
              <a:round/>
            </a:ln>
            <a:effectLst/>
          </c:spPr>
          <c:marker>
            <c:symbol val="none"/>
          </c:marker>
          <c:dPt>
            <c:idx val="0"/>
            <c:marker>
              <c:symbol val="none"/>
            </c:marker>
            <c:bubble3D val="0"/>
            <c:spPr>
              <a:ln w="38100" cap="rnd">
                <a:solidFill>
                  <a:schemeClr val="accent2"/>
                </a:solidFill>
                <a:round/>
              </a:ln>
              <a:effectLst/>
            </c:spPr>
            <c:extLst>
              <c:ext xmlns:c16="http://schemas.microsoft.com/office/drawing/2014/chart" uri="{C3380CC4-5D6E-409C-BE32-E72D297353CC}">
                <c16:uniqueId val="{00000006-07A4-4070-880C-DB8B0EDF344A}"/>
              </c:ext>
            </c:extLst>
          </c:dPt>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6.7</c:v>
                </c:pt>
                <c:pt idx="1">
                  <c:v>6</c:v>
                </c:pt>
                <c:pt idx="2">
                  <c:v>5.4</c:v>
                </c:pt>
                <c:pt idx="3">
                  <c:v>5.9</c:v>
                </c:pt>
                <c:pt idx="4">
                  <c:v>6.4</c:v>
                </c:pt>
              </c:numCache>
            </c:numRef>
          </c:val>
          <c:smooth val="0"/>
          <c:extLst>
            <c:ext xmlns:c16="http://schemas.microsoft.com/office/drawing/2014/chart" uri="{C3380CC4-5D6E-409C-BE32-E72D297353CC}">
              <c16:uniqueId val="{00000001-07A4-4070-880C-DB8B0EDF344A}"/>
            </c:ext>
          </c:extLst>
        </c:ser>
        <c:ser>
          <c:idx val="2"/>
          <c:order val="2"/>
          <c:tx>
            <c:strRef>
              <c:f>Sheet1!$D$1</c:f>
              <c:strCache>
                <c:ptCount val="1"/>
                <c:pt idx="0">
                  <c:v>Large Rural</c:v>
                </c:pt>
              </c:strCache>
            </c:strRef>
          </c:tx>
          <c:spPr>
            <a:ln w="38100" cap="rnd">
              <a:solidFill>
                <a:srgbClr val="7030A0"/>
              </a:solidFill>
              <a:round/>
            </a:ln>
            <a:effectLst/>
          </c:spPr>
          <c:marker>
            <c:symbol val="none"/>
          </c:marker>
          <c:cat>
            <c:numRef>
              <c:f>Sheet1!$A$2:$A$6</c:f>
              <c:numCache>
                <c:formatCode>General</c:formatCode>
                <c:ptCount val="5"/>
                <c:pt idx="0">
                  <c:v>2016</c:v>
                </c:pt>
                <c:pt idx="1">
                  <c:v>2017</c:v>
                </c:pt>
                <c:pt idx="2">
                  <c:v>2018</c:v>
                </c:pt>
                <c:pt idx="3">
                  <c:v>2019</c:v>
                </c:pt>
                <c:pt idx="4">
                  <c:v>2020</c:v>
                </c:pt>
              </c:numCache>
            </c:numRef>
          </c:cat>
          <c:val>
            <c:numRef>
              <c:f>Sheet1!$D$2:$D$6</c:f>
              <c:numCache>
                <c:formatCode>General</c:formatCode>
                <c:ptCount val="5"/>
                <c:pt idx="0">
                  <c:v>8.1</c:v>
                </c:pt>
                <c:pt idx="1">
                  <c:v>9.8000000000000007</c:v>
                </c:pt>
                <c:pt idx="2">
                  <c:v>8.5</c:v>
                </c:pt>
                <c:pt idx="3">
                  <c:v>8.6999999999999993</c:v>
                </c:pt>
                <c:pt idx="4">
                  <c:v>9.3000000000000007</c:v>
                </c:pt>
              </c:numCache>
            </c:numRef>
          </c:val>
          <c:smooth val="0"/>
          <c:extLst>
            <c:ext xmlns:c16="http://schemas.microsoft.com/office/drawing/2014/chart" uri="{C3380CC4-5D6E-409C-BE32-E72D297353CC}">
              <c16:uniqueId val="{00000002-07A4-4070-880C-DB8B0EDF344A}"/>
            </c:ext>
          </c:extLst>
        </c:ser>
        <c:ser>
          <c:idx val="3"/>
          <c:order val="3"/>
          <c:tx>
            <c:strRef>
              <c:f>Sheet1!$E$1</c:f>
              <c:strCache>
                <c:ptCount val="1"/>
                <c:pt idx="0">
                  <c:v>Small Rural</c:v>
                </c:pt>
              </c:strCache>
            </c:strRef>
          </c:tx>
          <c:spPr>
            <a:ln w="38100" cap="rnd">
              <a:solidFill>
                <a:schemeClr val="accent4"/>
              </a:solidFill>
              <a:prstDash val="dash"/>
              <a:round/>
            </a:ln>
            <a:effectLst/>
          </c:spPr>
          <c:marker>
            <c:symbol val="none"/>
          </c:marker>
          <c:cat>
            <c:numRef>
              <c:f>Sheet1!$A$2:$A$6</c:f>
              <c:numCache>
                <c:formatCode>General</c:formatCode>
                <c:ptCount val="5"/>
                <c:pt idx="0">
                  <c:v>2016</c:v>
                </c:pt>
                <c:pt idx="1">
                  <c:v>2017</c:v>
                </c:pt>
                <c:pt idx="2">
                  <c:v>2018</c:v>
                </c:pt>
                <c:pt idx="3">
                  <c:v>2019</c:v>
                </c:pt>
                <c:pt idx="4">
                  <c:v>2020</c:v>
                </c:pt>
              </c:numCache>
            </c:numRef>
          </c:cat>
          <c:val>
            <c:numRef>
              <c:f>Sheet1!$E$2:$E$6</c:f>
              <c:numCache>
                <c:formatCode>General</c:formatCode>
                <c:ptCount val="5"/>
                <c:pt idx="0">
                  <c:v>1.5</c:v>
                </c:pt>
                <c:pt idx="1">
                  <c:v>1.6</c:v>
                </c:pt>
                <c:pt idx="2">
                  <c:v>1.4</c:v>
                </c:pt>
                <c:pt idx="3">
                  <c:v>1.4</c:v>
                </c:pt>
                <c:pt idx="4">
                  <c:v>1.1000000000000001</c:v>
                </c:pt>
              </c:numCache>
            </c:numRef>
          </c:val>
          <c:smooth val="0"/>
          <c:extLst>
            <c:ext xmlns:c16="http://schemas.microsoft.com/office/drawing/2014/chart" uri="{C3380CC4-5D6E-409C-BE32-E72D297353CC}">
              <c16:uniqueId val="{00000004-07A4-4070-880C-DB8B0EDF344A}"/>
            </c:ext>
          </c:extLst>
        </c:ser>
        <c:dLbls>
          <c:showLegendKey val="0"/>
          <c:showVal val="0"/>
          <c:showCatName val="0"/>
          <c:showSerName val="0"/>
          <c:showPercent val="0"/>
          <c:showBubbleSize val="0"/>
        </c:dLbls>
        <c:smooth val="0"/>
        <c:axId val="1206379080"/>
        <c:axId val="1206373504"/>
      </c:lineChart>
      <c:catAx>
        <c:axId val="1206379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06373504"/>
        <c:crosses val="autoZero"/>
        <c:auto val="1"/>
        <c:lblAlgn val="ctr"/>
        <c:lblOffset val="100"/>
        <c:noMultiLvlLbl val="0"/>
      </c:catAx>
      <c:valAx>
        <c:axId val="120637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0637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Date Placeholder 2"/>
          <p:cNvSpPr>
            <a:spLocks noGrp="1"/>
          </p:cNvSpPr>
          <p:nvPr>
            <p:ph type="dt" idx="1"/>
          </p:nvPr>
        </p:nvSpPr>
        <p:spPr>
          <a:xfrm>
            <a:off x="3939466" y="0"/>
            <a:ext cx="3013763" cy="463647"/>
          </a:xfrm>
          <a:prstGeom prst="rect">
            <a:avLst/>
          </a:prstGeom>
        </p:spPr>
        <p:txBody>
          <a:bodyPr vert="horz" lIns="92546" tIns="46273" rIns="92546" bIns="46273" rtlCol="0"/>
          <a:lstStyle>
            <a:lvl1pPr algn="r">
              <a:defRPr sz="1200"/>
            </a:lvl1pPr>
          </a:lstStyle>
          <a:p>
            <a:fld id="{894B4FEA-48B2-40DD-A24F-AB3D8C93B714}" type="datetimeFigureOut">
              <a:rPr lang="en-US" smtClean="0"/>
              <a:t>7/31/2025</a:t>
            </a:fld>
            <a:endParaRPr lang="en-US"/>
          </a:p>
        </p:txBody>
      </p:sp>
      <p:sp>
        <p:nvSpPr>
          <p:cNvPr id="4" name="Slide Image Placeholder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2546" tIns="46273" rIns="92546" bIns="46273" rtlCol="0" anchor="ctr"/>
          <a:lstStyle/>
          <a:p>
            <a:endParaRPr lang="en-US"/>
          </a:p>
        </p:txBody>
      </p:sp>
      <p:sp>
        <p:nvSpPr>
          <p:cNvPr id="5" name="Notes Placeholder 4"/>
          <p:cNvSpPr>
            <a:spLocks noGrp="1"/>
          </p:cNvSpPr>
          <p:nvPr>
            <p:ph type="body" sz="quarter" idx="3"/>
          </p:nvPr>
        </p:nvSpPr>
        <p:spPr>
          <a:xfrm>
            <a:off x="695484" y="4447153"/>
            <a:ext cx="5563870" cy="3638580"/>
          </a:xfrm>
          <a:prstGeom prst="rect">
            <a:avLst/>
          </a:prstGeom>
        </p:spPr>
        <p:txBody>
          <a:bodyPr vert="horz" lIns="92546" tIns="46273" rIns="92546" bIns="462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777193"/>
            <a:ext cx="3013763" cy="463646"/>
          </a:xfrm>
          <a:prstGeom prst="rect">
            <a:avLst/>
          </a:prstGeom>
        </p:spPr>
        <p:txBody>
          <a:bodyPr vert="horz" lIns="92546" tIns="46273" rIns="92546" bIns="46273" rtlCol="0" anchor="b"/>
          <a:lstStyle>
            <a:lvl1pPr algn="r">
              <a:defRPr sz="1200"/>
            </a:lvl1pPr>
          </a:lstStyle>
          <a:p>
            <a:fld id="{DDCAF36A-3B66-4DC9-80A9-527686636224}" type="slidenum">
              <a:rPr lang="en-US" smtClean="0"/>
              <a:t>‹#›</a:t>
            </a:fld>
            <a:endParaRPr lang="en-US"/>
          </a:p>
        </p:txBody>
      </p:sp>
    </p:spTree>
    <p:extLst>
      <p:ext uri="{BB962C8B-B14F-4D97-AF65-F5344CB8AC3E}">
        <p14:creationId xmlns:p14="http://schemas.microsoft.com/office/powerpoint/2010/main" val="523995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Division of Labor Supports Specialization</a:t>
            </a:r>
          </a:p>
          <a:p>
            <a:r>
              <a:rPr lang="en-US" b="1" dirty="0"/>
              <a:t>Smith's view</a:t>
            </a:r>
            <a:r>
              <a:rPr lang="en-US" dirty="0"/>
              <a:t>: Productivity increases when tasks are broken into narrower parts and performed by specialists (e.g., pin factory example).</a:t>
            </a:r>
          </a:p>
          <a:p>
            <a:r>
              <a:rPr lang="en-US" b="1" dirty="0"/>
              <a:t>Application to health care</a:t>
            </a:r>
            <a:r>
              <a:rPr lang="en-US" dirty="0"/>
              <a:t>: Smith might initially favor </a:t>
            </a:r>
            <a:r>
              <a:rPr lang="en-US" b="1" dirty="0" err="1"/>
              <a:t>subspecialization</a:t>
            </a:r>
            <a:r>
              <a:rPr lang="en-US" dirty="0"/>
              <a:t>, as it allows individuals to develop deep expertise, leading to technical efficiency and innovation.</a:t>
            </a:r>
          </a:p>
          <a:p>
            <a:endParaRPr lang="en-US" dirty="0"/>
          </a:p>
          <a:p>
            <a:r>
              <a:rPr lang="en-US" b="1" dirty="0"/>
              <a:t>Smith's caution</a:t>
            </a:r>
            <a:r>
              <a:rPr lang="en-US" dirty="0"/>
              <a:t>: Excessive specialization can make workers "as stupid and ignorant as it is possible for a human creature to become" (Book V).</a:t>
            </a:r>
          </a:p>
          <a:p>
            <a:r>
              <a:rPr lang="en-US" b="1" dirty="0"/>
              <a:t>Application</a:t>
            </a:r>
            <a:r>
              <a:rPr lang="en-US" dirty="0"/>
              <a:t>: In health care, Smith might recognize that </a:t>
            </a:r>
            <a:r>
              <a:rPr lang="en-US" b="1" dirty="0"/>
              <a:t>generalists (e.g., family physicians)</a:t>
            </a:r>
            <a:r>
              <a:rPr lang="en-US" dirty="0"/>
              <a:t> are crucial where broad, contextual knowledge of the patient is more valuable than isolated technical skill — particularly in rural areas or when managing complex, multi-system illness.</a:t>
            </a:r>
          </a:p>
          <a:p>
            <a:endParaRPr lang="en-US" dirty="0"/>
          </a:p>
          <a:p>
            <a:r>
              <a:rPr lang="en-US" b="1" dirty="0"/>
              <a:t>Smith’s </a:t>
            </a:r>
            <a:r>
              <a:rPr lang="en-US" b="1" i="1" dirty="0"/>
              <a:t>Theory of Moral Sentiments</a:t>
            </a:r>
            <a:r>
              <a:rPr lang="en-US" dirty="0"/>
              <a:t> emphasizes sympathy, duty, and justice.</a:t>
            </a:r>
          </a:p>
          <a:p>
            <a:r>
              <a:rPr lang="en-US" b="1" dirty="0"/>
              <a:t>Application</a:t>
            </a:r>
            <a:r>
              <a:rPr lang="en-US" dirty="0"/>
              <a:t>: Smith might argue that </a:t>
            </a:r>
            <a:r>
              <a:rPr lang="en-US" b="1" dirty="0"/>
              <a:t>a comprehensive, generalist approach</a:t>
            </a:r>
            <a:r>
              <a:rPr lang="en-US" dirty="0"/>
              <a:t> better serves the </a:t>
            </a:r>
            <a:r>
              <a:rPr lang="en-US" i="1" dirty="0"/>
              <a:t>common good</a:t>
            </a:r>
            <a:r>
              <a:rPr lang="en-US" dirty="0"/>
              <a:t>, especially for the poor and underserved who need longitudinal, integrated care. He’d see </a:t>
            </a:r>
            <a:r>
              <a:rPr lang="en-US" b="1" dirty="0"/>
              <a:t>health as a public interest</a:t>
            </a:r>
            <a:r>
              <a:rPr lang="en-US" dirty="0"/>
              <a:t>, where over-fragmentation of care undermines relational trust and continuity.</a:t>
            </a:r>
          </a:p>
          <a:p>
            <a:endParaRPr lang="en-US" dirty="0"/>
          </a:p>
          <a:p>
            <a:endParaRPr lang="en-US" b="1" dirty="0"/>
          </a:p>
          <a:p>
            <a:r>
              <a:rPr lang="en-US" b="1" dirty="0"/>
              <a:t>Market Failures and Imperfect Information</a:t>
            </a:r>
          </a:p>
          <a:p>
            <a:r>
              <a:rPr lang="en-US" dirty="0"/>
              <a:t>Smith acknowledged markets don’t work well in contexts of </a:t>
            </a:r>
            <a:r>
              <a:rPr lang="en-US" b="1" dirty="0"/>
              <a:t>asymmetrical information</a:t>
            </a:r>
            <a:r>
              <a:rPr lang="en-US" dirty="0"/>
              <a:t> and </a:t>
            </a:r>
            <a:r>
              <a:rPr lang="en-US" b="1" dirty="0"/>
              <a:t>externalities</a:t>
            </a:r>
            <a:r>
              <a:rPr lang="en-US" dirty="0"/>
              <a:t>.</a:t>
            </a:r>
          </a:p>
          <a:p>
            <a:endParaRPr lang="en-US" b="1" dirty="0"/>
          </a:p>
          <a:p>
            <a:r>
              <a:rPr lang="en-US" b="1" dirty="0"/>
              <a:t>Asymmetrical information</a:t>
            </a:r>
            <a:r>
              <a:rPr lang="en-US" dirty="0"/>
              <a:t>: Patients can’t judge what care they need, unlike choosing bread or shoes. The supplier (doctor) often decides the demand.</a:t>
            </a:r>
          </a:p>
          <a:p>
            <a:r>
              <a:rPr lang="en-US" b="1" dirty="0"/>
              <a:t>Externalities</a:t>
            </a:r>
            <a:r>
              <a:rPr lang="en-US" dirty="0"/>
              <a:t>: The public health effects of widespread primary care access (e.g. fewer hospitalizations, better chronic care) aren’t captured in individual transactions.</a:t>
            </a:r>
          </a:p>
          <a:p>
            <a:r>
              <a:rPr lang="en-US" b="1" dirty="0"/>
              <a:t>Skewed incentives</a:t>
            </a:r>
            <a:r>
              <a:rPr lang="en-US" dirty="0"/>
              <a:t>: Markets reward what is billable (procedures, subspecialty care), not what is most valuable for health (continuity, prevention, comprehensive care).</a:t>
            </a:r>
          </a:p>
          <a:p>
            <a:r>
              <a:rPr lang="en-US" b="1" dirty="0"/>
              <a:t>Undersupply of generalists</a:t>
            </a:r>
            <a:r>
              <a:rPr lang="en-US" dirty="0"/>
              <a:t>: Even if generalists offer better population outcomes, their lower pay and undervaluation in the system mean </a:t>
            </a:r>
            <a:r>
              <a:rPr lang="en-US" b="1" dirty="0"/>
              <a:t>fewer doctors choose </a:t>
            </a:r>
            <a:r>
              <a:rPr lang="en-US" b="1" dirty="0" err="1"/>
              <a:t>generalism</a:t>
            </a:r>
            <a:r>
              <a:rPr lang="en-US" b="1" dirty="0"/>
              <a:t>, </a:t>
            </a:r>
            <a:r>
              <a:rPr lang="en-US" dirty="0"/>
              <a:t>a classic example of market failure.</a:t>
            </a:r>
          </a:p>
          <a:p>
            <a:r>
              <a:rPr lang="en-US" dirty="0"/>
              <a:t>Adam Smith’s concept of the invisible hand suggests that individuals pursuing their own self-interest can unintentionally benefit society—but this mechanism breaks down in health care. Unlike typical markets, health care involves asymmetric information, skewed incentives, and public health externalities. These distortions lead the market to overproduce subspecialists, who are better compensated, and underproduce generalists, despite their greater value for population health, continuity, and equity. Smith would likely argue that while specialization brings efficiency, intentional policy is needed to support comprehensive, generalist care as a public good.</a:t>
            </a:r>
          </a:p>
        </p:txBody>
      </p:sp>
      <p:sp>
        <p:nvSpPr>
          <p:cNvPr id="4" name="Slide Number Placeholder 3"/>
          <p:cNvSpPr>
            <a:spLocks noGrp="1"/>
          </p:cNvSpPr>
          <p:nvPr>
            <p:ph type="sldNum" sz="quarter" idx="5"/>
          </p:nvPr>
        </p:nvSpPr>
        <p:spPr/>
        <p:txBody>
          <a:bodyPr/>
          <a:lstStyle/>
          <a:p>
            <a:fld id="{DDCAF36A-3B66-4DC9-80A9-527686636224}" type="slidenum">
              <a:rPr lang="en-US" smtClean="0"/>
              <a:t>2</a:t>
            </a:fld>
            <a:endParaRPr lang="en-US"/>
          </a:p>
        </p:txBody>
      </p:sp>
    </p:spTree>
    <p:extLst>
      <p:ext uri="{BB962C8B-B14F-4D97-AF65-F5344CB8AC3E}">
        <p14:creationId xmlns:p14="http://schemas.microsoft.com/office/powerpoint/2010/main" val="3835828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Barbara Starfield argues that comprehensiveness in primary care is a foundational attribute that enhances health outcomes, reduces costs, and improves equity—outperforming more specialized systems on nearly every measure. Building on Adam Smith’s recognition that markets can misallocate resources, she would show that health systems emphasizing specialty care produce worse outcomes at higher cost. Comprehensiveness ensures that a wide range of health needs are met within primary care, reducing unnecessary specialist use, improving coordination, and strengthening person-focused care over time. Rather than relying on the invisible hand, she emphasizes that effective health systems must deliberately invest in comprehensive primary care as a core organizing principle, because its benefits are systemic, not incidental</a:t>
            </a:r>
          </a:p>
        </p:txBody>
      </p:sp>
      <p:sp>
        <p:nvSpPr>
          <p:cNvPr id="4" name="Slide Number Placeholder 3"/>
          <p:cNvSpPr>
            <a:spLocks noGrp="1"/>
          </p:cNvSpPr>
          <p:nvPr>
            <p:ph type="sldNum" sz="quarter" idx="5"/>
          </p:nvPr>
        </p:nvSpPr>
        <p:spPr/>
        <p:txBody>
          <a:bodyPr/>
          <a:lstStyle/>
          <a:p>
            <a:fld id="{DDCAF36A-3B66-4DC9-80A9-527686636224}" type="slidenum">
              <a:rPr lang="en-US" smtClean="0"/>
              <a:t>3</a:t>
            </a:fld>
            <a:endParaRPr lang="en-US"/>
          </a:p>
        </p:txBody>
      </p:sp>
    </p:spTree>
    <p:extLst>
      <p:ext uri="{BB962C8B-B14F-4D97-AF65-F5344CB8AC3E}">
        <p14:creationId xmlns:p14="http://schemas.microsoft.com/office/powerpoint/2010/main" val="776580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pPr eaLnBrk="1" hangingPunct="1"/>
            <a:r>
              <a:rPr lang="en-US" dirty="0"/>
              <a:t>The Patient Protection and Affordable Care Act (ACA) of 2009 has returned attention to primary care and its role in achieving the nation’s Triple Aim of improved population health and patient care, while achieving lower costs.</a:t>
            </a:r>
            <a:r>
              <a:rPr lang="en-US" baseline="30000" dirty="0"/>
              <a:t>1</a:t>
            </a:r>
            <a:r>
              <a:rPr lang="en-US" dirty="0"/>
              <a:t>  Decades of evidence support primary care’s potential as an antidote to healthcare costs whose growth has outpaced the overall economy for decades and which faces additional burdens from an aging, enlarging, and increasingly insured population.</a:t>
            </a:r>
            <a:r>
              <a:rPr lang="en-US" baseline="30000" dirty="0"/>
              <a:t>2,3</a:t>
            </a:r>
            <a:r>
              <a:rPr lang="en-US" dirty="0"/>
              <a:t>  Among the definitional features of primary care thought to be responsible for its positive impact is comprehensiveness, or the ability to care for a broad spectrum of health problems.  The Institute of Medicine, in an often-referenced 1996 publication on primary care, defined comprehensiveness as “…</a:t>
            </a:r>
            <a:r>
              <a:rPr lang="en-US" i="1" dirty="0"/>
              <a:t>the provision of integrated, accessible health care services by clinicians who are accountable for addressing a large majority of personal health care needs.</a:t>
            </a:r>
            <a:r>
              <a:rPr lang="en-US" dirty="0"/>
              <a:t>”</a:t>
            </a:r>
            <a:r>
              <a:rPr lang="en-US" baseline="30000" dirty="0"/>
              <a:t>4</a:t>
            </a:r>
            <a:r>
              <a:rPr lang="en-US" dirty="0"/>
              <a:t>  The value of this function of primary care was reiterated by the World Health Organization in 2008. </a:t>
            </a:r>
            <a:r>
              <a:rPr lang="en-US" baseline="30000" dirty="0"/>
              <a:t>5</a:t>
            </a:r>
            <a:r>
              <a:rPr lang="en-US" dirty="0"/>
              <a:t>  To serve as </a:t>
            </a:r>
            <a:r>
              <a:rPr lang="en-US" i="1" dirty="0"/>
              <a:t>first contact</a:t>
            </a:r>
            <a:r>
              <a:rPr lang="en-US" dirty="0"/>
              <a:t> for undifferentiated illness, another primary care principle, requires comprehensiveness to effectively differentiate symptoms and complaints, diagnose and engage in treatment where necessary. . Likewise, </a:t>
            </a:r>
            <a:r>
              <a:rPr lang="en-US" i="1" dirty="0"/>
              <a:t>continuity </a:t>
            </a:r>
            <a:r>
              <a:rPr lang="en-US" dirty="0"/>
              <a:t>in the patient relationship, one of the most studied of primary care features, relies upon  comprehensiveness, as does </a:t>
            </a:r>
            <a:r>
              <a:rPr lang="en-US" i="1" dirty="0"/>
              <a:t>coordination</a:t>
            </a:r>
            <a:r>
              <a:rPr lang="en-US" dirty="0"/>
              <a:t> of these relationships across many settings. In theory, comprehensiveness is supposed to make delivery of “the right care, at the right time, in the right place,” and the  avoidance of more costly care later more likely.</a:t>
            </a:r>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Mismatch with last slide…  there only 27% of NGS say they don’t teach but here it looks like 50% don’t…  likely 20% are very low volume teachers..</a:t>
            </a:r>
          </a:p>
        </p:txBody>
      </p:sp>
      <p:sp>
        <p:nvSpPr>
          <p:cNvPr id="4" name="Slide Number Placeholder 3"/>
          <p:cNvSpPr>
            <a:spLocks noGrp="1"/>
          </p:cNvSpPr>
          <p:nvPr>
            <p:ph type="sldNum" sz="quarter" idx="5"/>
          </p:nvPr>
        </p:nvSpPr>
        <p:spPr/>
        <p:txBody>
          <a:bodyPr/>
          <a:lstStyle/>
          <a:p>
            <a:fld id="{DDCAF36A-3B66-4DC9-80A9-527686636224}" type="slidenum">
              <a:rPr lang="en-US" smtClean="0"/>
              <a:t>13</a:t>
            </a:fld>
            <a:endParaRPr lang="en-US"/>
          </a:p>
        </p:txBody>
      </p:sp>
    </p:spTree>
    <p:extLst>
      <p:ext uri="{BB962C8B-B14F-4D97-AF65-F5344CB8AC3E}">
        <p14:creationId xmlns:p14="http://schemas.microsoft.com/office/powerpoint/2010/main" val="4070811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Where’s the population located in the U.S.?</a:t>
            </a:r>
          </a:p>
        </p:txBody>
      </p:sp>
      <p:sp>
        <p:nvSpPr>
          <p:cNvPr id="4" name="Slide Number Placeholder 3"/>
          <p:cNvSpPr>
            <a:spLocks noGrp="1"/>
          </p:cNvSpPr>
          <p:nvPr>
            <p:ph type="sldNum" sz="quarter" idx="5"/>
          </p:nvPr>
        </p:nvSpPr>
        <p:spPr/>
        <p:txBody>
          <a:bodyPr/>
          <a:lstStyle/>
          <a:p>
            <a:fld id="{76C6689D-7A4D-483D-93BB-11AF4B4550CF}" type="slidenum">
              <a:rPr lang="en-US" smtClean="0"/>
              <a:t>14</a:t>
            </a:fld>
            <a:endParaRPr lang="en-US"/>
          </a:p>
        </p:txBody>
      </p:sp>
    </p:spTree>
    <p:extLst>
      <p:ext uri="{BB962C8B-B14F-4D97-AF65-F5344CB8AC3E}">
        <p14:creationId xmlns:p14="http://schemas.microsoft.com/office/powerpoint/2010/main" val="3458348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73EC3-3487-FB5D-3C0A-B04AB137D3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EA4A28-8573-8502-69AB-EB62E48DA4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105D97-06EB-F732-9929-DE334415C9D1}"/>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5" name="Footer Placeholder 4">
            <a:extLst>
              <a:ext uri="{FF2B5EF4-FFF2-40B4-BE49-F238E27FC236}">
                <a16:creationId xmlns:a16="http://schemas.microsoft.com/office/drawing/2014/main" id="{318C2A68-26AF-40BD-0C2F-28EF8DD017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A2FDD1-7016-A354-09CA-C9E7C6F3B926}"/>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1083145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AE7F-1818-48E8-F228-EA93F1D60E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0D00D2-BF95-9566-7D19-D0E8D6D82E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225165-6AD0-2873-963C-9C2DD638C878}"/>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5" name="Footer Placeholder 4">
            <a:extLst>
              <a:ext uri="{FF2B5EF4-FFF2-40B4-BE49-F238E27FC236}">
                <a16:creationId xmlns:a16="http://schemas.microsoft.com/office/drawing/2014/main" id="{9EE540B0-4EE9-801A-6600-11C4C64B16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B06860-35AC-0293-02C3-301357AE0F4D}"/>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3388294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BD744-85F6-A06E-6C8B-F38CD144CA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1577EA-BA0C-F3DA-63E1-393A551D24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6142B5-9423-D8B4-E7AB-70880615D46E}"/>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5" name="Footer Placeholder 4">
            <a:extLst>
              <a:ext uri="{FF2B5EF4-FFF2-40B4-BE49-F238E27FC236}">
                <a16:creationId xmlns:a16="http://schemas.microsoft.com/office/drawing/2014/main" id="{AE1708AE-E00E-22AE-5767-1811A2A7B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8D1E61-A423-2EE9-36E9-B06F31F2D10F}"/>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73125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8F8A1-F780-8448-8061-002F168CE2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AB133F-A192-ECA1-96CA-F2959AE796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7E951E-468F-6608-11F7-1ECA2D25F6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DF1F8D-CAB6-5C66-5CD7-5759D71F7B48}"/>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6" name="Footer Placeholder 5">
            <a:extLst>
              <a:ext uri="{FF2B5EF4-FFF2-40B4-BE49-F238E27FC236}">
                <a16:creationId xmlns:a16="http://schemas.microsoft.com/office/drawing/2014/main" id="{7F876D70-2214-74D3-3633-F6FC22458E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FD81F5-FD63-B319-2839-44834212F938}"/>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99404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65E39-4644-16AB-A6FD-9E0EE404E8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75FB14-27EE-9549-F54C-370CF17030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5D3CF-3240-63F0-30C0-FA6D605718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443043-0E4D-993D-2050-678D16188F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25D747-14C0-8E9A-1C6F-81E1C02897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2A0651-D64F-7F78-EE98-E422DC4848D9}"/>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8" name="Footer Placeholder 7">
            <a:extLst>
              <a:ext uri="{FF2B5EF4-FFF2-40B4-BE49-F238E27FC236}">
                <a16:creationId xmlns:a16="http://schemas.microsoft.com/office/drawing/2014/main" id="{911F79A5-1C0D-B3FA-98F2-8B7A6D9C41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AE797E-CAB0-E2BD-CF97-C2F38E902A96}"/>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1227227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A59D-6951-85E3-35BF-B2520F6366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A479CE-5F30-6742-0051-E22687384811}"/>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4" name="Footer Placeholder 3">
            <a:extLst>
              <a:ext uri="{FF2B5EF4-FFF2-40B4-BE49-F238E27FC236}">
                <a16:creationId xmlns:a16="http://schemas.microsoft.com/office/drawing/2014/main" id="{43C3CDC6-A56D-F200-57BC-03E9AE528A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7630622-1227-2A30-3A3E-1422D02F0F32}"/>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254422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B13595-5FA3-215E-7863-742E285871D1}"/>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3" name="Footer Placeholder 2">
            <a:extLst>
              <a:ext uri="{FF2B5EF4-FFF2-40B4-BE49-F238E27FC236}">
                <a16:creationId xmlns:a16="http://schemas.microsoft.com/office/drawing/2014/main" id="{72BD3648-A64A-C2AF-BA63-2D9F805E78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6401F0-D431-9283-58DA-8B3A240DFE8B}"/>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1209369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C6DAA-2F1C-69F3-E9CB-FE1659F8AE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A1CDA3-AD13-953B-9580-CBA754297B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030845-D0C5-96F5-16E2-9BBBEF0AD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53870B-3506-69E4-46D8-C1CC726E3A0F}"/>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6" name="Footer Placeholder 5">
            <a:extLst>
              <a:ext uri="{FF2B5EF4-FFF2-40B4-BE49-F238E27FC236}">
                <a16:creationId xmlns:a16="http://schemas.microsoft.com/office/drawing/2014/main" id="{B50CEB05-9090-0150-51F0-BED6C9A146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71D077-6480-88BB-DB3F-C21BB7E4B904}"/>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15936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46CCA-060B-F0F4-0E57-417C9156A0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1CAE97-C3DE-D417-0EDD-240F68D9F0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46F3BD-AF16-FDE0-1DF7-D2046B2C28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22FE9-995A-C57C-97BB-DC258A62965A}"/>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6" name="Footer Placeholder 5">
            <a:extLst>
              <a:ext uri="{FF2B5EF4-FFF2-40B4-BE49-F238E27FC236}">
                <a16:creationId xmlns:a16="http://schemas.microsoft.com/office/drawing/2014/main" id="{C20DBBF2-839D-B3C5-EF27-4491F69098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80D662-BFF0-5350-7E33-96E87474BD81}"/>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1366824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93A02-60C1-03CE-4F01-A8601A5DCB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CBE06F-AD75-FFD6-4A09-5F668C8D55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C7213B-9AB6-CA59-6755-F4E19EB88776}"/>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5" name="Footer Placeholder 4">
            <a:extLst>
              <a:ext uri="{FF2B5EF4-FFF2-40B4-BE49-F238E27FC236}">
                <a16:creationId xmlns:a16="http://schemas.microsoft.com/office/drawing/2014/main" id="{5FF82F2A-E56A-B805-9439-586632E3BD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906D6-2376-A69D-CB4C-44A32672CFD3}"/>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610239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E679B4-CD41-4067-AAB1-2489DFBBE9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457CE-9C4E-460B-80F5-35901F42DF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54B3B0-FE41-85FC-B823-E252D2682FE6}"/>
              </a:ext>
            </a:extLst>
          </p:cNvPr>
          <p:cNvSpPr>
            <a:spLocks noGrp="1"/>
          </p:cNvSpPr>
          <p:nvPr>
            <p:ph type="dt" sz="half" idx="10"/>
          </p:nvPr>
        </p:nvSpPr>
        <p:spPr/>
        <p:txBody>
          <a:bodyPr/>
          <a:lstStyle/>
          <a:p>
            <a:fld id="{44317A10-991F-4652-ADBD-5E26530F42AA}" type="datetimeFigureOut">
              <a:rPr lang="en-US" smtClean="0"/>
              <a:t>7/31/2025</a:t>
            </a:fld>
            <a:endParaRPr lang="en-US"/>
          </a:p>
        </p:txBody>
      </p:sp>
      <p:sp>
        <p:nvSpPr>
          <p:cNvPr id="5" name="Footer Placeholder 4">
            <a:extLst>
              <a:ext uri="{FF2B5EF4-FFF2-40B4-BE49-F238E27FC236}">
                <a16:creationId xmlns:a16="http://schemas.microsoft.com/office/drawing/2014/main" id="{4B083FC7-BB3D-5928-4D0A-391D108C88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E086D-38B0-0B6F-680B-70C16CD805AA}"/>
              </a:ext>
            </a:extLst>
          </p:cNvPr>
          <p:cNvSpPr>
            <a:spLocks noGrp="1"/>
          </p:cNvSpPr>
          <p:nvPr>
            <p:ph type="sldNum" sz="quarter" idx="12"/>
          </p:nvPr>
        </p:nvSpPr>
        <p:spPr/>
        <p:txBody>
          <a:bodyPr/>
          <a:lstStyle/>
          <a:p>
            <a:fld id="{928D0195-3CB9-42DE-A0AB-5792BE9C7412}" type="slidenum">
              <a:rPr lang="en-US" smtClean="0"/>
              <a:t>‹#›</a:t>
            </a:fld>
            <a:endParaRPr lang="en-US"/>
          </a:p>
        </p:txBody>
      </p:sp>
    </p:spTree>
    <p:extLst>
      <p:ext uri="{BB962C8B-B14F-4D97-AF65-F5344CB8AC3E}">
        <p14:creationId xmlns:p14="http://schemas.microsoft.com/office/powerpoint/2010/main" val="2202299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2BF59028-78C1-4492-B32D-544D5F8C17D9}"/>
              </a:ext>
            </a:extLst>
          </p:cNvPr>
          <p:cNvSpPr>
            <a:spLocks noGrp="1"/>
          </p:cNvSpPr>
          <p:nvPr>
            <p:ph type="title"/>
          </p:nvPr>
        </p:nvSpPr>
        <p:spPr>
          <a:xfrm>
            <a:off x="2209808" y="221470"/>
            <a:ext cx="9595513" cy="1009651"/>
          </a:xfrm>
          <a:prstGeom prst="rect">
            <a:avLst/>
          </a:prstGeom>
        </p:spPr>
        <p:txBody>
          <a:bodyPr vert="horz" lIns="91440" tIns="45720" rIns="91440" bIns="45720" rtlCol="0" anchor="ctr">
            <a:normAutofit/>
          </a:bodyPr>
          <a:lstStyle/>
          <a:p>
            <a:r>
              <a:rPr lang="en-US"/>
              <a:t>Click &gt; View &gt; Slide Master to Edit</a:t>
            </a:r>
          </a:p>
        </p:txBody>
      </p:sp>
      <p:sp>
        <p:nvSpPr>
          <p:cNvPr id="14" name="Rectangle 13">
            <a:extLst>
              <a:ext uri="{FF2B5EF4-FFF2-40B4-BE49-F238E27FC236}">
                <a16:creationId xmlns:a16="http://schemas.microsoft.com/office/drawing/2014/main" id="{8CB1063B-EFF6-4E2E-A469-757CB6FF4341}"/>
              </a:ext>
            </a:extLst>
          </p:cNvPr>
          <p:cNvSpPr/>
          <p:nvPr userDrawn="1"/>
        </p:nvSpPr>
        <p:spPr>
          <a:xfrm>
            <a:off x="9607928" y="6152035"/>
            <a:ext cx="2577353" cy="6992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2"/>
          </a:p>
        </p:txBody>
      </p:sp>
    </p:spTree>
    <p:extLst>
      <p:ext uri="{BB962C8B-B14F-4D97-AF65-F5344CB8AC3E}">
        <p14:creationId xmlns:p14="http://schemas.microsoft.com/office/powerpoint/2010/main" val="2837760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73B000-E41C-7FBA-2EE7-A6ABD20CCF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78FB39-34CE-C3DF-D711-D1DF629052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98D394-8175-EE4E-476D-DEF6C31C2E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317A10-991F-4652-ADBD-5E26530F42AA}" type="datetimeFigureOut">
              <a:rPr lang="en-US" smtClean="0"/>
              <a:t>7/31/2025</a:t>
            </a:fld>
            <a:endParaRPr lang="en-US"/>
          </a:p>
        </p:txBody>
      </p:sp>
      <p:sp>
        <p:nvSpPr>
          <p:cNvPr id="5" name="Footer Placeholder 4">
            <a:extLst>
              <a:ext uri="{FF2B5EF4-FFF2-40B4-BE49-F238E27FC236}">
                <a16:creationId xmlns:a16="http://schemas.microsoft.com/office/drawing/2014/main" id="{A6A4204F-8C14-1A8F-A514-A2832BC56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0AD48A-BED1-2518-5BEC-25CC64DB42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D0195-3CB9-42DE-A0AB-5792BE9C7412}" type="slidenum">
              <a:rPr lang="en-US" smtClean="0"/>
              <a:t>‹#›</a:t>
            </a:fld>
            <a:endParaRPr lang="en-US"/>
          </a:p>
        </p:txBody>
      </p:sp>
    </p:spTree>
    <p:extLst>
      <p:ext uri="{BB962C8B-B14F-4D97-AF65-F5344CB8AC3E}">
        <p14:creationId xmlns:p14="http://schemas.microsoft.com/office/powerpoint/2010/main" val="2425511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CD3A12D-3FC1-4832-B49C-9F16AD120561}"/>
              </a:ext>
            </a:extLst>
          </p:cNvPr>
          <p:cNvSpPr>
            <a:spLocks noGrp="1"/>
          </p:cNvSpPr>
          <p:nvPr>
            <p:ph type="ftr" sz="quarter" idx="11"/>
          </p:nvPr>
        </p:nvSpPr>
        <p:spPr/>
        <p:txBody>
          <a:bodyPr/>
          <a:lstStyle/>
          <a:p>
            <a:r>
              <a:rPr lang="en-US"/>
              <a:t> ©2018 American Board of Family Medicine </a:t>
            </a:r>
          </a:p>
        </p:txBody>
      </p:sp>
      <p:sp>
        <p:nvSpPr>
          <p:cNvPr id="4" name="Slide Number Placeholder 3">
            <a:extLst>
              <a:ext uri="{FF2B5EF4-FFF2-40B4-BE49-F238E27FC236}">
                <a16:creationId xmlns:a16="http://schemas.microsoft.com/office/drawing/2014/main" id="{6ABBB0D5-DDE9-4F69-80A3-D08EC7816FD7}"/>
              </a:ext>
            </a:extLst>
          </p:cNvPr>
          <p:cNvSpPr>
            <a:spLocks noGrp="1"/>
          </p:cNvSpPr>
          <p:nvPr>
            <p:ph type="sldNum" sz="quarter" idx="12"/>
          </p:nvPr>
        </p:nvSpPr>
        <p:spPr/>
        <p:txBody>
          <a:bodyPr/>
          <a:lstStyle/>
          <a:p>
            <a:fld id="{48F63A3B-78C7-47BE-AE5E-E10140E04643}" type="slidenum">
              <a:rPr lang="en-US" smtClean="0"/>
              <a:pPr/>
              <a:t>1</a:t>
            </a:fld>
            <a:endParaRPr lang="en-US"/>
          </a:p>
        </p:txBody>
      </p:sp>
      <p:sp>
        <p:nvSpPr>
          <p:cNvPr id="11" name="Rectangle 10">
            <a:extLst>
              <a:ext uri="{FF2B5EF4-FFF2-40B4-BE49-F238E27FC236}">
                <a16:creationId xmlns:a16="http://schemas.microsoft.com/office/drawing/2014/main" id="{C2F16EE7-8E76-4679-A78D-A6DC62E59DF2}"/>
              </a:ext>
            </a:extLst>
          </p:cNvPr>
          <p:cNvSpPr/>
          <p:nvPr/>
        </p:nvSpPr>
        <p:spPr>
          <a:xfrm>
            <a:off x="-2" y="-45637"/>
            <a:ext cx="12192000" cy="6858000"/>
          </a:xfrm>
          <a:prstGeom prst="rect">
            <a:avLst/>
          </a:prstGeom>
          <a:solidFill>
            <a:srgbClr val="0E6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2" name="Picture 10" descr="https://southcentralus1-mediap.svc.ms/transform/thumbnail?provider=spo&amp;inputFormat=png&amp;cs=fFNQTw&amp;docid=https%3A%2F%2Ffamilymedicine.sharepoint.com%3A443%2F_api%2Fv2.0%2Fdrives%2Fb!QoIi2qPIF0aG_Neid7gww204Fv_PLHtBia7iytONGMISz86hQLH9RrkCW_RqaxnO%2Fitems%2F01XUHRCIF2RKTMF7E6SVA2OJGSCM4S7EL6%3Fversion%3DPublished&amp;access_token=eyJ0eXAiOiJKV1QiLCJhbGciOiJub25lIn0.eyJhdWQiOiIwMDAwMDAwMy0wMDAwLTBmZjEtY2UwMC0wMDAwMDAwMDAwMDAvZmFtaWx5bWVkaWNpbmUuc2hhcmVwb2ludC5jb21AN2RkMTJiZDYtMzI1YS00MTFmLThmZWQtYjgwMDRiNmYyYTUyIiwiaXNzIjoiMDAwMDAwMDMtMDAwMC0wZmYxLWNlMDAtMDAwMDAwMDAwMDAwIiwibmJmIjoiMTU1ODYzNzQxMyIsImV4cCI6IjE1NTg2NTkwMTMiLCJlbmRwb2ludHVybCI6IlNFMW1VYm44OU1vNWxZQVNGa2ZycHcyKzZzWGk2M2owMWhOY1NmU2VTUEE9IiwiZW5kcG9pbnR1cmxMZW5ndGgiOiIxMjEiLCJpc2xvb3BiYWNrIjoiVHJ1ZSIsImNpZCI6Ik5EVTRNMlJtT1dVdE1qQmtZaTA0TURBd0xUa3laV0l0TWpSa09HWm1PVE0zWm1abCIsInZlciI6Imhhc2hlZHByb29mdG9rZW4iLCJzaXRlaWQiOiJaR0V5TWpneU5ESXRZemhoTXkwME5qRTNMVGcyWm1NdFpEZGhNamMzWWpnek1HTXoiLCJzaWduaW5fc3RhdGUiOiJbXCJrbXNpXCJdIiwibmFtZWlkIjoiMCMuZnxtZW1iZXJzaGlwfGp5b3VudEB0aGVhYmZtLm9yZyIsIm5paSI6Im1pY3Jvc29mdC5zaGFyZXBvaW50IiwiaXN1c2VyIjoidHJ1ZSIsImNhY2hla2V5IjoiMGguZnxtZW1iZXJzaGlwfDEwMDMyMDAwNDBjNDFiMWNAbGl2ZS5jb20iLCJ0dCI6IjAiLCJ1c2VQZXJzaXN0ZW50Q29va2llIjoiMyJ9.aElOVFpYZTdQYUUzL0ZMcFBBZXorVytzRFNtK2VQVVJuQndjaUJGOERUST0&amp;encodeFailures=1&amp;width=500&amp;height=540&amp;srcWidth=500&amp;srcHeight=540">
            <a:extLst>
              <a:ext uri="{FF2B5EF4-FFF2-40B4-BE49-F238E27FC236}">
                <a16:creationId xmlns:a16="http://schemas.microsoft.com/office/drawing/2014/main" id="{03526A06-0B5C-427B-B84F-1633E542BDD6}"/>
              </a:ext>
            </a:extLst>
          </p:cNvPr>
          <p:cNvPicPr>
            <a:picLocks noChangeAspect="1" noChangeArrowheads="1"/>
          </p:cNvPicPr>
          <p:nvPr/>
        </p:nvPicPr>
        <p:blipFill>
          <a:blip r:embed="rId2">
            <a:alphaModFix/>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095998" y="45637"/>
            <a:ext cx="5843253" cy="631071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23DACAF-1E75-4BCC-8BD8-7809F4547886}"/>
              </a:ext>
            </a:extLst>
          </p:cNvPr>
          <p:cNvSpPr txBox="1"/>
          <p:nvPr/>
        </p:nvSpPr>
        <p:spPr>
          <a:xfrm>
            <a:off x="461539" y="4763901"/>
            <a:ext cx="4749019" cy="924292"/>
          </a:xfrm>
          <a:prstGeom prst="rect">
            <a:avLst/>
          </a:prstGeom>
          <a:noFill/>
        </p:spPr>
        <p:txBody>
          <a:bodyPr wrap="square" rtlCol="0">
            <a:spAutoFit/>
          </a:bodyPr>
          <a:lstStyle/>
          <a:p>
            <a:endParaRPr lang="en-US">
              <a:solidFill>
                <a:schemeClr val="bg1"/>
              </a:solidFill>
            </a:endParaRPr>
          </a:p>
          <a:p>
            <a:endParaRPr lang="en-US">
              <a:solidFill>
                <a:schemeClr val="bg1"/>
              </a:solidFill>
            </a:endParaRPr>
          </a:p>
          <a:p>
            <a:endParaRPr lang="en-US">
              <a:solidFill>
                <a:schemeClr val="bg1"/>
              </a:solidFill>
            </a:endParaRPr>
          </a:p>
        </p:txBody>
      </p:sp>
      <p:sp>
        <p:nvSpPr>
          <p:cNvPr id="6" name="Title 5">
            <a:extLst>
              <a:ext uri="{FF2B5EF4-FFF2-40B4-BE49-F238E27FC236}">
                <a16:creationId xmlns:a16="http://schemas.microsoft.com/office/drawing/2014/main" id="{73BDCEF1-7079-4A88-922E-EB1ADF7B3377}"/>
              </a:ext>
            </a:extLst>
          </p:cNvPr>
          <p:cNvSpPr>
            <a:spLocks noGrp="1"/>
          </p:cNvSpPr>
          <p:nvPr>
            <p:ph type="title"/>
          </p:nvPr>
        </p:nvSpPr>
        <p:spPr>
          <a:xfrm>
            <a:off x="566785" y="2063014"/>
            <a:ext cx="10864430" cy="1365986"/>
          </a:xfrm>
        </p:spPr>
        <p:txBody>
          <a:bodyPr>
            <a:noAutofit/>
          </a:bodyPr>
          <a:lstStyle/>
          <a:p>
            <a:pPr algn="ctr"/>
            <a:r>
              <a:rPr lang="en-US" sz="4000" dirty="0">
                <a:solidFill>
                  <a:schemeClr val="bg1"/>
                </a:solidFill>
              </a:rPr>
              <a:t>The 80-90% Question: </a:t>
            </a:r>
            <a:br>
              <a:rPr lang="en-US" sz="4000" dirty="0">
                <a:solidFill>
                  <a:schemeClr val="bg1"/>
                </a:solidFill>
              </a:rPr>
            </a:br>
            <a:r>
              <a:rPr lang="en-US" sz="4000" dirty="0">
                <a:solidFill>
                  <a:srgbClr val="FFFF00"/>
                </a:solidFill>
              </a:rPr>
              <a:t>What Should Family Medicine Be Responsible For &amp; Who is Responsible?</a:t>
            </a:r>
            <a:br>
              <a:rPr lang="en-US" sz="4000" dirty="0">
                <a:solidFill>
                  <a:schemeClr val="bg1"/>
                </a:solidFill>
              </a:rPr>
            </a:br>
            <a:r>
              <a:rPr lang="en-US" sz="3200" i="1" dirty="0">
                <a:solidFill>
                  <a:srgbClr val="FFFF00"/>
                </a:solidFill>
              </a:rPr>
              <a:t>A Leadership Conversation on Identity, Policy, and Practice</a:t>
            </a:r>
            <a:endParaRPr lang="en-US" sz="3200" i="1" dirty="0">
              <a:solidFill>
                <a:srgbClr val="FFFF00"/>
              </a:solidFill>
              <a:latin typeface="+mn-lt"/>
            </a:endParaRPr>
          </a:p>
        </p:txBody>
      </p:sp>
      <p:sp>
        <p:nvSpPr>
          <p:cNvPr id="7" name="TextBox 6">
            <a:extLst>
              <a:ext uri="{FF2B5EF4-FFF2-40B4-BE49-F238E27FC236}">
                <a16:creationId xmlns:a16="http://schemas.microsoft.com/office/drawing/2014/main" id="{B0504283-43D8-4611-8D38-B7E56FC0599A}"/>
              </a:ext>
            </a:extLst>
          </p:cNvPr>
          <p:cNvSpPr txBox="1"/>
          <p:nvPr/>
        </p:nvSpPr>
        <p:spPr>
          <a:xfrm>
            <a:off x="636998" y="5445303"/>
            <a:ext cx="3565132" cy="369332"/>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2622902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82475" y="573209"/>
            <a:ext cx="3351679" cy="1616203"/>
          </a:xfrm>
        </p:spPr>
        <p:txBody>
          <a:bodyPr vert="horz" lIns="91440" tIns="45720" rIns="91440" bIns="45720" rtlCol="0" anchor="b">
            <a:noAutofit/>
          </a:bodyPr>
          <a:lstStyle/>
          <a:p>
            <a:pPr algn="ctr"/>
            <a:r>
              <a:rPr lang="en-US" sz="4000" kern="1200" dirty="0">
                <a:latin typeface="+mj-lt"/>
                <a:ea typeface="+mj-ea"/>
                <a:cs typeface="+mj-cs"/>
              </a:rPr>
              <a:t>The Case for Subspecialized Care?</a:t>
            </a:r>
          </a:p>
        </p:txBody>
      </p:sp>
      <p:pic>
        <p:nvPicPr>
          <p:cNvPr id="3" name="Picture 2">
            <a:extLst>
              <a:ext uri="{FF2B5EF4-FFF2-40B4-BE49-F238E27FC236}">
                <a16:creationId xmlns:a16="http://schemas.microsoft.com/office/drawing/2014/main" id="{0F6F7CB5-CCB0-C227-6212-605D2FA0DD22}"/>
              </a:ext>
            </a:extLst>
          </p:cNvPr>
          <p:cNvPicPr>
            <a:picLocks noChangeAspect="1"/>
          </p:cNvPicPr>
          <p:nvPr/>
        </p:nvPicPr>
        <p:blipFill>
          <a:blip r:embed="rId3"/>
          <a:srcRect l="3405" r="230" b="2"/>
          <a:stretch>
            <a:fillRect/>
          </a:stretch>
        </p:blipFill>
        <p:spPr>
          <a:xfrm>
            <a:off x="5065566" y="10"/>
            <a:ext cx="7032825" cy="4378805"/>
          </a:xfrm>
          <a:prstGeom prst="rect">
            <a:avLst/>
          </a:prstGeom>
        </p:spPr>
      </p:pic>
      <p:sp>
        <p:nvSpPr>
          <p:cNvPr id="2079" name="Rectangle 2078">
            <a:extLst>
              <a:ext uri="{FF2B5EF4-FFF2-40B4-BE49-F238E27FC236}">
                <a16:creationId xmlns:a16="http://schemas.microsoft.com/office/drawing/2014/main" id="{4DD35268-6FBE-0BCD-C050-3F804C7C5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2068597" y="0"/>
            <a:ext cx="123401" cy="3290157"/>
          </a:xfrm>
          <a:prstGeom prst="rect">
            <a:avLst/>
          </a:prstGeom>
          <a:gradFill>
            <a:gsLst>
              <a:gs pos="20000">
                <a:schemeClr val="accent3">
                  <a:alpha val="0"/>
                </a:schemeClr>
              </a:gs>
              <a:gs pos="100000">
                <a:schemeClr val="accent3">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r="4525" b="1"/>
          <a:stretch>
            <a:fillRect/>
          </a:stretch>
        </p:blipFill>
        <p:spPr bwMode="auto">
          <a:xfrm>
            <a:off x="5065566" y="4378817"/>
            <a:ext cx="3524828" cy="247918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Image result for adam smith"/>
          <p:cNvPicPr>
            <a:picLocks noChangeAspect="1" noChangeArrowheads="1"/>
          </p:cNvPicPr>
          <p:nvPr/>
        </p:nvPicPr>
        <p:blipFill>
          <a:blip r:embed="rId5">
            <a:extLst>
              <a:ext uri="{28A0092B-C50C-407E-A947-70E740481C1C}">
                <a14:useLocalDpi xmlns:a14="http://schemas.microsoft.com/office/drawing/2010/main" val="0"/>
              </a:ext>
            </a:extLst>
          </a:blip>
          <a:srcRect l="9362" r="-3" b="-3"/>
          <a:stretch>
            <a:fillRect/>
          </a:stretch>
        </p:blipFill>
        <p:spPr bwMode="auto">
          <a:xfrm>
            <a:off x="8573563" y="4378818"/>
            <a:ext cx="3524828" cy="2479182"/>
          </a:xfrm>
          <a:prstGeom prst="rect">
            <a:avLst/>
          </a:prstGeom>
          <a:noFill/>
          <a:extLst>
            <a:ext uri="{909E8E84-426E-40DD-AFC4-6F175D3DCCD1}">
              <a14:hiddenFill xmlns:a14="http://schemas.microsoft.com/office/drawing/2010/main">
                <a:solidFill>
                  <a:srgbClr val="FFFFFF"/>
                </a:solidFill>
              </a14:hiddenFill>
            </a:ext>
          </a:extLst>
        </p:spPr>
      </p:pic>
      <p:grpSp>
        <p:nvGrpSpPr>
          <p:cNvPr id="2080" name="Group 2079">
            <a:extLst>
              <a:ext uri="{FF2B5EF4-FFF2-40B4-BE49-F238E27FC236}">
                <a16:creationId xmlns:a16="http://schemas.microsoft.com/office/drawing/2014/main" id="{F3A0B02E-2A29-A1CD-0D60-A9E1681AF3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2073" name="Rectangle 2072">
              <a:extLst>
                <a:ext uri="{FF2B5EF4-FFF2-40B4-BE49-F238E27FC236}">
                  <a16:creationId xmlns:a16="http://schemas.microsoft.com/office/drawing/2014/main" id="{DB760236-1E5E-7CEA-DCDD-21F3FB288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4" name="Rectangle 2073">
              <a:extLst>
                <a:ext uri="{FF2B5EF4-FFF2-40B4-BE49-F238E27FC236}">
                  <a16:creationId xmlns:a16="http://schemas.microsoft.com/office/drawing/2014/main" id="{30D6BAEE-FD58-F5B7-5CF3-A74EB385D7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27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2">
            <a:extLst>
              <a:ext uri="{FF2B5EF4-FFF2-40B4-BE49-F238E27FC236}">
                <a16:creationId xmlns:a16="http://schemas.microsoft.com/office/drawing/2014/main" id="{B468D948-8095-6289-42CA-98C3FDCF7FA7}"/>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1867618" y="2633821"/>
            <a:ext cx="3168134" cy="4224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04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Barbara Starfield: </a:t>
            </a:r>
            <a:r>
              <a:rPr lang="en-US" sz="4000" i="1" dirty="0"/>
              <a:t>The Case for </a:t>
            </a:r>
            <a:r>
              <a:rPr lang="en-US" sz="4000" i="1" dirty="0" err="1"/>
              <a:t>Generalism</a:t>
            </a:r>
            <a:r>
              <a:rPr lang="en-US" sz="4000" i="1" dirty="0"/>
              <a:t> in HC</a:t>
            </a:r>
            <a:br>
              <a:rPr lang="en-US" sz="4000" i="1" dirty="0"/>
            </a:br>
            <a:r>
              <a:rPr lang="en-US" sz="4000" i="1" dirty="0"/>
              <a:t>4Cs</a:t>
            </a:r>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9280" y="2285999"/>
            <a:ext cx="2845108"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854388" y="2286000"/>
            <a:ext cx="6034006" cy="3108543"/>
          </a:xfrm>
          <a:prstGeom prst="rect">
            <a:avLst/>
          </a:prstGeom>
          <a:solidFill>
            <a:schemeClr val="bg2"/>
          </a:solidFill>
        </p:spPr>
        <p:txBody>
          <a:bodyPr wrap="square">
            <a:spAutoFit/>
          </a:bodyPr>
          <a:lstStyle/>
          <a:p>
            <a:pPr algn="ctr"/>
            <a:r>
              <a:rPr lang="en-US" sz="2800" i="1" dirty="0"/>
              <a:t>There is now good evidence, from a variety of studies at national, state, regional, local, and individual levels that good primary care is associated with better health outcomes (on average), lower costs (robustly and consistently), and greater equity in health</a:t>
            </a:r>
            <a:endParaRPr lang="en-US" sz="2800" dirty="0"/>
          </a:p>
        </p:txBody>
      </p:sp>
      <p:sp>
        <p:nvSpPr>
          <p:cNvPr id="6" name="Rectangle 5">
            <a:extLst>
              <a:ext uri="{FF2B5EF4-FFF2-40B4-BE49-F238E27FC236}">
                <a16:creationId xmlns:a16="http://schemas.microsoft.com/office/drawing/2014/main" id="{92648385-3BA5-5052-96AC-8F42AF89A0D1}"/>
              </a:ext>
            </a:extLst>
          </p:cNvPr>
          <p:cNvSpPr/>
          <p:nvPr/>
        </p:nvSpPr>
        <p:spPr>
          <a:xfrm>
            <a:off x="4854388" y="2310616"/>
            <a:ext cx="6034006" cy="3108543"/>
          </a:xfrm>
          <a:prstGeom prst="rect">
            <a:avLst/>
          </a:prstGeom>
          <a:solidFill>
            <a:schemeClr val="bg2"/>
          </a:solidFill>
        </p:spPr>
        <p:txBody>
          <a:bodyPr wrap="square">
            <a:spAutoFit/>
          </a:bodyPr>
          <a:lstStyle/>
          <a:p>
            <a:pPr algn="ctr"/>
            <a:r>
              <a:rPr lang="en-US" sz="2800" i="1" dirty="0"/>
              <a:t>“Comprehensiveness appears to be the most powerful of the features of primary care associated with improved health outcomes and reduced costs”</a:t>
            </a:r>
          </a:p>
          <a:p>
            <a:pPr algn="ctr"/>
            <a:endParaRPr lang="en-US" sz="2800" i="1" dirty="0"/>
          </a:p>
          <a:p>
            <a:pPr algn="ctr"/>
            <a:r>
              <a:rPr lang="en-US" sz="2800" dirty="0"/>
              <a:t>-Starfield, 2005, </a:t>
            </a:r>
          </a:p>
          <a:p>
            <a:pPr algn="ctr"/>
            <a:r>
              <a:rPr lang="en-US" sz="2800" dirty="0"/>
              <a:t>The Milbank Quarterly</a:t>
            </a:r>
          </a:p>
        </p:txBody>
      </p:sp>
      <p:sp>
        <p:nvSpPr>
          <p:cNvPr id="7" name="Rectangle 6">
            <a:extLst>
              <a:ext uri="{FF2B5EF4-FFF2-40B4-BE49-F238E27FC236}">
                <a16:creationId xmlns:a16="http://schemas.microsoft.com/office/drawing/2014/main" id="{B12F1FE3-4E8F-1545-8A44-036F86B62FDB}"/>
              </a:ext>
            </a:extLst>
          </p:cNvPr>
          <p:cNvSpPr/>
          <p:nvPr/>
        </p:nvSpPr>
        <p:spPr>
          <a:xfrm>
            <a:off x="0" y="5939969"/>
            <a:ext cx="12093526" cy="523220"/>
          </a:xfrm>
          <a:prstGeom prst="rect">
            <a:avLst/>
          </a:prstGeom>
          <a:noFill/>
        </p:spPr>
        <p:txBody>
          <a:bodyPr wrap="square">
            <a:spAutoFit/>
          </a:bodyPr>
          <a:lstStyle/>
          <a:p>
            <a:pPr algn="ctr"/>
            <a:r>
              <a:rPr lang="en-US" sz="2800" i="1" dirty="0"/>
              <a:t>“Capable of meeting 80–90% of individuals’ health care needs across a lifetime</a:t>
            </a:r>
            <a:r>
              <a:rPr lang="en-US" sz="2800" dirty="0"/>
              <a:t>”</a:t>
            </a:r>
          </a:p>
        </p:txBody>
      </p:sp>
    </p:spTree>
    <p:extLst>
      <p:ext uri="{BB962C8B-B14F-4D97-AF65-F5344CB8AC3E}">
        <p14:creationId xmlns:p14="http://schemas.microsoft.com/office/powerpoint/2010/main" val="106357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normAutofit/>
          </a:bodyPr>
          <a:lstStyle/>
          <a:p>
            <a:pPr eaLnBrk="1" hangingPunct="1"/>
            <a:r>
              <a:rPr lang="en-US" altLang="en-US" dirty="0"/>
              <a:t>Breadth &amp; Aspirational definitions: PC &amp; FM</a:t>
            </a:r>
          </a:p>
        </p:txBody>
      </p:sp>
      <p:sp>
        <p:nvSpPr>
          <p:cNvPr id="25603" name="Rectangle 3"/>
          <p:cNvSpPr>
            <a:spLocks noGrp="1"/>
          </p:cNvSpPr>
          <p:nvPr>
            <p:ph sz="half" idx="1"/>
          </p:nvPr>
        </p:nvSpPr>
        <p:spPr/>
        <p:txBody>
          <a:bodyPr>
            <a:noAutofit/>
          </a:bodyPr>
          <a:lstStyle/>
          <a:p>
            <a:r>
              <a:rPr lang="en-US" altLang="en-US" b="1" dirty="0"/>
              <a:t>1996: Institute of Medicine </a:t>
            </a:r>
            <a:r>
              <a:rPr lang="en-US" altLang="en-US" dirty="0"/>
              <a:t>defined primary care as: </a:t>
            </a:r>
          </a:p>
          <a:p>
            <a:pPr>
              <a:buFont typeface="Wingdings" pitchFamily="2" charset="2"/>
              <a:buNone/>
            </a:pPr>
            <a:r>
              <a:rPr lang="en-US" altLang="en-US" sz="2400" dirty="0"/>
              <a:t>“…the provision of integrated, accessible health care services by clinicians who are </a:t>
            </a:r>
            <a:r>
              <a:rPr lang="en-US" altLang="en-US" sz="2400" i="1" u="sng" dirty="0">
                <a:solidFill>
                  <a:schemeClr val="accent1">
                    <a:lumMod val="75000"/>
                  </a:schemeClr>
                </a:solidFill>
              </a:rPr>
              <a:t>accountable for addressing a large majority of personal health care needs</a:t>
            </a:r>
            <a:r>
              <a:rPr lang="en-US" altLang="en-US" sz="2400" dirty="0"/>
              <a:t>, developing a sustained partnership with patients, and practicing in the context of family and community.” </a:t>
            </a:r>
          </a:p>
        </p:txBody>
      </p:sp>
      <p:sp>
        <p:nvSpPr>
          <p:cNvPr id="2" name="Content Placeholder 1">
            <a:extLst>
              <a:ext uri="{FF2B5EF4-FFF2-40B4-BE49-F238E27FC236}">
                <a16:creationId xmlns:a16="http://schemas.microsoft.com/office/drawing/2014/main" id="{7974588E-E91E-7085-8E08-E92C88923BBB}"/>
              </a:ext>
            </a:extLst>
          </p:cNvPr>
          <p:cNvSpPr>
            <a:spLocks noGrp="1"/>
          </p:cNvSpPr>
          <p:nvPr>
            <p:ph sz="half" idx="2"/>
          </p:nvPr>
        </p:nvSpPr>
        <p:spPr/>
        <p:txBody>
          <a:bodyPr>
            <a:normAutofit fontScale="92500" lnSpcReduction="20000"/>
          </a:bodyPr>
          <a:lstStyle/>
          <a:p>
            <a:r>
              <a:rPr lang="en-US" dirty="0"/>
              <a:t>2004: </a:t>
            </a:r>
            <a:r>
              <a:rPr lang="en-US" b="1" dirty="0"/>
              <a:t>Future of Family Medicine</a:t>
            </a:r>
          </a:p>
          <a:p>
            <a:pPr marL="0" indent="0">
              <a:buNone/>
            </a:pPr>
            <a:r>
              <a:rPr lang="en-US" dirty="0"/>
              <a:t>“New Model practice will commit to providing </a:t>
            </a:r>
            <a:r>
              <a:rPr lang="en-US" i="1" u="sng" dirty="0">
                <a:solidFill>
                  <a:schemeClr val="accent1">
                    <a:lumMod val="75000"/>
                  </a:schemeClr>
                </a:solidFill>
              </a:rPr>
              <a:t>the full basket of clinical services</a:t>
            </a:r>
            <a:r>
              <a:rPr lang="en-US" i="1" u="sng" dirty="0"/>
              <a:t> </a:t>
            </a:r>
            <a:r>
              <a:rPr lang="en-US" dirty="0"/>
              <a:t>offered by family medicine …”</a:t>
            </a:r>
          </a:p>
          <a:p>
            <a:r>
              <a:rPr lang="en-US" dirty="0"/>
              <a:t>2014: </a:t>
            </a:r>
            <a:r>
              <a:rPr lang="en-US" b="1" dirty="0"/>
              <a:t>Family Medicine for America’s Health</a:t>
            </a:r>
          </a:p>
          <a:p>
            <a:pPr marL="0" indent="0">
              <a:buNone/>
            </a:pPr>
            <a:r>
              <a:rPr lang="en-US" dirty="0"/>
              <a:t>“Family physicians are personal doctors for </a:t>
            </a:r>
            <a:r>
              <a:rPr lang="en-US" i="1" u="sng" dirty="0">
                <a:solidFill>
                  <a:schemeClr val="accent1">
                    <a:lumMod val="75000"/>
                  </a:schemeClr>
                </a:solidFill>
              </a:rPr>
              <a:t>people of all ages and health conditions</a:t>
            </a:r>
            <a:r>
              <a:rPr lang="en-US" dirty="0"/>
              <a:t>. They are a reliable first contact for health concerns and directly address </a:t>
            </a:r>
            <a:r>
              <a:rPr lang="en-US" i="1" u="sng" dirty="0">
                <a:solidFill>
                  <a:schemeClr val="accent1">
                    <a:lumMod val="75000"/>
                  </a:schemeClr>
                </a:solidFill>
              </a:rPr>
              <a:t>most health care needs</a:t>
            </a:r>
            <a:r>
              <a:rPr lang="en-US" dirty="0"/>
              <a:t>.”</a:t>
            </a:r>
          </a:p>
        </p:txBody>
      </p:sp>
    </p:spTree>
    <p:extLst>
      <p:ext uri="{BB962C8B-B14F-4D97-AF65-F5344CB8AC3E}">
        <p14:creationId xmlns:p14="http://schemas.microsoft.com/office/powerpoint/2010/main" val="1833659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935" y="1"/>
            <a:ext cx="10020300" cy="722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1180487" y="3466307"/>
            <a:ext cx="4915513" cy="1655761"/>
          </a:xfrm>
          <a:prstGeom prst="rect">
            <a:avLst/>
          </a:prstGeom>
          <a:solidFill>
            <a:schemeClr val="accent1"/>
          </a:solidFill>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bg1"/>
                </a:solidFill>
                <a:latin typeface="Garamond" panose="02020404030301010803" pitchFamily="18" charset="0"/>
                <a:ea typeface="+mj-ea"/>
                <a:cs typeface="+mj-cs"/>
              </a:defRPr>
            </a:lvl1pPr>
          </a:lstStyle>
          <a:p>
            <a:r>
              <a:rPr lang="en-US" dirty="0"/>
              <a:t>Hey Smith, could </a:t>
            </a:r>
            <a:r>
              <a:rPr lang="en-US" dirty="0" err="1"/>
              <a:t>Measureable</a:t>
            </a:r>
            <a:r>
              <a:rPr lang="en-US" dirty="0"/>
              <a:t> </a:t>
            </a:r>
            <a:r>
              <a:rPr lang="en-US" dirty="0" err="1"/>
              <a:t>Generalism</a:t>
            </a:r>
            <a:r>
              <a:rPr lang="en-US" dirty="0"/>
              <a:t> actually be Efficient?</a:t>
            </a:r>
          </a:p>
        </p:txBody>
      </p:sp>
      <p:sp>
        <p:nvSpPr>
          <p:cNvPr id="4" name="AutoShape 2" descr="Every Actor Who Has Played Agent Smith In The Matrix Movies">
            <a:extLst>
              <a:ext uri="{FF2B5EF4-FFF2-40B4-BE49-F238E27FC236}">
                <a16:creationId xmlns:a16="http://schemas.microsoft.com/office/drawing/2014/main" id="{034ADA20-90FA-D2C0-D22C-5DBC6FC8CA1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F0775842-C531-DD9D-444A-5FA1D8E9AA77}"/>
              </a:ext>
            </a:extLst>
          </p:cNvPr>
          <p:cNvPicPr>
            <a:picLocks noChangeAspect="1"/>
          </p:cNvPicPr>
          <p:nvPr/>
        </p:nvPicPr>
        <p:blipFill>
          <a:blip r:embed="rId3"/>
          <a:stretch>
            <a:fillRect/>
          </a:stretch>
        </p:blipFill>
        <p:spPr>
          <a:xfrm>
            <a:off x="6103291" y="3455377"/>
            <a:ext cx="2601890" cy="1666691"/>
          </a:xfrm>
          <a:prstGeom prst="rect">
            <a:avLst/>
          </a:prstGeom>
        </p:spPr>
      </p:pic>
    </p:spTree>
    <p:extLst>
      <p:ext uri="{BB962C8B-B14F-4D97-AF65-F5344CB8AC3E}">
        <p14:creationId xmlns:p14="http://schemas.microsoft.com/office/powerpoint/2010/main" val="22599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31BBE-CB78-C7AA-C3E3-98965EF1311D}"/>
              </a:ext>
            </a:extLst>
          </p:cNvPr>
          <p:cNvSpPr>
            <a:spLocks noGrp="1"/>
          </p:cNvSpPr>
          <p:nvPr>
            <p:ph type="title"/>
          </p:nvPr>
        </p:nvSpPr>
        <p:spPr/>
        <p:txBody>
          <a:bodyPr/>
          <a:lstStyle/>
          <a:p>
            <a:r>
              <a:rPr lang="en-US" dirty="0"/>
              <a:t>Breadth of FP services – waning?</a:t>
            </a:r>
          </a:p>
        </p:txBody>
      </p:sp>
      <p:sp>
        <p:nvSpPr>
          <p:cNvPr id="3" name="Content Placeholder 2">
            <a:extLst>
              <a:ext uri="{FF2B5EF4-FFF2-40B4-BE49-F238E27FC236}">
                <a16:creationId xmlns:a16="http://schemas.microsoft.com/office/drawing/2014/main" id="{08BDB566-595A-FBCE-CF95-0328F1A7C0CE}"/>
              </a:ext>
            </a:extLst>
          </p:cNvPr>
          <p:cNvSpPr>
            <a:spLocks noGrp="1"/>
          </p:cNvSpPr>
          <p:nvPr>
            <p:ph sz="half" idx="1"/>
          </p:nvPr>
        </p:nvSpPr>
        <p:spPr/>
        <p:txBody>
          <a:bodyPr>
            <a:noAutofit/>
          </a:bodyPr>
          <a:lstStyle/>
          <a:p>
            <a:pPr marL="0" indent="0">
              <a:buNone/>
            </a:pPr>
            <a:r>
              <a:rPr lang="en-US" sz="2400" dirty="0"/>
              <a:t>And yet, a declining number of FPs are </a:t>
            </a:r>
          </a:p>
          <a:p>
            <a:r>
              <a:rPr lang="en-US" sz="2400" dirty="0">
                <a:solidFill>
                  <a:schemeClr val="accent1">
                    <a:lumMod val="75000"/>
                  </a:schemeClr>
                </a:solidFill>
              </a:rPr>
              <a:t>practicing women’s health care</a:t>
            </a:r>
          </a:p>
          <a:p>
            <a:r>
              <a:rPr lang="en-US" sz="2400" dirty="0">
                <a:solidFill>
                  <a:schemeClr val="accent1">
                    <a:lumMod val="75000"/>
                  </a:schemeClr>
                </a:solidFill>
              </a:rPr>
              <a:t>caring for children</a:t>
            </a:r>
          </a:p>
          <a:p>
            <a:r>
              <a:rPr lang="en-US" sz="2400" dirty="0">
                <a:solidFill>
                  <a:schemeClr val="accent1">
                    <a:lumMod val="75000"/>
                  </a:schemeClr>
                </a:solidFill>
              </a:rPr>
              <a:t>delivering babies</a:t>
            </a:r>
          </a:p>
          <a:p>
            <a:r>
              <a:rPr lang="en-US" sz="2400" dirty="0">
                <a:solidFill>
                  <a:schemeClr val="accent1">
                    <a:lumMod val="75000"/>
                  </a:schemeClr>
                </a:solidFill>
              </a:rPr>
              <a:t>performing many procedures (e.g. endoscopies</a:t>
            </a:r>
          </a:p>
          <a:p>
            <a:pPr marL="0" indent="0">
              <a:buNone/>
            </a:pPr>
            <a:r>
              <a:rPr lang="en-US" sz="2400" dirty="0"/>
              <a:t>Meanwhile, newly graduated FPs </a:t>
            </a:r>
          </a:p>
          <a:p>
            <a:r>
              <a:rPr lang="en-US" sz="2400" dirty="0">
                <a:solidFill>
                  <a:schemeClr val="accent1">
                    <a:lumMod val="75000"/>
                  </a:schemeClr>
                </a:solidFill>
              </a:rPr>
              <a:t>feel more prepared &amp; intend to practice more broadly </a:t>
            </a:r>
          </a:p>
          <a:p>
            <a:r>
              <a:rPr lang="en-US" sz="2400" dirty="0">
                <a:solidFill>
                  <a:schemeClr val="accent1">
                    <a:lumMod val="75000"/>
                  </a:schemeClr>
                </a:solidFill>
              </a:rPr>
              <a:t>but have a narrower scope of practice (SOP) than their predecessors</a:t>
            </a:r>
          </a:p>
        </p:txBody>
      </p:sp>
      <p:sp>
        <p:nvSpPr>
          <p:cNvPr id="4" name="Content Placeholder 3">
            <a:extLst>
              <a:ext uri="{FF2B5EF4-FFF2-40B4-BE49-F238E27FC236}">
                <a16:creationId xmlns:a16="http://schemas.microsoft.com/office/drawing/2014/main" id="{B664A502-6068-12A1-A9A9-F4948F2E4869}"/>
              </a:ext>
            </a:extLst>
          </p:cNvPr>
          <p:cNvSpPr>
            <a:spLocks noGrp="1"/>
          </p:cNvSpPr>
          <p:nvPr>
            <p:ph sz="half" idx="2"/>
          </p:nvPr>
        </p:nvSpPr>
        <p:spPr/>
        <p:txBody>
          <a:bodyPr>
            <a:noAutofit/>
          </a:bodyPr>
          <a:lstStyle/>
          <a:p>
            <a:r>
              <a:rPr lang="en-US" sz="1600" dirty="0"/>
              <a:t>Weidner AKH, Phillips RL, Fang B, Peterson LE. Burnout and scope of practice in new family physicians. Ann Fam Med 2018 </a:t>
            </a:r>
          </a:p>
          <a:p>
            <a:r>
              <a:rPr lang="en-US" sz="1600" dirty="0" err="1"/>
              <a:t>Xierali</a:t>
            </a:r>
            <a:r>
              <a:rPr lang="en-US" sz="1600" dirty="0"/>
              <a:t> IM, Puffer JC, Tong STC, Bazemore AW, Green LA. The percentage of family physicians attending to women’s gender-specific health needs is declining. J Am Board Fam Med 2012</a:t>
            </a:r>
          </a:p>
          <a:p>
            <a:r>
              <a:rPr lang="en-US" sz="1600" dirty="0"/>
              <a:t>Tong ST, Makaroff LA, </a:t>
            </a:r>
            <a:r>
              <a:rPr lang="en-US" sz="1600" dirty="0" err="1"/>
              <a:t>Xierali</a:t>
            </a:r>
            <a:r>
              <a:rPr lang="en-US" sz="1600" dirty="0"/>
              <a:t> IM, et al. Proportion of family physicians providing maternity care continues to decline. J Am Board Fam Med 2012</a:t>
            </a:r>
          </a:p>
          <a:p>
            <a:r>
              <a:rPr lang="en-US" sz="1600" dirty="0"/>
              <a:t>Eden AR, Morgan ZJ, Jetty A, Peterson LE. Proportion of family physicians caring for children is declining. J Am Board Fam Med 2020</a:t>
            </a:r>
          </a:p>
          <a:p>
            <a:r>
              <a:rPr lang="en-US" sz="1600" dirty="0"/>
              <a:t>Bazemore AW, Makaroff LA, Puffer JC, et al. Declining numbers of family physicians are caring for children. J Am Board Fam Med 2012</a:t>
            </a:r>
          </a:p>
          <a:p>
            <a:r>
              <a:rPr lang="en-US" sz="1600" dirty="0"/>
              <a:t>Barreto T, Peterson LE, Petterson S, Bazemore AW. Family physicians practicing high-volume obstetric care have recently dropped by one-half. </a:t>
            </a:r>
            <a:r>
              <a:rPr lang="en-US" sz="1600" dirty="0" err="1"/>
              <a:t>AmFamPhysician</a:t>
            </a:r>
            <a:r>
              <a:rPr lang="en-US" sz="1600" dirty="0"/>
              <a:t> 2017</a:t>
            </a:r>
          </a:p>
        </p:txBody>
      </p:sp>
    </p:spTree>
    <p:extLst>
      <p:ext uri="{BB962C8B-B14F-4D97-AF65-F5344CB8AC3E}">
        <p14:creationId xmlns:p14="http://schemas.microsoft.com/office/powerpoint/2010/main" val="2596171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SGPlot Procedure" title="The SGPlot Procedure">
            <a:extLst>
              <a:ext uri="{FF2B5EF4-FFF2-40B4-BE49-F238E27FC236}">
                <a16:creationId xmlns:a16="http://schemas.microsoft.com/office/drawing/2014/main" id="{00000000-0008-0000-0000-000002000000}"/>
              </a:ext>
            </a:extLst>
          </p:cNvPr>
          <p:cNvPicPr>
            <a:picLocks noChangeAspect="1"/>
          </p:cNvPicPr>
          <p:nvPr/>
        </p:nvPicPr>
        <p:blipFill>
          <a:blip r:embed="rId2"/>
          <a:stretch>
            <a:fillRect/>
          </a:stretch>
        </p:blipFill>
        <p:spPr>
          <a:xfrm>
            <a:off x="2060548" y="1355817"/>
            <a:ext cx="7103444" cy="5327583"/>
          </a:xfrm>
          <a:prstGeom prst="rect">
            <a:avLst/>
          </a:prstGeom>
        </p:spPr>
      </p:pic>
      <p:sp>
        <p:nvSpPr>
          <p:cNvPr id="2" name="Title 1">
            <a:extLst>
              <a:ext uri="{FF2B5EF4-FFF2-40B4-BE49-F238E27FC236}">
                <a16:creationId xmlns:a16="http://schemas.microsoft.com/office/drawing/2014/main" id="{6B9E10DC-459A-AD60-78AA-A68E8195CC18}"/>
              </a:ext>
            </a:extLst>
          </p:cNvPr>
          <p:cNvSpPr>
            <a:spLocks noGrp="1"/>
          </p:cNvSpPr>
          <p:nvPr>
            <p:ph type="title"/>
          </p:nvPr>
        </p:nvSpPr>
        <p:spPr>
          <a:xfrm>
            <a:off x="838200" y="174600"/>
            <a:ext cx="10515600" cy="1325563"/>
          </a:xfrm>
        </p:spPr>
        <p:txBody>
          <a:bodyPr/>
          <a:lstStyle/>
          <a:p>
            <a:r>
              <a:rPr lang="en-US" dirty="0"/>
              <a:t>Breadth of Settings too?  Less </a:t>
            </a:r>
            <a:r>
              <a:rPr lang="en-US" dirty="0" err="1"/>
              <a:t>Inpt</a:t>
            </a:r>
            <a:r>
              <a:rPr lang="en-US" dirty="0"/>
              <a:t>/</a:t>
            </a:r>
            <a:r>
              <a:rPr lang="en-US" dirty="0" err="1"/>
              <a:t>Outpt</a:t>
            </a:r>
            <a:endParaRPr lang="en-US" dirty="0"/>
          </a:p>
        </p:txBody>
      </p:sp>
    </p:spTree>
    <p:extLst>
      <p:ext uri="{BB962C8B-B14F-4D97-AF65-F5344CB8AC3E}">
        <p14:creationId xmlns:p14="http://schemas.microsoft.com/office/powerpoint/2010/main" val="1640212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8F275A8C-A7A0-24D5-76D8-4882CDC10376}"/>
              </a:ext>
            </a:extLst>
          </p:cNvPr>
          <p:cNvPicPr>
            <a:picLocks noGrp="1" noChangeAspect="1"/>
          </p:cNvPicPr>
          <p:nvPr>
            <p:ph idx="1"/>
          </p:nvPr>
        </p:nvPicPr>
        <p:blipFill>
          <a:blip r:embed="rId2"/>
          <a:srcRect r="4872" b="1"/>
          <a:stretch>
            <a:fillRect/>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18E95448-6798-17BE-A8C1-D43A8E011095}"/>
              </a:ext>
            </a:extLst>
          </p:cNvPr>
          <p:cNvSpPr txBox="1"/>
          <p:nvPr/>
        </p:nvSpPr>
        <p:spPr>
          <a:xfrm>
            <a:off x="3182679" y="425302"/>
            <a:ext cx="6165342" cy="1200329"/>
          </a:xfrm>
          <a:prstGeom prst="rect">
            <a:avLst/>
          </a:prstGeom>
          <a:noFill/>
        </p:spPr>
        <p:txBody>
          <a:bodyPr wrap="none" rtlCol="0">
            <a:spAutoFit/>
          </a:bodyPr>
          <a:lstStyle/>
          <a:p>
            <a:pPr algn="ctr"/>
            <a:r>
              <a:rPr lang="en-US" sz="3600" dirty="0"/>
              <a:t>Similar trends in Canada: </a:t>
            </a:r>
          </a:p>
          <a:p>
            <a:pPr algn="ctr"/>
            <a:r>
              <a:rPr lang="en-US" sz="3600" dirty="0"/>
              <a:t>2000 vs 2018 Scope Change in 4</a:t>
            </a:r>
          </a:p>
        </p:txBody>
      </p:sp>
      <p:sp>
        <p:nvSpPr>
          <p:cNvPr id="6" name="TextBox 5">
            <a:extLst>
              <a:ext uri="{FF2B5EF4-FFF2-40B4-BE49-F238E27FC236}">
                <a16:creationId xmlns:a16="http://schemas.microsoft.com/office/drawing/2014/main" id="{8B67A5E2-9958-69F8-0322-7157BE629260}"/>
              </a:ext>
            </a:extLst>
          </p:cNvPr>
          <p:cNvSpPr txBox="1"/>
          <p:nvPr/>
        </p:nvSpPr>
        <p:spPr>
          <a:xfrm>
            <a:off x="2501850" y="5149702"/>
            <a:ext cx="7916206" cy="646331"/>
          </a:xfrm>
          <a:prstGeom prst="rect">
            <a:avLst/>
          </a:prstGeom>
          <a:noFill/>
        </p:spPr>
        <p:txBody>
          <a:bodyPr wrap="none" rtlCol="0">
            <a:spAutoFit/>
          </a:bodyPr>
          <a:lstStyle/>
          <a:p>
            <a:pPr algn="ctr"/>
            <a:r>
              <a:rPr lang="en-US" i="1" dirty="0">
                <a:solidFill>
                  <a:srgbClr val="FF0000"/>
                </a:solidFill>
              </a:rPr>
              <a:t>Declining Comprehensiveness of Services Delivered by Canadian Family Physicians </a:t>
            </a:r>
          </a:p>
          <a:p>
            <a:pPr algn="ctr"/>
            <a:r>
              <a:rPr lang="en-US" i="1" dirty="0">
                <a:solidFill>
                  <a:srgbClr val="FF0000"/>
                </a:solidFill>
              </a:rPr>
              <a:t>Is Not Driven by Early-Career Physicians</a:t>
            </a:r>
            <a:r>
              <a:rPr lang="en-US" dirty="0">
                <a:solidFill>
                  <a:srgbClr val="FF0000"/>
                </a:solidFill>
              </a:rPr>
              <a:t>. Ann Fam Med. 2023 Mar-Apr</a:t>
            </a:r>
            <a:endParaRPr lang="en-US" sz="3600" dirty="0">
              <a:solidFill>
                <a:srgbClr val="FF0000"/>
              </a:solidFill>
            </a:endParaRPr>
          </a:p>
        </p:txBody>
      </p:sp>
    </p:spTree>
    <p:extLst>
      <p:ext uri="{BB962C8B-B14F-4D97-AF65-F5344CB8AC3E}">
        <p14:creationId xmlns:p14="http://schemas.microsoft.com/office/powerpoint/2010/main" val="967282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Chart, line chart&#10;&#10;Description automatically generated">
            <a:extLst>
              <a:ext uri="{FF2B5EF4-FFF2-40B4-BE49-F238E27FC236}">
                <a16:creationId xmlns:a16="http://schemas.microsoft.com/office/drawing/2014/main" id="{B888BA13-085F-EF7D-C1E9-10E1456D71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4967" y="1455600"/>
            <a:ext cx="8742066" cy="5402400"/>
          </a:xfrm>
        </p:spPr>
      </p:pic>
      <p:sp>
        <p:nvSpPr>
          <p:cNvPr id="4" name="Slide Number Placeholder 3">
            <a:extLst>
              <a:ext uri="{FF2B5EF4-FFF2-40B4-BE49-F238E27FC236}">
                <a16:creationId xmlns:a16="http://schemas.microsoft.com/office/drawing/2014/main" id="{739B7173-28D5-3B02-50D8-441C0166A392}"/>
              </a:ext>
            </a:extLst>
          </p:cNvPr>
          <p:cNvSpPr>
            <a:spLocks noGrp="1"/>
          </p:cNvSpPr>
          <p:nvPr>
            <p:ph type="sldNum" sz="quarter" idx="12"/>
          </p:nvPr>
        </p:nvSpPr>
        <p:spPr/>
        <p:txBody>
          <a:bodyPr/>
          <a:lstStyle/>
          <a:p>
            <a:fld id="{48F63A3B-78C7-47BE-AE5E-E10140E04643}" type="slidenum">
              <a:rPr lang="en-US" smtClean="0"/>
              <a:pPr/>
              <a:t>9</a:t>
            </a:fld>
            <a:endParaRPr lang="en-US"/>
          </a:p>
        </p:txBody>
      </p:sp>
      <p:sp>
        <p:nvSpPr>
          <p:cNvPr id="5" name="Title 4">
            <a:extLst>
              <a:ext uri="{FF2B5EF4-FFF2-40B4-BE49-F238E27FC236}">
                <a16:creationId xmlns:a16="http://schemas.microsoft.com/office/drawing/2014/main" id="{F6BE2F72-0552-84D4-44BB-3A19C849BB3F}"/>
              </a:ext>
            </a:extLst>
          </p:cNvPr>
          <p:cNvSpPr>
            <a:spLocks noGrp="1"/>
          </p:cNvSpPr>
          <p:nvPr>
            <p:ph type="title"/>
          </p:nvPr>
        </p:nvSpPr>
        <p:spPr>
          <a:xfrm>
            <a:off x="838200" y="130037"/>
            <a:ext cx="10515600" cy="1325563"/>
          </a:xfrm>
        </p:spPr>
        <p:txBody>
          <a:bodyPr>
            <a:normAutofit/>
          </a:bodyPr>
          <a:lstStyle/>
          <a:p>
            <a:r>
              <a:rPr lang="en-US" sz="3600" dirty="0"/>
              <a:t>Some areas growing?: Trends in Intention and Practice for Buprenorphine Treatment by Residents</a:t>
            </a:r>
          </a:p>
        </p:txBody>
      </p:sp>
      <p:cxnSp>
        <p:nvCxnSpPr>
          <p:cNvPr id="3" name="Straight Arrow Connector 2">
            <a:extLst>
              <a:ext uri="{FF2B5EF4-FFF2-40B4-BE49-F238E27FC236}">
                <a16:creationId xmlns:a16="http://schemas.microsoft.com/office/drawing/2014/main" id="{D53248CB-1140-0010-522D-1114D7CB01D7}"/>
              </a:ext>
            </a:extLst>
          </p:cNvPr>
          <p:cNvCxnSpPr>
            <a:cxnSpLocks/>
          </p:cNvCxnSpPr>
          <p:nvPr/>
        </p:nvCxnSpPr>
        <p:spPr>
          <a:xfrm flipV="1">
            <a:off x="3959051" y="5402400"/>
            <a:ext cx="3758083" cy="104097"/>
          </a:xfrm>
          <a:prstGeom prst="straightConnector1">
            <a:avLst/>
          </a:prstGeom>
          <a:ln w="25400">
            <a:solidFill>
              <a:srgbClr val="FF000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61EFDBA-95B6-99D7-38B4-BA2826C4F206}"/>
              </a:ext>
            </a:extLst>
          </p:cNvPr>
          <p:cNvCxnSpPr>
            <a:cxnSpLocks/>
          </p:cNvCxnSpPr>
          <p:nvPr/>
        </p:nvCxnSpPr>
        <p:spPr>
          <a:xfrm flipV="1">
            <a:off x="5128522" y="5238112"/>
            <a:ext cx="3758083" cy="104097"/>
          </a:xfrm>
          <a:prstGeom prst="straightConnector1">
            <a:avLst/>
          </a:prstGeom>
          <a:ln w="25400">
            <a:solidFill>
              <a:srgbClr val="FF000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81D0296-7FB5-8332-DD4F-74745195A02A}"/>
              </a:ext>
            </a:extLst>
          </p:cNvPr>
          <p:cNvCxnSpPr>
            <a:cxnSpLocks/>
          </p:cNvCxnSpPr>
          <p:nvPr/>
        </p:nvCxnSpPr>
        <p:spPr>
          <a:xfrm flipV="1">
            <a:off x="6429002" y="5073824"/>
            <a:ext cx="3751318" cy="43906"/>
          </a:xfrm>
          <a:prstGeom prst="straightConnector1">
            <a:avLst/>
          </a:prstGeom>
          <a:ln w="25400">
            <a:solidFill>
              <a:srgbClr val="FF0000"/>
            </a:solidFill>
            <a:tailEnd type="stealth" w="lg"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48D79FD-77C3-3002-6A29-9AB068C7F2F5}"/>
              </a:ext>
            </a:extLst>
          </p:cNvPr>
          <p:cNvSpPr txBox="1"/>
          <p:nvPr/>
        </p:nvSpPr>
        <p:spPr>
          <a:xfrm>
            <a:off x="2794000" y="4088411"/>
            <a:ext cx="7044044" cy="369332"/>
          </a:xfrm>
          <a:prstGeom prst="rect">
            <a:avLst/>
          </a:prstGeom>
          <a:noFill/>
        </p:spPr>
        <p:txBody>
          <a:bodyPr wrap="none" rtlCol="0">
            <a:spAutoFit/>
          </a:bodyPr>
          <a:lstStyle/>
          <a:p>
            <a:r>
              <a:rPr lang="en-US" dirty="0"/>
              <a:t>Red lines represent intention to practice by the same cohort of graduates</a:t>
            </a:r>
          </a:p>
        </p:txBody>
      </p:sp>
    </p:spTree>
    <p:extLst>
      <p:ext uri="{BB962C8B-B14F-4D97-AF65-F5344CB8AC3E}">
        <p14:creationId xmlns:p14="http://schemas.microsoft.com/office/powerpoint/2010/main" val="1677991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1" name="Rectangle 8200">
            <a:extLst>
              <a:ext uri="{FF2B5EF4-FFF2-40B4-BE49-F238E27FC236}">
                <a16:creationId xmlns:a16="http://schemas.microsoft.com/office/drawing/2014/main" id="{49AE1604-BB93-4F6D-94D6-F2A6021FC5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03" name="Group 8202">
            <a:extLst>
              <a:ext uri="{FF2B5EF4-FFF2-40B4-BE49-F238E27FC236}">
                <a16:creationId xmlns:a16="http://schemas.microsoft.com/office/drawing/2014/main" id="{A9270323-9616-4384-857D-E86B78272E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8204" name="Rectangle 8203">
              <a:extLst>
                <a:ext uri="{FF2B5EF4-FFF2-40B4-BE49-F238E27FC236}">
                  <a16:creationId xmlns:a16="http://schemas.microsoft.com/office/drawing/2014/main" id="{8A3838D5-9565-4601-BAC3-D1B5BDB80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5" name="Rectangle 8204">
              <a:extLst>
                <a:ext uri="{FF2B5EF4-FFF2-40B4-BE49-F238E27FC236}">
                  <a16:creationId xmlns:a16="http://schemas.microsoft.com/office/drawing/2014/main" id="{3349A4B8-3246-4579-922E-FE1155C7F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07" name="Rectangle 8206">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6" name="Picture 4" descr="Overcoming Barriers Stock Photos ...">
            <a:extLst>
              <a:ext uri="{FF2B5EF4-FFF2-40B4-BE49-F238E27FC236}">
                <a16:creationId xmlns:a16="http://schemas.microsoft.com/office/drawing/2014/main" id="{1926FF52-1782-98F2-16A7-9F4D0BA487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089" r="18905"/>
          <a:stretch>
            <a:fillRect/>
          </a:stretch>
        </p:blipFill>
        <p:spPr bwMode="auto">
          <a:xfrm>
            <a:off x="914401" y="847827"/>
            <a:ext cx="4929098" cy="5289986"/>
          </a:xfrm>
          <a:prstGeom prst="rect">
            <a:avLst/>
          </a:prstGeom>
          <a:noFill/>
          <a:extLst>
            <a:ext uri="{909E8E84-426E-40DD-AFC4-6F175D3DCCD1}">
              <a14:hiddenFill xmlns:a14="http://schemas.microsoft.com/office/drawing/2010/main">
                <a:solidFill>
                  <a:srgbClr val="FFFFFF"/>
                </a:solidFill>
              </a14:hiddenFill>
            </a:ext>
          </a:extLst>
        </p:spPr>
      </p:pic>
      <p:sp>
        <p:nvSpPr>
          <p:cNvPr id="8209" name="Rectangle 8208">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34377" y="2188548"/>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014E52B-E0E5-8293-DC7E-D815D318AFB2}"/>
              </a:ext>
            </a:extLst>
          </p:cNvPr>
          <p:cNvSpPr txBox="1"/>
          <p:nvPr/>
        </p:nvSpPr>
        <p:spPr>
          <a:xfrm>
            <a:off x="6595228" y="2508105"/>
            <a:ext cx="4709345" cy="363249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1300" dirty="0"/>
          </a:p>
        </p:txBody>
      </p:sp>
      <p:sp>
        <p:nvSpPr>
          <p:cNvPr id="10" name="Rectangle 10">
            <a:extLst>
              <a:ext uri="{FF2B5EF4-FFF2-40B4-BE49-F238E27FC236}">
                <a16:creationId xmlns:a16="http://schemas.microsoft.com/office/drawing/2014/main" id="{A1A5E607-F28D-E415-4EEC-A2BE215CA05C}"/>
              </a:ext>
            </a:extLst>
          </p:cNvPr>
          <p:cNvSpPr>
            <a:spLocks noGrp="1" noChangeArrowheads="1"/>
          </p:cNvSpPr>
          <p:nvPr>
            <p:ph type="title"/>
          </p:nvPr>
        </p:nvSpPr>
        <p:spPr bwMode="auto">
          <a:xfrm>
            <a:off x="6055829" y="1258804"/>
            <a:ext cx="5423098"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00000"/>
              </a:lnSpc>
              <a:spcAft>
                <a:spcPct val="0"/>
              </a:spcAft>
              <a:buFontTx/>
              <a:buChar char="•"/>
            </a:pPr>
            <a:r>
              <a:rPr kumimoji="0" lang="en-US" altLang="en-US" sz="2000" b="1" i="0" u="none" strike="noStrike" cap="none" normalizeH="0" baseline="0" dirty="0">
                <a:ln>
                  <a:noFill/>
                </a:ln>
                <a:solidFill>
                  <a:schemeClr val="tx1"/>
                </a:solidFill>
                <a:effectLst/>
                <a:latin typeface="Arial" panose="020B0604020202020204" pitchFamily="34" charset="0"/>
              </a:rPr>
              <a:t> </a:t>
            </a:r>
            <a:r>
              <a:rPr lang="en-US" altLang="en-US" sz="2000" b="1" dirty="0">
                <a:solidFill>
                  <a:srgbClr val="FF0000"/>
                </a:solidFill>
                <a:latin typeface="Arial" panose="020B0604020202020204" pitchFamily="34" charset="0"/>
              </a:rPr>
              <a:t>↑ </a:t>
            </a:r>
            <a:r>
              <a:rPr kumimoji="0" lang="en-US" altLang="en-US" sz="2000" b="1" i="0" u="none" strike="noStrike" cap="none" normalizeH="0" baseline="0" dirty="0">
                <a:ln>
                  <a:noFill/>
                </a:ln>
                <a:solidFill>
                  <a:schemeClr val="tx1"/>
                </a:solidFill>
                <a:effectLst/>
                <a:latin typeface="Arial" panose="020B0604020202020204" pitchFamily="34" charset="0"/>
              </a:rPr>
              <a:t>Burnout</a:t>
            </a:r>
            <a:br>
              <a:rPr kumimoji="0" lang="en-US" altLang="en-US" sz="2000" b="0" i="0" u="none" strike="noStrike" cap="none" normalizeH="0" baseline="0" dirty="0">
                <a:ln>
                  <a:noFill/>
                </a:ln>
                <a:solidFill>
                  <a:schemeClr val="tx1"/>
                </a:solidFill>
                <a:effectLst/>
                <a:latin typeface="Arial" panose="020B0604020202020204" pitchFamily="34" charset="0"/>
              </a:rPr>
            </a:br>
            <a:r>
              <a:rPr kumimoji="0" lang="en-US" altLang="en-US" sz="1800" b="0" i="1" u="none" strike="noStrike" cap="none" normalizeH="0" baseline="0" dirty="0">
                <a:ln>
                  <a:noFill/>
                </a:ln>
                <a:solidFill>
                  <a:schemeClr val="tx1"/>
                </a:solidFill>
                <a:effectLst/>
                <a:latin typeface="Arial" panose="020B0604020202020204" pitchFamily="34" charset="0"/>
              </a:rPr>
              <a:t>Overwork, admin burden push doctors to narrow their scope</a:t>
            </a:r>
            <a:r>
              <a:rPr kumimoji="0" lang="en-US" altLang="en-US" sz="2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effectLst/>
                <a:latin typeface="Arial" panose="020B0604020202020204" pitchFamily="34" charset="0"/>
              </a:rPr>
              <a:t> </a:t>
            </a:r>
            <a:r>
              <a:rPr kumimoji="0" lang="en-US" altLang="en-US" sz="2000" b="1" i="0" u="none" strike="noStrike" cap="none" normalizeH="0" baseline="0" dirty="0">
                <a:ln>
                  <a:noFill/>
                </a:ln>
                <a:solidFill>
                  <a:srgbClr val="FF0000"/>
                </a:solidFill>
                <a:effectLst/>
                <a:latin typeface="Arial" panose="020B0604020202020204" pitchFamily="34" charset="0"/>
              </a:rPr>
              <a:t>↑</a:t>
            </a:r>
            <a:r>
              <a:rPr kumimoji="0" lang="en-US" altLang="en-US" sz="2000" b="1" i="0" u="none" strike="noStrike" cap="none" normalizeH="0" baseline="0" dirty="0">
                <a:ln>
                  <a:noFill/>
                </a:ln>
                <a:solidFill>
                  <a:schemeClr val="tx1"/>
                </a:solidFill>
                <a:effectLst/>
                <a:latin typeface="Arial" panose="020B0604020202020204" pitchFamily="34" charset="0"/>
              </a:rPr>
              <a:t> Complex Patients</a:t>
            </a:r>
            <a:br>
              <a:rPr kumimoji="0" lang="en-US" altLang="en-US" sz="2000" b="0" i="0" u="none" strike="noStrike" cap="none" normalizeH="0" baseline="0" dirty="0">
                <a:ln>
                  <a:noFill/>
                </a:ln>
                <a:solidFill>
                  <a:schemeClr val="tx1"/>
                </a:solidFill>
                <a:effectLst/>
                <a:latin typeface="Arial" panose="020B0604020202020204" pitchFamily="34" charset="0"/>
              </a:rPr>
            </a:br>
            <a:r>
              <a:rPr kumimoji="0" lang="en-US" altLang="en-US" sz="1800" b="0" i="1" u="none" strike="noStrike" cap="none" normalizeH="0" baseline="0" dirty="0">
                <a:ln>
                  <a:noFill/>
                </a:ln>
                <a:solidFill>
                  <a:schemeClr val="tx1"/>
                </a:solidFill>
                <a:effectLst/>
                <a:latin typeface="Arial" panose="020B0604020202020204" pitchFamily="34" charset="0"/>
              </a:rPr>
              <a:t>Aging, obesity, and multimorbidity raise care demands.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rPr>
              <a:t> Payment/Perverse Incentives</a:t>
            </a:r>
            <a:br>
              <a:rPr kumimoji="0" lang="en-US" altLang="en-US" sz="2000" b="0" i="0" u="none" strike="noStrike" cap="none" normalizeH="0" baseline="0" dirty="0">
                <a:ln>
                  <a:noFill/>
                </a:ln>
                <a:solidFill>
                  <a:schemeClr val="tx1"/>
                </a:solidFill>
                <a:effectLst/>
                <a:latin typeface="Arial" panose="020B0604020202020204" pitchFamily="34" charset="0"/>
              </a:rPr>
            </a:br>
            <a:r>
              <a:rPr kumimoji="0" lang="en-US" altLang="en-US" sz="1800" b="0" i="1" u="none" strike="noStrike" cap="none" normalizeH="0" baseline="0" dirty="0">
                <a:ln>
                  <a:noFill/>
                </a:ln>
                <a:solidFill>
                  <a:schemeClr val="tx1"/>
                </a:solidFill>
                <a:effectLst/>
                <a:latin typeface="Arial" panose="020B0604020202020204" pitchFamily="34" charset="0"/>
              </a:rPr>
              <a:t>RVUs, </a:t>
            </a:r>
            <a:r>
              <a:rPr lang="en-US" altLang="en-US" sz="1800" i="1" dirty="0">
                <a:latin typeface="Arial" panose="020B0604020202020204" pitchFamily="34" charset="0"/>
              </a:rPr>
              <a:t>p</a:t>
            </a:r>
            <a:r>
              <a:rPr kumimoji="0" lang="en-US" altLang="en-US" sz="1800" b="0" i="1" u="none" strike="noStrike" cap="none" normalizeH="0" baseline="0" dirty="0">
                <a:ln>
                  <a:noFill/>
                </a:ln>
                <a:solidFill>
                  <a:schemeClr val="tx1"/>
                </a:solidFill>
                <a:effectLst/>
                <a:latin typeface="Arial" panose="020B0604020202020204" pitchFamily="34" charset="0"/>
              </a:rPr>
              <a:t>ayment favors volume, not breadth</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rPr>
              <a:t> Delivery System</a:t>
            </a:r>
            <a:br>
              <a:rPr kumimoji="0" lang="en-US" altLang="en-US" sz="2000" b="0" i="0" u="none" strike="noStrike" cap="none" normalizeH="0" baseline="0" dirty="0">
                <a:ln>
                  <a:noFill/>
                </a:ln>
                <a:solidFill>
                  <a:schemeClr val="tx1"/>
                </a:solidFill>
                <a:effectLst/>
                <a:latin typeface="Arial" panose="020B0604020202020204" pitchFamily="34" charset="0"/>
              </a:rPr>
            </a:br>
            <a:r>
              <a:rPr kumimoji="0" lang="en-US" altLang="en-US" sz="1800" b="0" i="1" u="none" strike="noStrike" cap="none" normalizeH="0" baseline="0" dirty="0">
                <a:ln>
                  <a:noFill/>
                </a:ln>
                <a:solidFill>
                  <a:schemeClr val="tx1"/>
                </a:solidFill>
                <a:effectLst/>
                <a:latin typeface="Arial" panose="020B0604020202020204" pitchFamily="34" charset="0"/>
              </a:rPr>
              <a:t>Emp</a:t>
            </a:r>
            <a:r>
              <a:rPr lang="en-US" altLang="en-US" sz="1800" i="1" dirty="0">
                <a:latin typeface="Arial" panose="020B0604020202020204" pitchFamily="34" charset="0"/>
              </a:rPr>
              <a:t>loyed FPs, hospital ‘service lines’ </a:t>
            </a:r>
            <a:r>
              <a:rPr kumimoji="0" lang="en-US" altLang="en-US" sz="1800" b="0" i="1" u="none" strike="noStrike" cap="none" normalizeH="0" baseline="0" dirty="0">
                <a:ln>
                  <a:noFill/>
                </a:ln>
                <a:solidFill>
                  <a:schemeClr val="tx1"/>
                </a:solidFill>
                <a:effectLst/>
                <a:latin typeface="Arial" panose="020B0604020202020204" pitchFamily="34" charset="0"/>
              </a:rPr>
              <a:t>&amp; credentialing limits OB, inpatient,&amp; procedural roles. Access trumps breadth. Limited team support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rPr>
              <a:t> Training Gaps</a:t>
            </a:r>
            <a:br>
              <a:rPr kumimoji="0" lang="en-US" altLang="en-US" sz="2000" b="0" i="0" u="none" strike="noStrike" cap="none" normalizeH="0" baseline="0" dirty="0">
                <a:ln>
                  <a:noFill/>
                </a:ln>
                <a:solidFill>
                  <a:schemeClr val="tx1"/>
                </a:solidFill>
                <a:effectLst/>
                <a:latin typeface="Arial" panose="020B0604020202020204" pitchFamily="34" charset="0"/>
              </a:rPr>
            </a:br>
            <a:r>
              <a:rPr kumimoji="0" lang="en-US" altLang="en-US" sz="1800" b="0" i="1" u="none" strike="noStrike" cap="none" normalizeH="0" baseline="0" dirty="0">
                <a:ln>
                  <a:noFill/>
                </a:ln>
                <a:solidFill>
                  <a:schemeClr val="tx1"/>
                </a:solidFill>
                <a:effectLst/>
                <a:latin typeface="Arial" panose="020B0604020202020204" pitchFamily="34" charset="0"/>
              </a:rPr>
              <a:t>New grads lack exposures (care of children), modeling, support for broad care.</a:t>
            </a:r>
          </a:p>
        </p:txBody>
      </p:sp>
    </p:spTree>
    <p:extLst>
      <p:ext uri="{BB962C8B-B14F-4D97-AF65-F5344CB8AC3E}">
        <p14:creationId xmlns:p14="http://schemas.microsoft.com/office/powerpoint/2010/main" val="784034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A7CE14-D189-282D-1375-AB8B6152A388}"/>
              </a:ext>
            </a:extLst>
          </p:cNvPr>
          <p:cNvSpPr>
            <a:spLocks noGrp="1"/>
          </p:cNvSpPr>
          <p:nvPr>
            <p:ph type="title"/>
          </p:nvPr>
        </p:nvSpPr>
        <p:spPr>
          <a:xfrm>
            <a:off x="645066" y="801362"/>
            <a:ext cx="4282983" cy="1200361"/>
          </a:xfrm>
        </p:spPr>
        <p:txBody>
          <a:bodyPr anchor="b">
            <a:normAutofit fontScale="90000"/>
          </a:bodyPr>
          <a:lstStyle/>
          <a:p>
            <a:pPr algn="ctr"/>
            <a:r>
              <a:rPr lang="en-US" sz="3600" dirty="0"/>
              <a:t>So what is Comprehensiveness in Family Medicine in 2025:</a:t>
            </a:r>
          </a:p>
        </p:txBody>
      </p:sp>
      <p:sp>
        <p:nvSpPr>
          <p:cNvPr id="5129" name="Rectangle 5128">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770288-D7D2-222C-339B-9D5EE8609F5D}"/>
              </a:ext>
            </a:extLst>
          </p:cNvPr>
          <p:cNvSpPr>
            <a:spLocks noGrp="1"/>
          </p:cNvSpPr>
          <p:nvPr>
            <p:ph idx="1"/>
          </p:nvPr>
        </p:nvSpPr>
        <p:spPr>
          <a:xfrm>
            <a:off x="645066" y="2031101"/>
            <a:ext cx="4282984" cy="3511943"/>
          </a:xfrm>
        </p:spPr>
        <p:txBody>
          <a:bodyPr anchor="ctr">
            <a:normAutofit/>
          </a:bodyPr>
          <a:lstStyle/>
          <a:p>
            <a:endParaRPr lang="en-US" sz="1800"/>
          </a:p>
        </p:txBody>
      </p:sp>
      <p:sp>
        <p:nvSpPr>
          <p:cNvPr id="5131" name="Rectangle 5130">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3" name="Rectangle 5132">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5" name="Rectangle 513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Depth vs Breadth – Bedroom 2 Boardroom 🚀">
            <a:extLst>
              <a:ext uri="{FF2B5EF4-FFF2-40B4-BE49-F238E27FC236}">
                <a16:creationId xmlns:a16="http://schemas.microsoft.com/office/drawing/2014/main" id="{F87DCBD5-0425-1D75-D386-B640EFCDEC6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12664" y="1593778"/>
            <a:ext cx="6553229" cy="3669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093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177" name="Freeform: Shape 7176">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170" name="Picture 2" descr="Generated image">
            <a:extLst>
              <a:ext uri="{FF2B5EF4-FFF2-40B4-BE49-F238E27FC236}">
                <a16:creationId xmlns:a16="http://schemas.microsoft.com/office/drawing/2014/main" id="{FB885477-AFBD-3BB1-BEF4-A0CC941DD0B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2325"/>
          <a:stretch>
            <a:fillRect/>
          </a:stretch>
        </p:blipFill>
        <p:spPr bwMode="auto">
          <a:xfrm>
            <a:off x="643467" y="689646"/>
            <a:ext cx="7047923" cy="5474474"/>
          </a:xfrm>
          <a:prstGeom prst="rect">
            <a:avLst/>
          </a:prstGeom>
          <a:noFill/>
          <a:extLst>
            <a:ext uri="{909E8E84-426E-40DD-AFC4-6F175D3DCCD1}">
              <a14:hiddenFill xmlns:a14="http://schemas.microsoft.com/office/drawing/2010/main">
                <a:solidFill>
                  <a:srgbClr val="FFFFFF"/>
                </a:solidFill>
              </a14:hiddenFill>
            </a:ext>
          </a:extLst>
        </p:spPr>
      </p:pic>
      <p:grpSp>
        <p:nvGrpSpPr>
          <p:cNvPr id="7179" name="Group 7178">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7180"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7181"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4" name="TextBox 3">
            <a:extLst>
              <a:ext uri="{FF2B5EF4-FFF2-40B4-BE49-F238E27FC236}">
                <a16:creationId xmlns:a16="http://schemas.microsoft.com/office/drawing/2014/main" id="{946910F2-6261-5E65-32B0-71E95E13AA2A}"/>
              </a:ext>
            </a:extLst>
          </p:cNvPr>
          <p:cNvSpPr txBox="1"/>
          <p:nvPr/>
        </p:nvSpPr>
        <p:spPr>
          <a:xfrm>
            <a:off x="8787264" y="4741656"/>
            <a:ext cx="3108960" cy="1384995"/>
          </a:xfrm>
          <a:prstGeom prst="rect">
            <a:avLst/>
          </a:prstGeom>
          <a:noFill/>
        </p:spPr>
        <p:txBody>
          <a:bodyPr wrap="square" rtlCol="0">
            <a:spAutoFit/>
          </a:bodyPr>
          <a:lstStyle/>
          <a:p>
            <a:pPr algn="ctr"/>
            <a:r>
              <a:rPr lang="en-US" sz="2800" dirty="0">
                <a:solidFill>
                  <a:schemeClr val="bg1"/>
                </a:solidFill>
              </a:rPr>
              <a:t>Comprehensiveness at what level?</a:t>
            </a:r>
          </a:p>
          <a:p>
            <a:pPr algn="ctr"/>
            <a:r>
              <a:rPr lang="en-US" sz="2800" dirty="0">
                <a:solidFill>
                  <a:schemeClr val="bg1"/>
                </a:solidFill>
              </a:rPr>
              <a:t>Who’s Job is it?</a:t>
            </a:r>
          </a:p>
        </p:txBody>
      </p:sp>
    </p:spTree>
    <p:extLst>
      <p:ext uri="{BB962C8B-B14F-4D97-AF65-F5344CB8AC3E}">
        <p14:creationId xmlns:p14="http://schemas.microsoft.com/office/powerpoint/2010/main" val="983862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6FA74-3264-6E51-F9CC-405AE8980388}"/>
              </a:ext>
            </a:extLst>
          </p:cNvPr>
          <p:cNvSpPr>
            <a:spLocks noGrp="1"/>
          </p:cNvSpPr>
          <p:nvPr>
            <p:ph type="title"/>
          </p:nvPr>
        </p:nvSpPr>
        <p:spPr/>
        <p:txBody>
          <a:bodyPr/>
          <a:lstStyle/>
          <a:p>
            <a:r>
              <a:rPr lang="en-US" dirty="0"/>
              <a:t>Participation in Teaching Over Time </a:t>
            </a:r>
            <a:br>
              <a:rPr lang="en-US" dirty="0"/>
            </a:br>
            <a:r>
              <a:rPr lang="en-US" dirty="0"/>
              <a:t>(% c any teaching hours)</a:t>
            </a:r>
          </a:p>
        </p:txBody>
      </p:sp>
      <p:pic>
        <p:nvPicPr>
          <p:cNvPr id="6" name="Picture 5" descr="A graph of a number of people with different colored lines&#10;&#10;Description automatically generated with medium confidence">
            <a:extLst>
              <a:ext uri="{FF2B5EF4-FFF2-40B4-BE49-F238E27FC236}">
                <a16:creationId xmlns:a16="http://schemas.microsoft.com/office/drawing/2014/main" id="{2D2D9CF3-12D5-BF13-D4FA-BA113AAE0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5074" y="1618960"/>
            <a:ext cx="9309253" cy="5239040"/>
          </a:xfrm>
          <a:prstGeom prst="rect">
            <a:avLst/>
          </a:prstGeom>
        </p:spPr>
      </p:pic>
    </p:spTree>
    <p:extLst>
      <p:ext uri="{BB962C8B-B14F-4D97-AF65-F5344CB8AC3E}">
        <p14:creationId xmlns:p14="http://schemas.microsoft.com/office/powerpoint/2010/main" val="1908155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AAA1E415-78BF-48AB-BBC7-D43DCAACE199}"/>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2">
            <a:extLst>
              <a:ext uri="{FF2B5EF4-FFF2-40B4-BE49-F238E27FC236}">
                <a16:creationId xmlns:a16="http://schemas.microsoft.com/office/drawing/2014/main" id="{81D5BD7B-48D6-4A03-8D69-EFFF8E0A9704}"/>
              </a:ext>
            </a:extLst>
          </p:cNvPr>
          <p:cNvSpPr>
            <a:spLocks noGrp="1"/>
          </p:cNvSpPr>
          <p:nvPr>
            <p:ph type="ftr" sz="quarter" idx="11"/>
          </p:nvPr>
        </p:nvSpPr>
        <p:spPr/>
        <p:txBody>
          <a:bodyPr/>
          <a:lstStyle/>
          <a:p>
            <a:r>
              <a:rPr lang="en-US"/>
              <a:t> ©2018 American Board of Family Medicine </a:t>
            </a:r>
          </a:p>
        </p:txBody>
      </p:sp>
      <p:sp>
        <p:nvSpPr>
          <p:cNvPr id="4" name="Slide Number Placeholder 3">
            <a:extLst>
              <a:ext uri="{FF2B5EF4-FFF2-40B4-BE49-F238E27FC236}">
                <a16:creationId xmlns:a16="http://schemas.microsoft.com/office/drawing/2014/main" id="{54ABE8DD-06BD-48A2-873C-496451B6B8D8}"/>
              </a:ext>
            </a:extLst>
          </p:cNvPr>
          <p:cNvSpPr>
            <a:spLocks noGrp="1"/>
          </p:cNvSpPr>
          <p:nvPr>
            <p:ph type="sldNum" sz="quarter" idx="12"/>
          </p:nvPr>
        </p:nvSpPr>
        <p:spPr>
          <a:xfrm>
            <a:off x="9067800" y="6356365"/>
            <a:ext cx="2743200" cy="365125"/>
          </a:xfrm>
        </p:spPr>
        <p:txBody>
          <a:bodyPr/>
          <a:lstStyle/>
          <a:p>
            <a:fld id="{48F63A3B-78C7-47BE-AE5E-E10140E04643}" type="slidenum">
              <a:rPr lang="en-US" smtClean="0"/>
              <a:pPr/>
              <a:t>14</a:t>
            </a:fld>
            <a:endParaRPr lang="en-US" dirty="0"/>
          </a:p>
        </p:txBody>
      </p:sp>
      <p:sp>
        <p:nvSpPr>
          <p:cNvPr id="5" name="Title 4">
            <a:extLst>
              <a:ext uri="{FF2B5EF4-FFF2-40B4-BE49-F238E27FC236}">
                <a16:creationId xmlns:a16="http://schemas.microsoft.com/office/drawing/2014/main" id="{C6D276A8-7E30-42FC-95E7-F07E69EC3F4B}"/>
              </a:ext>
            </a:extLst>
          </p:cNvPr>
          <p:cNvSpPr>
            <a:spLocks noGrp="1"/>
          </p:cNvSpPr>
          <p:nvPr>
            <p:ph type="title"/>
          </p:nvPr>
        </p:nvSpPr>
        <p:spPr/>
        <p:txBody>
          <a:bodyPr>
            <a:normAutofit/>
          </a:bodyPr>
          <a:lstStyle/>
          <a:p>
            <a:r>
              <a:rPr lang="en-US" sz="3200" b="1" dirty="0">
                <a:latin typeface="+mn-lt"/>
              </a:rPr>
              <a:t>Trends in Recent Graduates Going into Rural Practice</a:t>
            </a:r>
          </a:p>
        </p:txBody>
      </p:sp>
    </p:spTree>
    <p:extLst>
      <p:ext uri="{BB962C8B-B14F-4D97-AF65-F5344CB8AC3E}">
        <p14:creationId xmlns:p14="http://schemas.microsoft.com/office/powerpoint/2010/main" val="19692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DEE24F-804D-47BF-B594-573393CFB9DE}"/>
              </a:ext>
            </a:extLst>
          </p:cNvPr>
          <p:cNvSpPr>
            <a:spLocks noGrp="1"/>
          </p:cNvSpPr>
          <p:nvPr>
            <p:ph type="title"/>
          </p:nvPr>
        </p:nvSpPr>
        <p:spPr/>
        <p:txBody>
          <a:bodyPr>
            <a:normAutofit/>
          </a:bodyPr>
          <a:lstStyle/>
          <a:p>
            <a:r>
              <a:rPr lang="en-US" sz="3200" b="1" dirty="0">
                <a:effectLst/>
                <a:latin typeface="+mn-lt"/>
                <a:ea typeface="Times New Roman" panose="02020603050405020304" pitchFamily="18" charset="0"/>
              </a:rPr>
              <a:t>Do Early Career Rural FPs Stay Rural?</a:t>
            </a:r>
            <a:endParaRPr lang="en-US" sz="3200" dirty="0">
              <a:latin typeface="+mn-lt"/>
              <a:cs typeface="Calibri" panose="020F0502020204030204" pitchFamily="34" charset="0"/>
            </a:endParaRPr>
          </a:p>
        </p:txBody>
      </p:sp>
      <p:sp>
        <p:nvSpPr>
          <p:cNvPr id="3" name="Footer Placeholder 2">
            <a:extLst>
              <a:ext uri="{FF2B5EF4-FFF2-40B4-BE49-F238E27FC236}">
                <a16:creationId xmlns:a16="http://schemas.microsoft.com/office/drawing/2014/main" id="{004C7600-204B-469E-B49C-C1F18A93CBA4}"/>
              </a:ext>
            </a:extLst>
          </p:cNvPr>
          <p:cNvSpPr>
            <a:spLocks noGrp="1"/>
          </p:cNvSpPr>
          <p:nvPr>
            <p:ph type="ftr" sz="quarter" idx="4294967295"/>
          </p:nvPr>
        </p:nvSpPr>
        <p:spPr>
          <a:xfrm>
            <a:off x="0" y="6356350"/>
            <a:ext cx="4114800" cy="365125"/>
          </a:xfrm>
        </p:spPr>
        <p:txBody>
          <a:bodyPr/>
          <a:lstStyle/>
          <a:p>
            <a:r>
              <a:rPr lang="en-US"/>
              <a:t> ©2018 American Board of Family Medicine </a:t>
            </a:r>
          </a:p>
        </p:txBody>
      </p:sp>
      <p:sp>
        <p:nvSpPr>
          <p:cNvPr id="6" name="Slide Number Placeholder 4">
            <a:extLst>
              <a:ext uri="{FF2B5EF4-FFF2-40B4-BE49-F238E27FC236}">
                <a16:creationId xmlns:a16="http://schemas.microsoft.com/office/drawing/2014/main" id="{A6D854B4-20CB-43A9-B900-8C5A6641F05D}"/>
              </a:ext>
            </a:extLst>
          </p:cNvPr>
          <p:cNvSpPr txBox="1">
            <a:spLocks/>
          </p:cNvSpPr>
          <p:nvPr/>
        </p:nvSpPr>
        <p:spPr>
          <a:xfrm>
            <a:off x="9125153" y="6411822"/>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180">
              <a:defRPr/>
            </a:pPr>
            <a:fld id="{48F63A3B-78C7-47BE-AE5E-E10140E04643}" type="slidenum">
              <a:rPr lang="en-US" sz="1802" smtClean="0">
                <a:solidFill>
                  <a:prstClr val="black"/>
                </a:solidFill>
                <a:latin typeface="Calibri" panose="020F0502020204030204"/>
              </a:rPr>
              <a:pPr algn="r" defTabSz="457180">
                <a:defRPr/>
              </a:pPr>
              <a:t>15</a:t>
            </a:fld>
            <a:endParaRPr lang="en-US" sz="1802" dirty="0">
              <a:solidFill>
                <a:prstClr val="black"/>
              </a:solidFill>
              <a:latin typeface="Calibri" panose="020F0502020204030204"/>
            </a:endParaRPr>
          </a:p>
        </p:txBody>
      </p:sp>
      <p:pic>
        <p:nvPicPr>
          <p:cNvPr id="1028" name="Picture 4" descr="Easy How to Draw Buildings Tutorial Video and Buildings Coloring Page">
            <a:extLst>
              <a:ext uri="{FF2B5EF4-FFF2-40B4-BE49-F238E27FC236}">
                <a16:creationId xmlns:a16="http://schemas.microsoft.com/office/drawing/2014/main" id="{7C905521-4D15-4D8D-881A-EEFE72014B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3" t="42239" r="69979" b="11027"/>
          <a:stretch/>
        </p:blipFill>
        <p:spPr bwMode="auto">
          <a:xfrm>
            <a:off x="4334069" y="4888727"/>
            <a:ext cx="769631" cy="12411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oldberg Cigar Store - Klondike Gold Rush National Historical Park (U.S.  National Park Service)">
            <a:extLst>
              <a:ext uri="{FF2B5EF4-FFF2-40B4-BE49-F238E27FC236}">
                <a16:creationId xmlns:a16="http://schemas.microsoft.com/office/drawing/2014/main" id="{2402D5F7-A6BA-4064-A060-73DBD3EB50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64" t="12730" r="16327" b="6906"/>
          <a:stretch/>
        </p:blipFill>
        <p:spPr bwMode="auto">
          <a:xfrm>
            <a:off x="6803022" y="5081502"/>
            <a:ext cx="1030717" cy="10483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ilo illustration, drawing, engraving, ink, line art, vector">
            <a:extLst>
              <a:ext uri="{FF2B5EF4-FFF2-40B4-BE49-F238E27FC236}">
                <a16:creationId xmlns:a16="http://schemas.microsoft.com/office/drawing/2014/main" id="{807D326D-F9E4-49E5-B39E-A8E06AB1D60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454" t="3679" r="8196"/>
          <a:stretch/>
        </p:blipFill>
        <p:spPr bwMode="auto">
          <a:xfrm>
            <a:off x="9533060" y="4599964"/>
            <a:ext cx="502098" cy="152986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How to Draw a Cityscape in 5 Steps | HowStuffWorks">
            <a:extLst>
              <a:ext uri="{FF2B5EF4-FFF2-40B4-BE49-F238E27FC236}">
                <a16:creationId xmlns:a16="http://schemas.microsoft.com/office/drawing/2014/main" id="{22F51C13-CB9D-472D-AD67-CE8EAA54FF0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2595" r="29321" b="17765"/>
          <a:stretch/>
        </p:blipFill>
        <p:spPr bwMode="auto">
          <a:xfrm>
            <a:off x="1859692" y="4323271"/>
            <a:ext cx="499530" cy="1691918"/>
          </a:xfrm>
          <a:prstGeom prst="rect">
            <a:avLst/>
          </a:prstGeom>
          <a:noFill/>
          <a:extLst>
            <a:ext uri="{909E8E84-426E-40DD-AFC4-6F175D3DCCD1}">
              <a14:hiddenFill xmlns:a14="http://schemas.microsoft.com/office/drawing/2010/main">
                <a:solidFill>
                  <a:srgbClr val="FFFFFF"/>
                </a:solidFill>
              </a14:hiddenFill>
            </a:ext>
          </a:extLst>
        </p:spPr>
      </p:pic>
      <p:sp>
        <p:nvSpPr>
          <p:cNvPr id="24" name="Connector: Elbow 23">
            <a:extLst>
              <a:ext uri="{FF2B5EF4-FFF2-40B4-BE49-F238E27FC236}">
                <a16:creationId xmlns:a16="http://schemas.microsoft.com/office/drawing/2014/main" id="{407F43EA-4F1B-4AD6-BF66-F200E3AA96D3}"/>
              </a:ext>
            </a:extLst>
          </p:cNvPr>
          <p:cNvSpPr/>
          <p:nvPr/>
        </p:nvSpPr>
        <p:spPr>
          <a:xfrm rot="5400000" flipV="1">
            <a:off x="5654244" y="373774"/>
            <a:ext cx="583793" cy="7680960"/>
          </a:xfrm>
          <a:custGeom>
            <a:avLst/>
            <a:gdLst>
              <a:gd name="connsiteX0" fmla="*/ 0 w 365760"/>
              <a:gd name="connsiteY0" fmla="*/ 0 h 7680960"/>
              <a:gd name="connsiteX1" fmla="*/ -218033 w 365760"/>
              <a:gd name="connsiteY1" fmla="*/ 0 h 7680960"/>
              <a:gd name="connsiteX2" fmla="*/ -218033 w 365760"/>
              <a:gd name="connsiteY2" fmla="*/ 7680960 h 7680960"/>
              <a:gd name="connsiteX3" fmla="*/ 365760 w 365760"/>
              <a:gd name="connsiteY3" fmla="*/ 7680960 h 7680960"/>
              <a:gd name="connsiteX0" fmla="*/ 488621 w 583793"/>
              <a:gd name="connsiteY0" fmla="*/ 13996 h 7680960"/>
              <a:gd name="connsiteX1" fmla="*/ 0 w 583793"/>
              <a:gd name="connsiteY1" fmla="*/ 0 h 7680960"/>
              <a:gd name="connsiteX2" fmla="*/ 0 w 583793"/>
              <a:gd name="connsiteY2" fmla="*/ 7680960 h 7680960"/>
              <a:gd name="connsiteX3" fmla="*/ 583793 w 583793"/>
              <a:gd name="connsiteY3" fmla="*/ 7680960 h 7680960"/>
            </a:gdLst>
            <a:ahLst/>
            <a:cxnLst>
              <a:cxn ang="0">
                <a:pos x="connsiteX0" y="connsiteY0"/>
              </a:cxn>
              <a:cxn ang="0">
                <a:pos x="connsiteX1" y="connsiteY1"/>
              </a:cxn>
              <a:cxn ang="0">
                <a:pos x="connsiteX2" y="connsiteY2"/>
              </a:cxn>
              <a:cxn ang="0">
                <a:pos x="connsiteX3" y="connsiteY3"/>
              </a:cxn>
            </a:cxnLst>
            <a:rect l="l" t="t" r="r" b="b"/>
            <a:pathLst>
              <a:path w="583793" h="7680960" fill="none">
                <a:moveTo>
                  <a:pt x="488621" y="13996"/>
                </a:moveTo>
                <a:lnTo>
                  <a:pt x="0" y="0"/>
                </a:lnTo>
                <a:lnTo>
                  <a:pt x="0" y="7680960"/>
                </a:lnTo>
                <a:lnTo>
                  <a:pt x="583793" y="7680960"/>
                </a:lnTo>
              </a:path>
            </a:pathLst>
          </a:custGeom>
          <a:solidFill>
            <a:srgbClr val="000000">
              <a:alpha val="5000"/>
            </a:srgbClr>
          </a:solidFill>
          <a:ln w="28575">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cxnSp>
        <p:nvCxnSpPr>
          <p:cNvPr id="25" name="Straight Connector 24">
            <a:extLst>
              <a:ext uri="{FF2B5EF4-FFF2-40B4-BE49-F238E27FC236}">
                <a16:creationId xmlns:a16="http://schemas.microsoft.com/office/drawing/2014/main" id="{84812489-20BC-4738-9D93-D8836D97EEA5}"/>
              </a:ext>
            </a:extLst>
          </p:cNvPr>
          <p:cNvCxnSpPr/>
          <p:nvPr/>
        </p:nvCxnSpPr>
        <p:spPr>
          <a:xfrm>
            <a:off x="4718884" y="3922357"/>
            <a:ext cx="0" cy="8228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60E306D-F5C0-4534-B660-2A50D3BD2D05}"/>
              </a:ext>
            </a:extLst>
          </p:cNvPr>
          <p:cNvCxnSpPr/>
          <p:nvPr/>
        </p:nvCxnSpPr>
        <p:spPr>
          <a:xfrm>
            <a:off x="7318380" y="3922357"/>
            <a:ext cx="0" cy="8228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594E7EC-C885-48CA-8E1E-6AC61A94D9A1}"/>
              </a:ext>
            </a:extLst>
          </p:cNvPr>
          <p:cNvCxnSpPr/>
          <p:nvPr/>
        </p:nvCxnSpPr>
        <p:spPr>
          <a:xfrm>
            <a:off x="5863936" y="3099532"/>
            <a:ext cx="0" cy="8228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5D4C9DC4-9BAB-4D4D-BB16-747DD2DFC261}"/>
              </a:ext>
            </a:extLst>
          </p:cNvPr>
          <p:cNvSpPr txBox="1"/>
          <p:nvPr/>
        </p:nvSpPr>
        <p:spPr>
          <a:xfrm>
            <a:off x="1929655" y="3553025"/>
            <a:ext cx="583814" cy="369332"/>
          </a:xfrm>
          <a:prstGeom prst="rect">
            <a:avLst/>
          </a:prstGeom>
          <a:noFill/>
        </p:spPr>
        <p:txBody>
          <a:bodyPr wrap="none" rtlCol="0">
            <a:spAutoFit/>
          </a:bodyPr>
          <a:lstStyle/>
          <a:p>
            <a:r>
              <a:rPr lang="en-US" dirty="0"/>
              <a:t>20%</a:t>
            </a:r>
          </a:p>
        </p:txBody>
      </p:sp>
      <p:sp>
        <p:nvSpPr>
          <p:cNvPr id="34" name="TextBox 33">
            <a:extLst>
              <a:ext uri="{FF2B5EF4-FFF2-40B4-BE49-F238E27FC236}">
                <a16:creationId xmlns:a16="http://schemas.microsoft.com/office/drawing/2014/main" id="{704B8E95-4C83-40AC-9BF4-EC12B65B052B}"/>
              </a:ext>
            </a:extLst>
          </p:cNvPr>
          <p:cNvSpPr txBox="1"/>
          <p:nvPr/>
        </p:nvSpPr>
        <p:spPr>
          <a:xfrm>
            <a:off x="4468167" y="3553025"/>
            <a:ext cx="466794" cy="369332"/>
          </a:xfrm>
          <a:prstGeom prst="rect">
            <a:avLst/>
          </a:prstGeom>
          <a:noFill/>
        </p:spPr>
        <p:txBody>
          <a:bodyPr wrap="none" rtlCol="0">
            <a:spAutoFit/>
          </a:bodyPr>
          <a:lstStyle/>
          <a:p>
            <a:r>
              <a:rPr lang="en-US" dirty="0"/>
              <a:t>2%</a:t>
            </a:r>
          </a:p>
        </p:txBody>
      </p:sp>
      <p:sp>
        <p:nvSpPr>
          <p:cNvPr id="35" name="TextBox 34">
            <a:extLst>
              <a:ext uri="{FF2B5EF4-FFF2-40B4-BE49-F238E27FC236}">
                <a16:creationId xmlns:a16="http://schemas.microsoft.com/office/drawing/2014/main" id="{6BC2C0FF-C905-4540-90A0-101E52451B3F}"/>
              </a:ext>
            </a:extLst>
          </p:cNvPr>
          <p:cNvSpPr txBox="1"/>
          <p:nvPr/>
        </p:nvSpPr>
        <p:spPr>
          <a:xfrm>
            <a:off x="7031881" y="3553025"/>
            <a:ext cx="583814" cy="369332"/>
          </a:xfrm>
          <a:prstGeom prst="rect">
            <a:avLst/>
          </a:prstGeom>
          <a:noFill/>
        </p:spPr>
        <p:txBody>
          <a:bodyPr wrap="none" rtlCol="0">
            <a:spAutoFit/>
          </a:bodyPr>
          <a:lstStyle/>
          <a:p>
            <a:r>
              <a:rPr lang="en-US" dirty="0"/>
              <a:t>77%</a:t>
            </a:r>
          </a:p>
        </p:txBody>
      </p:sp>
      <p:sp>
        <p:nvSpPr>
          <p:cNvPr id="36" name="TextBox 35">
            <a:extLst>
              <a:ext uri="{FF2B5EF4-FFF2-40B4-BE49-F238E27FC236}">
                <a16:creationId xmlns:a16="http://schemas.microsoft.com/office/drawing/2014/main" id="{1A9C94AC-E700-4B7E-BB3F-A759165C9DEB}"/>
              </a:ext>
            </a:extLst>
          </p:cNvPr>
          <p:cNvSpPr txBox="1"/>
          <p:nvPr/>
        </p:nvSpPr>
        <p:spPr>
          <a:xfrm>
            <a:off x="9552469" y="3553025"/>
            <a:ext cx="466794" cy="369332"/>
          </a:xfrm>
          <a:prstGeom prst="rect">
            <a:avLst/>
          </a:prstGeom>
          <a:noFill/>
        </p:spPr>
        <p:txBody>
          <a:bodyPr wrap="none" rtlCol="0">
            <a:spAutoFit/>
          </a:bodyPr>
          <a:lstStyle/>
          <a:p>
            <a:r>
              <a:rPr lang="en-US" dirty="0"/>
              <a:t>2%</a:t>
            </a:r>
          </a:p>
        </p:txBody>
      </p:sp>
      <p:pic>
        <p:nvPicPr>
          <p:cNvPr id="19" name="Picture 6" descr="Goldberg Cigar Store - Klondike Gold Rush National Historical Park (U.S.  National Park Service)">
            <a:extLst>
              <a:ext uri="{FF2B5EF4-FFF2-40B4-BE49-F238E27FC236}">
                <a16:creationId xmlns:a16="http://schemas.microsoft.com/office/drawing/2014/main" id="{BABF3D57-DA3D-4C9D-A44D-2AB28CD71D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564" t="12730" r="16327" b="6906"/>
          <a:stretch/>
        </p:blipFill>
        <p:spPr bwMode="auto">
          <a:xfrm>
            <a:off x="5352041" y="2112757"/>
            <a:ext cx="1030717" cy="1048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528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845426CE340154CAB8577FC409393C3" ma:contentTypeVersion="6" ma:contentTypeDescription="Create a new document." ma:contentTypeScope="" ma:versionID="46cad48ea5f53b1314def298e8a0489c">
  <xsd:schema xmlns:xsd="http://www.w3.org/2001/XMLSchema" xmlns:xs="http://www.w3.org/2001/XMLSchema" xmlns:p="http://schemas.microsoft.com/office/2006/metadata/properties" xmlns:ns2="24345bd7-5a52-437a-b775-2c8ebce1216c" xmlns:ns3="43924f08-6050-4ab8-963d-2064b87a2de5" targetNamespace="http://schemas.microsoft.com/office/2006/metadata/properties" ma:root="true" ma:fieldsID="1395c8fbac0d38a934b2de485db7c7de" ns2:_="" ns3:_="">
    <xsd:import namespace="24345bd7-5a52-437a-b775-2c8ebce1216c"/>
    <xsd:import namespace="43924f08-6050-4ab8-963d-2064b87a2d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45bd7-5a52-437a-b775-2c8ebce121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924f08-6050-4ab8-963d-2064b87a2d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CA968F-5611-4B50-858E-DB95E474AB83}">
  <ds:schemaRefs>
    <ds:schemaRef ds:uri="1dfad74b-94f5-4a72-b966-fc2ec89cda72"/>
    <ds:schemaRef ds:uri="3f195573-57e7-469c-bbce-9c21454602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8361EB0-8ED5-4E03-92D9-E377A84ADA5F}"/>
</file>

<file path=customXml/itemProps3.xml><?xml version="1.0" encoding="utf-8"?>
<ds:datastoreItem xmlns:ds="http://schemas.openxmlformats.org/officeDocument/2006/customXml" ds:itemID="{8D63251E-1AF6-463E-902C-251812E21CA6}">
  <ds:schemaRefs>
    <ds:schemaRef ds:uri="http://schemas.microsoft.com/sharepoint/v3/contenttype/forms"/>
  </ds:schemaRefs>
</ds:datastoreItem>
</file>

<file path=docMetadata/LabelInfo.xml><?xml version="1.0" encoding="utf-8"?>
<clbl:labelList xmlns:clbl="http://schemas.microsoft.com/office/2020/mipLabelMetadata">
  <clbl:label id="{1c063a29-87db-4907-9db2-f048ff797aaf}" enabled="1" method="Privileged" siteId="{7dd12bd6-325a-411f-8fed-b8004b6f2a52}" removed="0"/>
</clbl:labelList>
</file>

<file path=docProps/app.xml><?xml version="1.0" encoding="utf-8"?>
<Properties xmlns="http://schemas.openxmlformats.org/officeDocument/2006/extended-properties" xmlns:vt="http://schemas.openxmlformats.org/officeDocument/2006/docPropsVTypes">
  <TotalTime>4889</TotalTime>
  <Words>1636</Words>
  <Application>Microsoft Office PowerPoint</Application>
  <PresentationFormat>Widescreen</PresentationFormat>
  <Paragraphs>89</Paragraphs>
  <Slides>15</Slides>
  <Notes>5</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Wingdings</vt:lpstr>
      <vt:lpstr>Office Theme</vt:lpstr>
      <vt:lpstr>The 80-90% Question:  What Should Family Medicine Be Responsible For &amp; Who is Responsible? A Leadership Conversation on Identity, Policy, and Practice</vt:lpstr>
      <vt:lpstr>The Case for Subspecialized Care?</vt:lpstr>
      <vt:lpstr>Barbara Starfield: The Case for Generalism in HC 4Cs</vt:lpstr>
      <vt:lpstr>Breadth &amp; Aspirational definitions: PC &amp; FM</vt:lpstr>
      <vt:lpstr>PowerPoint Presentation</vt:lpstr>
      <vt:lpstr>Breadth of FP services – waning?</vt:lpstr>
      <vt:lpstr>Breadth of Settings too?  Less Inpt/Outpt</vt:lpstr>
      <vt:lpstr>PowerPoint Presentation</vt:lpstr>
      <vt:lpstr>Some areas growing?: Trends in Intention and Practice for Buprenorphine Treatment by Residents</vt:lpstr>
      <vt:lpstr> ↑ Burnout Overwork, admin burden push doctors to narrow their scope.  ↑ Complex Patients Aging, obesity, and multimorbidity raise care demands.  Payment/Perverse Incentives RVUs, payment favors volume, not breadth  Delivery System Employed FPs, hospital ‘service lines’ &amp; credentialing limits OB, inpatient,&amp; procedural roles. Access trumps breadth. Limited team support  Training Gaps New grads lack exposures (care of children), modeling, support for broad care.</vt:lpstr>
      <vt:lpstr>So what is Comprehensiveness in Family Medicine in 2025:</vt:lpstr>
      <vt:lpstr>PowerPoint Presentation</vt:lpstr>
      <vt:lpstr>Participation in Teaching Over Time  (% c any teaching hours)</vt:lpstr>
      <vt:lpstr>Trends in Recent Graduates Going into Rural Practice</vt:lpstr>
      <vt:lpstr>Do Early Career Rural FPs Stay Rural?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Lars Peterson</dc:creator>
  <cp:lastModifiedBy>Andrew Bazemore</cp:lastModifiedBy>
  <cp:revision>39</cp:revision>
  <cp:lastPrinted>2024-01-17T15:44:51Z</cp:lastPrinted>
  <dcterms:created xsi:type="dcterms:W3CDTF">2023-12-27T15:18:20Z</dcterms:created>
  <dcterms:modified xsi:type="dcterms:W3CDTF">2025-08-01T01:38:40Z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0x0101004845426CE340154CAB8577FC409393C3</vt:lpwstr>
  </property>
  <property fmtid="{D5CDD505-2E9C-101B-9397-08002B2CF9AE}" pid="3" name="MediaServiceImageTags">
    <vt:lpwstr/>
  </property>
</Properties>
</file>