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8" r:id="rId3"/>
  </p:sldMasterIdLst>
  <p:notesMasterIdLst>
    <p:notesMasterId r:id="rId5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Lst>
  <p:sldSz cx="9144000" cy="5143500" type="screen16x9"/>
  <p:notesSz cx="6858000" cy="9144000"/>
  <p:embeddedFontLst>
    <p:embeddedFont>
      <p:font typeface="Calibri" panose="020F0502020204030204" pitchFamily="34" charset="0"/>
      <p:regular r:id="rId55"/>
      <p:bold r:id="rId56"/>
      <p:italic r:id="rId57"/>
      <p:boldItalic r:id="rId58"/>
    </p:embeddedFont>
    <p:embeddedFont>
      <p:font typeface="Open Sans" panose="020B0606030504020204" pitchFamily="34" charset="0"/>
      <p:regular r:id="rId59"/>
      <p:bold r:id="rId60"/>
      <p:italic r:id="rId61"/>
      <p:boldItalic r:id="rId62"/>
    </p:embeddedFont>
    <p:embeddedFont>
      <p:font typeface="Roboto" panose="02000000000000000000"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hNz3IKrebCpgBus7pwBsMbiH7d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BEED90-F9A9-4BA9-A4BA-74E1DED28C6D}">
  <a:tblStyle styleId="{D0BEED90-F9A9-4BA9-A4BA-74E1DED28C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78"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9.fntdata"/><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2.xml"/><Relationship Id="rId61" Type="http://schemas.openxmlformats.org/officeDocument/2006/relationships/font" Target="fonts/font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 Id="rId67" Type="http://customschemas.google.com/relationships/presentationmetadata" Target="meta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eacc4ac24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acc4ac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As much as we would like to think we know our own selves, we all have blind spots when it comes to our behavior and it’s impact on others. This is especially true in medicine, where learners often don’t have enough time for self reflection and observation. Part of our job to ensure competent and confident learners is to provide an accurate assessment of how they are performing. Sometimes self assessment is not enough!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653cc6d5c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This is not so challenging when providing compliments or positive feedback, but humans have an innate resistance to hearing criticism. We all have a deep need to learn about the world, but we also have a deep need to be accepted and loved for who we are. When we hear negative feedback about ourselves, it can often challenge our self-worth and identity. </a:t>
            </a:r>
            <a:endParaRPr/>
          </a:p>
        </p:txBody>
      </p:sp>
      <p:sp>
        <p:nvSpPr>
          <p:cNvPr id="128" name="Google Shape;128;g2653cc6d5ca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b609eebaae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b609eebaa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b587ce9c5f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could be a seminar series itself so I am just going to highlight a few key concepts</a:t>
            </a:r>
            <a:endParaRPr/>
          </a:p>
        </p:txBody>
      </p:sp>
      <p:sp>
        <p:nvSpPr>
          <p:cNvPr id="164" name="Google Shape;164;g2b587ce9c5f_0_1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b5f42aa69f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b5f42aa6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https://www.merriam-webster.com/dictionary/culture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b587ce9c5f_0_1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b587ce9c5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appreciative, kindhearted, respectful</a:t>
            </a:r>
            <a:endParaRPr/>
          </a:p>
          <a:p>
            <a:pPr marL="0" lvl="0" indent="0" algn="l" rtl="0">
              <a:spcBef>
                <a:spcPts val="0"/>
              </a:spcBef>
              <a:spcAft>
                <a:spcPts val="0"/>
              </a:spcAft>
              <a:buNone/>
            </a:pPr>
            <a:r>
              <a:rPr lang="en-US"/>
              <a:t>On the positive side, it allows a learner the sense of well-being and belonging. On the flip-side, a negative culture can cause stress, withdrawal and perpetrate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c8040e0584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c8040e058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are many different aspects of your program culture. Make sure you present, define, and demonstrate the feedback culture early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“The learning environment includes the social, psychological, and physical contexts that affect or are affected by</a:t>
            </a:r>
            <a:endParaRPr/>
          </a:p>
          <a:p>
            <a:pPr marL="0" lvl="0" indent="0" algn="l" rtl="0">
              <a:spcBef>
                <a:spcPts val="0"/>
              </a:spcBef>
              <a:spcAft>
                <a:spcPts val="0"/>
              </a:spcAft>
              <a:buClr>
                <a:schemeClr val="dk1"/>
              </a:buClr>
              <a:buSzPts val="1100"/>
              <a:buFont typeface="Arial"/>
              <a:buNone/>
            </a:pPr>
            <a:r>
              <a:rPr lang="en-US"/>
              <a:t>academic activities. It involves perceived support structures available to students, level of autonomy for learning, students’ emotional response, and the inherent meaning that students find in the educational process.” </a:t>
            </a:r>
            <a:r>
              <a:rPr lang="en-US">
                <a:solidFill>
                  <a:schemeClr val="dk1"/>
                </a:solidFill>
              </a:rPr>
              <a:t>Larson T, editors. 2018. Improving environments for learning in the health professions. New</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York: Josiah Macy Jr. Foundation.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c8040e0584_1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c8040e0584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200">
                <a:solidFill>
                  <a:srgbClr val="4D4D4F"/>
                </a:solidFill>
              </a:rPr>
              <a:t>One of the ways to set the stage is through faculty role modeling. Role modeling growth mindset and normalizing feedback supports the positive culture that will foster resident growth.</a:t>
            </a:r>
            <a:endParaRPr sz="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c8040e0584_1_4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c8040e0584_1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200">
                <a:solidFill>
                  <a:srgbClr val="4D4D4F"/>
                </a:solidFill>
              </a:rPr>
              <a:t>if you can share a story about the wards for a patient, why not do the same for feedback? It demonstrates vulnerability and builds trust</a:t>
            </a:r>
            <a:endParaRPr sz="1200">
              <a:solidFill>
                <a:srgbClr val="4D4D4F"/>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8040e0584_1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c8040e0584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you think about why we are presenting, as one small competent of competency based medical education. One goal is to support the lifelong learner.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c81dd6b879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c81dd6b87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dbd1aedae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dbd1aeda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b587ce9c5f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2b587ce9c5f_0_1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c81dd6b879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c81dd6b87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b587ce9c5f_0_1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b587ce9c5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b609eebaa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b609eeba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https://sites.uw.edu/uwgme/adapt/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6b717bda46_0_6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6b717bda46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c81dd6b879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c81dd6b87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b587ce9c5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add something in here about how to catch residents in the middle of a busy day if they don’t pre huddle with sup</a:t>
            </a:r>
            <a:endParaRPr/>
          </a:p>
        </p:txBody>
      </p:sp>
      <p:sp>
        <p:nvSpPr>
          <p:cNvPr id="302" name="Google Shape;302;g2b587ce9c5f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b587ce9c5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g2b587ce9c5f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c81dd6b879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c81dd6b87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Before we dive into the objectives, we’re going to take a moment to see where everyone is at</a:t>
            </a:r>
            <a:endParaRPr/>
          </a:p>
        </p:txBody>
      </p:sp>
      <p:sp>
        <p:nvSpPr>
          <p:cNvPr id="71" name="Google Shape;7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b587ce9c5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2b587ce9c5f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eacc4ac245_0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eacc4ac24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b587ce9c5f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g2b587ce9c5f_0_18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b587ce9c5f_0_1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b587ce9c5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6b717bda46_0_6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6b717bda46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b587ce9c5f_0_1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b587ce9c5f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b587ce9c5f_0_1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b587ce9c5f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b587ce9c5f_0_1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b587ce9c5f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b587ce9c5f_0_1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b587ce9c5f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b587ce9c5f_0_1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b587ce9c5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6b717bda46_0_6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6b717bda46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c81dd6b879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c81dd6b87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eacc4ac245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eacc4ac24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c81dd6b879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c81dd6b87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eacc4ac245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eacc4ac24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c23302967f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2c23302967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c8040e0584_1_10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c8040e0584_1_1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e82596d7cf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e82596d7c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b587ce9c5f_0_1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b587ce9c5f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653cc6d5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g2653cc6d5c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c23302967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c2330296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e82596d7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g2e82596d7c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b587ce9c5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2b587ce9c5f_0_1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3cc6d5c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Have a share here 2min vs comments in the chat to be addressed later</a:t>
            </a:r>
            <a:endParaRPr/>
          </a:p>
        </p:txBody>
      </p:sp>
      <p:sp>
        <p:nvSpPr>
          <p:cNvPr id="97" name="Google Shape;97;g2653cc6d5ca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b587ce9c5f_0_1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b587ce9c5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As much as we would like to think we know our own selves, we all have blind spots when it comes to our behavior and it’s impact on others. This is especially true in medicine, where learners often don’t have enough time for self reflection and observation. Part of our job to ensure competent and confident learners is to provide an accurate assessment of how they are performing. Sometimes self assessment is not enough!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eacc4ac245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eacc4ac24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As much as we would like to think we know our own selves, we all have blind spots when it comes to our behavior and it’s impact on others. This is especially true in medicine, where learners often don’t have enough time for self reflection and observation. Part of our job to ensure competent and confident learners is to provide an accurate assessment of how they are performing. Sometimes self assessment is not enough!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1"/>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Arial"/>
              <a:buNone/>
              <a:defRPr sz="36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1"/>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3"/>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subTitle" idx="1"/>
          </p:nvPr>
        </p:nvSpPr>
        <p:spPr>
          <a:xfrm>
            <a:off x="1143000" y="2701925"/>
            <a:ext cx="6858000" cy="12414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623888" y="1282700"/>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623888" y="3441700"/>
            <a:ext cx="7886700" cy="11255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6"/>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6"/>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17"/>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7"/>
          <p:cNvSpPr txBox="1">
            <a:spLocks noGrp="1"/>
          </p:cNvSpPr>
          <p:nvPr>
            <p:ph type="body" idx="1"/>
          </p:nvPr>
        </p:nvSpPr>
        <p:spPr>
          <a:xfrm>
            <a:off x="630238" y="1260475"/>
            <a:ext cx="3868737" cy="619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2"/>
          </p:nvPr>
        </p:nvSpPr>
        <p:spPr>
          <a:xfrm>
            <a:off x="630238" y="1879600"/>
            <a:ext cx="3868737" cy="2762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7"/>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18"/>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8"/>
          <p:cNvSpPr txBox="1">
            <a:spLocks noGrp="1"/>
          </p:cNvSpPr>
          <p:nvPr>
            <p:ph type="body" idx="1"/>
          </p:nvPr>
        </p:nvSpPr>
        <p:spPr>
          <a:xfrm>
            <a:off x="3887788" y="741363"/>
            <a:ext cx="4629150" cy="36544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2"/>
              </a:buClr>
              <a:buSzPts val="3200"/>
              <a:buChar char="•"/>
              <a:defRPr sz="3200"/>
            </a:lvl1pPr>
            <a:lvl2pPr marL="914400" lvl="1" indent="-406400" algn="l">
              <a:lnSpc>
                <a:spcPct val="90000"/>
              </a:lnSpc>
              <a:spcBef>
                <a:spcPts val="500"/>
              </a:spcBef>
              <a:spcAft>
                <a:spcPts val="0"/>
              </a:spcAft>
              <a:buClr>
                <a:schemeClr val="dk2"/>
              </a:buClr>
              <a:buSzPts val="2800"/>
              <a:buChar char="•"/>
              <a:defRPr sz="2800"/>
            </a:lvl2pPr>
            <a:lvl3pPr marL="1371600" lvl="2" indent="-381000" algn="l">
              <a:lnSpc>
                <a:spcPct val="90000"/>
              </a:lnSpc>
              <a:spcBef>
                <a:spcPts val="500"/>
              </a:spcBef>
              <a:spcAft>
                <a:spcPts val="0"/>
              </a:spcAft>
              <a:buClr>
                <a:schemeClr val="dk2"/>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 name="Google Shape;41;p18"/>
          <p:cNvSpPr txBox="1">
            <a:spLocks noGrp="1"/>
          </p:cNvSpPr>
          <p:nvPr>
            <p:ph type="body" idx="2"/>
          </p:nvPr>
        </p:nvSpPr>
        <p:spPr>
          <a:xfrm>
            <a:off x="630238" y="1543050"/>
            <a:ext cx="2949575" cy="285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600"/>
              <a:buNone/>
              <a:defRPr sz="1600"/>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p21"/>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Arial"/>
              <a:buNone/>
              <a:defRPr sz="36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1"/>
          <p:cNvSpPr txBox="1">
            <a:spLocks noGrp="1"/>
          </p:cNvSpPr>
          <p:nvPr>
            <p:ph type="subTitle" idx="1"/>
          </p:nvPr>
        </p:nvSpPr>
        <p:spPr>
          <a:xfrm>
            <a:off x="1143000" y="2701925"/>
            <a:ext cx="6858000" cy="12414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b="0" i="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 name="Google Shape;54;p21"/>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0" descr="A close-up of a red and orange background&#10;&#10;Description automatically generated"/>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 name="Google Shape;7;p1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0"/>
          <p:cNvSpPr txBox="1">
            <a:spLocks noGrp="1"/>
          </p:cNvSpPr>
          <p:nvPr>
            <p:ph type="body" idx="1"/>
          </p:nvPr>
        </p:nvSpPr>
        <p:spPr>
          <a:xfrm>
            <a:off x="628650" y="1369218"/>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 name="Google Shape;9;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12" descr="A close-up of an orange rectangular object&#10;&#10;Description automatically generated"/>
          <p:cNvPicPr preferRelativeResize="0"/>
          <p:nvPr/>
        </p:nvPicPr>
        <p:blipFill rotWithShape="1">
          <a:blip r:embed="rId9">
            <a:alphaModFix/>
          </a:blip>
          <a:srcRect/>
          <a:stretch/>
        </p:blipFill>
        <p:spPr>
          <a:xfrm>
            <a:off x="0" y="0"/>
            <a:ext cx="9144000" cy="5143500"/>
          </a:xfrm>
          <a:prstGeom prst="rect">
            <a:avLst/>
          </a:prstGeom>
          <a:noFill/>
          <a:ln>
            <a:noFill/>
          </a:ln>
        </p:spPr>
      </p:pic>
      <p:sp>
        <p:nvSpPr>
          <p:cNvPr id="17" name="Google Shape;17;p12"/>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12"/>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pic>
        <p:nvPicPr>
          <p:cNvPr id="45" name="Google Shape;45;p20" descr="A blue background with squares&#10;&#10;Description automatically generated"/>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6" name="Google Shape;46;p20"/>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20"/>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0"/>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2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2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fid.medicine.arizona.edu/preclinical/feedback/reflectiv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stfm.org/cbmewebinars" TargetMode="External"/><Relationship Id="rId7" Type="http://schemas.openxmlformats.org/officeDocument/2006/relationships/hyperlink" Target="https://us02web.zoom.us/webinar/register/WN_h6QTcgbzSp-MEWcNHIG_tg"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s://us02web.zoom.us/webinar/register/WN_9BG7_Eh6SoCZL4Q_xpKkhg" TargetMode="External"/><Relationship Id="rId5" Type="http://schemas.openxmlformats.org/officeDocument/2006/relationships/hyperlink" Target="https://us02web.zoom.us/webinar/register/WN_zi-m9Tk5Qoy-ncWgrnU-ZQ" TargetMode="External"/><Relationship Id="rId4" Type="http://schemas.openxmlformats.org/officeDocument/2006/relationships/hyperlink" Target="https://us02web.zoom.us/webinar/register/WN_QTydaif9Qd6aIftcfGErNw"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stfm.org/publicationsresearch/publications/educationcolumns/2015/november/"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Arial"/>
              <a:buNone/>
            </a:pPr>
            <a:r>
              <a:rPr lang="en-US"/>
              <a:t>Reflective Feedback Conversations</a:t>
            </a:r>
            <a:endParaRPr/>
          </a:p>
        </p:txBody>
      </p:sp>
      <p:sp>
        <p:nvSpPr>
          <p:cNvPr id="62" name="Google Shape;62;p1"/>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800"/>
              <a:buNone/>
            </a:pPr>
            <a:r>
              <a:rPr lang="en-US"/>
              <a:t>Stefanie White, MD</a:t>
            </a:r>
            <a:endParaRPr/>
          </a:p>
          <a:p>
            <a:pPr marL="0" lvl="0" indent="0" algn="ctr" rtl="0">
              <a:spcBef>
                <a:spcPts val="0"/>
              </a:spcBef>
              <a:spcAft>
                <a:spcPts val="0"/>
              </a:spcAft>
              <a:buClr>
                <a:schemeClr val="lt1"/>
              </a:buClr>
              <a:buSzPts val="1800"/>
              <a:buNone/>
            </a:pPr>
            <a:r>
              <a:rPr lang="en-US"/>
              <a:t>Stephenie Matosich, DO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eacc4ac245_0_0"/>
          <p:cNvSpPr txBox="1">
            <a:spLocks noGrp="1"/>
          </p:cNvSpPr>
          <p:nvPr>
            <p:ph type="title"/>
          </p:nvPr>
        </p:nvSpPr>
        <p:spPr>
          <a:xfrm>
            <a:off x="628650" y="1324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Feedback is necessary…</a:t>
            </a:r>
            <a:endParaRPr/>
          </a:p>
        </p:txBody>
      </p:sp>
      <p:pic>
        <p:nvPicPr>
          <p:cNvPr id="123" name="Google Shape;123;g2eacc4ac245_0_0"/>
          <p:cNvPicPr preferRelativeResize="0"/>
          <p:nvPr/>
        </p:nvPicPr>
        <p:blipFill>
          <a:blip r:embed="rId3">
            <a:alphaModFix/>
          </a:blip>
          <a:stretch>
            <a:fillRect/>
          </a:stretch>
        </p:blipFill>
        <p:spPr>
          <a:xfrm>
            <a:off x="2319825" y="2301400"/>
            <a:ext cx="1408675" cy="2127151"/>
          </a:xfrm>
          <a:prstGeom prst="rect">
            <a:avLst/>
          </a:prstGeom>
          <a:noFill/>
          <a:ln>
            <a:noFill/>
          </a:ln>
        </p:spPr>
      </p:pic>
      <p:sp>
        <p:nvSpPr>
          <p:cNvPr id="124" name="Google Shape;124;g2eacc4ac245_0_0"/>
          <p:cNvSpPr/>
          <p:nvPr/>
        </p:nvSpPr>
        <p:spPr>
          <a:xfrm rot="2057597">
            <a:off x="4072271" y="1034846"/>
            <a:ext cx="2924236" cy="2349509"/>
          </a:xfrm>
          <a:prstGeom prst="cloudCallout">
            <a:avLst>
              <a:gd name="adj1" fmla="val -20833"/>
              <a:gd name="adj2" fmla="val 625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5" name="Google Shape;125;g2eacc4ac245_0_0"/>
          <p:cNvPicPr preferRelativeResize="0"/>
          <p:nvPr/>
        </p:nvPicPr>
        <p:blipFill>
          <a:blip r:embed="rId4">
            <a:alphaModFix/>
          </a:blip>
          <a:stretch>
            <a:fillRect/>
          </a:stretch>
        </p:blipFill>
        <p:spPr>
          <a:xfrm>
            <a:off x="4648825" y="1172063"/>
            <a:ext cx="2610438" cy="17382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653cc6d5ca_0_10"/>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…But good feedback is hard</a:t>
            </a:r>
            <a:endParaRPr/>
          </a:p>
        </p:txBody>
      </p:sp>
      <p:sp>
        <p:nvSpPr>
          <p:cNvPr id="131" name="Google Shape;131;g2653cc6d5ca_0_10"/>
          <p:cNvSpPr txBox="1">
            <a:spLocks noGrp="1"/>
          </p:cNvSpPr>
          <p:nvPr>
            <p:ph type="body" idx="1"/>
          </p:nvPr>
        </p:nvSpPr>
        <p:spPr>
          <a:xfrm>
            <a:off x="628650" y="1370013"/>
            <a:ext cx="7886700" cy="3262200"/>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2"/>
              </a:buClr>
              <a:buSzPts val="2400"/>
              <a:buNone/>
            </a:pPr>
            <a:r>
              <a:rPr lang="en-US"/>
              <a:t>Humans are innately curious</a:t>
            </a:r>
            <a:endParaRPr/>
          </a:p>
          <a:p>
            <a:pPr marL="228600" lvl="0" indent="-76200" algn="l" rtl="0">
              <a:lnSpc>
                <a:spcPct val="90000"/>
              </a:lnSpc>
              <a:spcBef>
                <a:spcPts val="0"/>
              </a:spcBef>
              <a:spcAft>
                <a:spcPts val="0"/>
              </a:spcAft>
              <a:buClr>
                <a:schemeClr val="dk2"/>
              </a:buClr>
              <a:buSzPts val="2400"/>
              <a:buNone/>
            </a:pPr>
            <a:r>
              <a:rPr lang="en-US"/>
              <a:t>Humans have a need to be accepted for who they are</a:t>
            </a:r>
            <a:endParaRPr/>
          </a:p>
          <a:p>
            <a:pPr marL="228600" lvl="0" indent="-76200" algn="l" rtl="0">
              <a:lnSpc>
                <a:spcPct val="90000"/>
              </a:lnSpc>
              <a:spcBef>
                <a:spcPts val="0"/>
              </a:spcBef>
              <a:spcAft>
                <a:spcPts val="0"/>
              </a:spcAft>
              <a:buClr>
                <a:schemeClr val="dk2"/>
              </a:buClr>
              <a:buSzPts val="2400"/>
              <a:buNone/>
            </a:pPr>
            <a:endParaRPr/>
          </a:p>
          <a:p>
            <a:pPr marL="228600" lvl="0" indent="-76200" algn="l" rtl="0">
              <a:lnSpc>
                <a:spcPct val="90000"/>
              </a:lnSpc>
              <a:spcBef>
                <a:spcPts val="0"/>
              </a:spcBef>
              <a:spcAft>
                <a:spcPts val="0"/>
              </a:spcAft>
              <a:buClr>
                <a:schemeClr val="dk2"/>
              </a:buClr>
              <a:buSzPts val="2400"/>
              <a:buNone/>
            </a:pPr>
            <a:r>
              <a:rPr lang="en-US"/>
              <a:t>Receiving feedback about oneself is a balance between these two needs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b609eebaae_0_5"/>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Effective Feedback Framework</a:t>
            </a:r>
            <a:endParaRPr/>
          </a:p>
        </p:txBody>
      </p:sp>
      <p:sp>
        <p:nvSpPr>
          <p:cNvPr id="137" name="Google Shape;137;g2b609eebaae_0_5"/>
          <p:cNvSpPr txBox="1">
            <a:spLocks noGrp="1"/>
          </p:cNvSpPr>
          <p:nvPr>
            <p:ph type="body" idx="1"/>
          </p:nvPr>
        </p:nvSpPr>
        <p:spPr>
          <a:xfrm>
            <a:off x="-223625" y="1370027"/>
            <a:ext cx="8739000" cy="3773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grpSp>
        <p:nvGrpSpPr>
          <p:cNvPr id="138" name="Google Shape;138;g2b609eebaae_0_5"/>
          <p:cNvGrpSpPr/>
          <p:nvPr/>
        </p:nvGrpSpPr>
        <p:grpSpPr>
          <a:xfrm>
            <a:off x="6077707" y="1644751"/>
            <a:ext cx="1854000" cy="1854000"/>
            <a:chOff x="6077707" y="1644751"/>
            <a:chExt cx="1854000" cy="1854000"/>
          </a:xfrm>
        </p:grpSpPr>
        <p:sp>
          <p:nvSpPr>
            <p:cNvPr id="139" name="Google Shape;139;g2b609eebaae_0_5"/>
            <p:cNvSpPr/>
            <p:nvPr/>
          </p:nvSpPr>
          <p:spPr>
            <a:xfrm>
              <a:off x="6077707" y="1644751"/>
              <a:ext cx="1854000" cy="1854000"/>
            </a:xfrm>
            <a:prstGeom prst="ellipse">
              <a:avLst/>
            </a:prstGeom>
            <a:solidFill>
              <a:srgbClr val="085630"/>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g2b609eebaae_0_5"/>
            <p:cNvSpPr txBox="1"/>
            <p:nvPr/>
          </p:nvSpPr>
          <p:spPr>
            <a:xfrm>
              <a:off x="6386100" y="231104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141" name="Google Shape;141;g2b609eebaae_0_5"/>
          <p:cNvGrpSpPr/>
          <p:nvPr/>
        </p:nvGrpSpPr>
        <p:grpSpPr>
          <a:xfrm>
            <a:off x="4455905" y="1644751"/>
            <a:ext cx="1854000" cy="1854000"/>
            <a:chOff x="4455905" y="1644751"/>
            <a:chExt cx="1854000" cy="1854000"/>
          </a:xfrm>
        </p:grpSpPr>
        <p:sp>
          <p:nvSpPr>
            <p:cNvPr id="142" name="Google Shape;142;g2b609eebaae_0_5"/>
            <p:cNvSpPr/>
            <p:nvPr/>
          </p:nvSpPr>
          <p:spPr>
            <a:xfrm>
              <a:off x="4455905" y="1644751"/>
              <a:ext cx="1854000" cy="1854000"/>
            </a:xfrm>
            <a:prstGeom prst="ellipse">
              <a:avLst/>
            </a:prstGeom>
            <a:solidFill>
              <a:srgbClr val="0B713F"/>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2b609eebaae_0_5"/>
            <p:cNvSpPr txBox="1"/>
            <p:nvPr/>
          </p:nvSpPr>
          <p:spPr>
            <a:xfrm>
              <a:off x="4764300" y="231104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144" name="Google Shape;144;g2b609eebaae_0_5"/>
          <p:cNvGrpSpPr/>
          <p:nvPr/>
        </p:nvGrpSpPr>
        <p:grpSpPr>
          <a:xfrm>
            <a:off x="2834102" y="1644762"/>
            <a:ext cx="1854000" cy="1854000"/>
            <a:chOff x="2834102" y="1644762"/>
            <a:chExt cx="1854000" cy="1854000"/>
          </a:xfrm>
        </p:grpSpPr>
        <p:sp>
          <p:nvSpPr>
            <p:cNvPr id="145" name="Google Shape;145;g2b609eebaae_0_5"/>
            <p:cNvSpPr/>
            <p:nvPr/>
          </p:nvSpPr>
          <p:spPr>
            <a:xfrm>
              <a:off x="2834102" y="1644762"/>
              <a:ext cx="1854000" cy="1854000"/>
            </a:xfrm>
            <a:prstGeom prst="ellipse">
              <a:avLst/>
            </a:prstGeom>
            <a:solidFill>
              <a:srgbClr val="0B7743"/>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g2b609eebaae_0_5"/>
            <p:cNvSpPr txBox="1"/>
            <p:nvPr/>
          </p:nvSpPr>
          <p:spPr>
            <a:xfrm>
              <a:off x="3142502" y="231105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147" name="Google Shape;147;g2b609eebaae_0_5"/>
          <p:cNvGrpSpPr/>
          <p:nvPr/>
        </p:nvGrpSpPr>
        <p:grpSpPr>
          <a:xfrm>
            <a:off x="1212300" y="1644762"/>
            <a:ext cx="1854000" cy="1854000"/>
            <a:chOff x="1212300" y="1644762"/>
            <a:chExt cx="1854000" cy="1854000"/>
          </a:xfrm>
        </p:grpSpPr>
        <p:sp>
          <p:nvSpPr>
            <p:cNvPr id="148" name="Google Shape;148;g2b609eebaae_0_5"/>
            <p:cNvSpPr/>
            <p:nvPr/>
          </p:nvSpPr>
          <p:spPr>
            <a:xfrm>
              <a:off x="1212300" y="1644762"/>
              <a:ext cx="1854000" cy="1854000"/>
            </a:xfrm>
            <a:prstGeom prst="ellipse">
              <a:avLst/>
            </a:prstGeom>
            <a:solidFill>
              <a:srgbClr val="0C8148"/>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2b609eebaae_0_5"/>
            <p:cNvSpPr txBox="1"/>
            <p:nvPr/>
          </p:nvSpPr>
          <p:spPr>
            <a:xfrm>
              <a:off x="1275350" y="231105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150" name="Google Shape;150;g2b609eebaae_0_5"/>
          <p:cNvGrpSpPr/>
          <p:nvPr/>
        </p:nvGrpSpPr>
        <p:grpSpPr>
          <a:xfrm>
            <a:off x="6077707" y="1644751"/>
            <a:ext cx="1854000" cy="1854000"/>
            <a:chOff x="6077707" y="1644751"/>
            <a:chExt cx="1854000" cy="1854000"/>
          </a:xfrm>
        </p:grpSpPr>
        <p:sp>
          <p:nvSpPr>
            <p:cNvPr id="151" name="Google Shape;151;g2b609eebaae_0_5"/>
            <p:cNvSpPr/>
            <p:nvPr/>
          </p:nvSpPr>
          <p:spPr>
            <a:xfrm>
              <a:off x="6077707" y="1644751"/>
              <a:ext cx="1854000" cy="1854000"/>
            </a:xfrm>
            <a:prstGeom prst="ellipse">
              <a:avLst/>
            </a:prstGeom>
            <a:solidFill>
              <a:srgbClr val="0942A1"/>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2b609eebaae_0_5"/>
            <p:cNvSpPr txBox="1"/>
            <p:nvPr/>
          </p:nvSpPr>
          <p:spPr>
            <a:xfrm>
              <a:off x="6386100" y="231104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engaging </a:t>
              </a:r>
              <a:endParaRPr sz="1500">
                <a:solidFill>
                  <a:srgbClr val="FFFFFF"/>
                </a:solidFill>
                <a:latin typeface="Roboto"/>
                <a:ea typeface="Roboto"/>
                <a:cs typeface="Roboto"/>
                <a:sym typeface="Roboto"/>
              </a:endParaRPr>
            </a:p>
          </p:txBody>
        </p:sp>
      </p:grpSp>
      <p:grpSp>
        <p:nvGrpSpPr>
          <p:cNvPr id="153" name="Google Shape;153;g2b609eebaae_0_5"/>
          <p:cNvGrpSpPr/>
          <p:nvPr/>
        </p:nvGrpSpPr>
        <p:grpSpPr>
          <a:xfrm>
            <a:off x="4455905" y="1644751"/>
            <a:ext cx="1854000" cy="1854000"/>
            <a:chOff x="4455905" y="1644751"/>
            <a:chExt cx="1854000" cy="1854000"/>
          </a:xfrm>
        </p:grpSpPr>
        <p:sp>
          <p:nvSpPr>
            <p:cNvPr id="154" name="Google Shape;154;g2b609eebaae_0_5"/>
            <p:cNvSpPr/>
            <p:nvPr/>
          </p:nvSpPr>
          <p:spPr>
            <a:xfrm>
              <a:off x="4455905" y="1644751"/>
              <a:ext cx="1854000" cy="1854000"/>
            </a:xfrm>
            <a:prstGeom prst="ellipse">
              <a:avLst/>
            </a:prstGeom>
            <a:solidFill>
              <a:srgbClr val="0C57D3"/>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g2b609eebaae_0_5"/>
            <p:cNvSpPr txBox="1"/>
            <p:nvPr/>
          </p:nvSpPr>
          <p:spPr>
            <a:xfrm>
              <a:off x="4764300" y="231104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curious</a:t>
              </a:r>
              <a:r>
                <a:rPr lang="en-US"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grpSp>
      <p:grpSp>
        <p:nvGrpSpPr>
          <p:cNvPr id="156" name="Google Shape;156;g2b609eebaae_0_5"/>
          <p:cNvGrpSpPr/>
          <p:nvPr/>
        </p:nvGrpSpPr>
        <p:grpSpPr>
          <a:xfrm>
            <a:off x="2834102" y="1644762"/>
            <a:ext cx="1854000" cy="1854000"/>
            <a:chOff x="2834102" y="1644762"/>
            <a:chExt cx="1854000" cy="1854000"/>
          </a:xfrm>
        </p:grpSpPr>
        <p:sp>
          <p:nvSpPr>
            <p:cNvPr id="157" name="Google Shape;157;g2b609eebaae_0_5"/>
            <p:cNvSpPr/>
            <p:nvPr/>
          </p:nvSpPr>
          <p:spPr>
            <a:xfrm>
              <a:off x="2834102" y="1644762"/>
              <a:ext cx="1854000" cy="1854000"/>
            </a:xfrm>
            <a:prstGeom prst="ellipse">
              <a:avLst/>
            </a:prstGeom>
            <a:solidFill>
              <a:srgbClr val="0D5CDF"/>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g2b609eebaae_0_5"/>
            <p:cNvSpPr txBox="1"/>
            <p:nvPr/>
          </p:nvSpPr>
          <p:spPr>
            <a:xfrm>
              <a:off x="3142502" y="231105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truthful</a:t>
              </a:r>
              <a:endParaRPr sz="1500">
                <a:solidFill>
                  <a:srgbClr val="FFFFFF"/>
                </a:solidFill>
                <a:latin typeface="Roboto"/>
                <a:ea typeface="Roboto"/>
                <a:cs typeface="Roboto"/>
                <a:sym typeface="Roboto"/>
              </a:endParaRPr>
            </a:p>
          </p:txBody>
        </p:sp>
      </p:grpSp>
      <p:grpSp>
        <p:nvGrpSpPr>
          <p:cNvPr id="159" name="Google Shape;159;g2b609eebaae_0_5"/>
          <p:cNvGrpSpPr/>
          <p:nvPr/>
        </p:nvGrpSpPr>
        <p:grpSpPr>
          <a:xfrm>
            <a:off x="1212300" y="1644762"/>
            <a:ext cx="1854000" cy="1854000"/>
            <a:chOff x="1212300" y="1644762"/>
            <a:chExt cx="1854000" cy="1854000"/>
          </a:xfrm>
        </p:grpSpPr>
        <p:sp>
          <p:nvSpPr>
            <p:cNvPr id="160" name="Google Shape;160;g2b609eebaae_0_5"/>
            <p:cNvSpPr/>
            <p:nvPr/>
          </p:nvSpPr>
          <p:spPr>
            <a:xfrm>
              <a:off x="1212300" y="1644762"/>
              <a:ext cx="1854000" cy="1854000"/>
            </a:xfrm>
            <a:prstGeom prst="ellipse">
              <a:avLst/>
            </a:prstGeom>
            <a:solidFill>
              <a:srgbClr val="0E63F0"/>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g2b609eebaae_0_5"/>
            <p:cNvSpPr txBox="1"/>
            <p:nvPr/>
          </p:nvSpPr>
          <p:spPr>
            <a:xfrm>
              <a:off x="1494000" y="231105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kind</a:t>
              </a:r>
              <a:r>
                <a:rPr lang="en-US"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b587ce9c5f_0_176"/>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4500"/>
              <a:buFont typeface="Calibri"/>
              <a:buNone/>
            </a:pPr>
            <a:r>
              <a:rPr lang="en-US"/>
              <a:t>A positive feedback culture</a:t>
            </a:r>
            <a:endParaRPr/>
          </a:p>
        </p:txBody>
      </p:sp>
      <p:sp>
        <p:nvSpPr>
          <p:cNvPr id="167" name="Google Shape;167;g2b587ce9c5f_0_176"/>
          <p:cNvSpPr txBox="1">
            <a:spLocks noGrp="1"/>
          </p:cNvSpPr>
          <p:nvPr>
            <p:ph type="subTitle" idx="1"/>
          </p:nvPr>
        </p:nvSpPr>
        <p:spPr>
          <a:xfrm>
            <a:off x="1143000" y="2701925"/>
            <a:ext cx="6858000" cy="1241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b5f42aa69f_0_1"/>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Culture</a:t>
            </a:r>
            <a:endParaRPr/>
          </a:p>
        </p:txBody>
      </p:sp>
      <p:sp>
        <p:nvSpPr>
          <p:cNvPr id="173" name="Google Shape;173;g2b5f42aa69f_0_1"/>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 set of shared attitudes, values, goals and practices that characterize an institution</a:t>
            </a:r>
            <a:endParaRPr/>
          </a:p>
          <a:p>
            <a:pPr marL="0" lvl="0" indent="0" algn="l" rtl="0">
              <a:spcBef>
                <a:spcPts val="1000"/>
              </a:spcBef>
              <a:spcAft>
                <a:spcPts val="0"/>
              </a:spcAft>
              <a:buNone/>
            </a:pPr>
            <a:endParaRPr/>
          </a:p>
          <a:p>
            <a:pPr marL="0" lvl="0" indent="0" algn="l" rtl="0">
              <a:spcBef>
                <a:spcPts val="1000"/>
              </a:spcBef>
              <a:spcAft>
                <a:spcPts val="0"/>
              </a:spcAft>
              <a:buNone/>
            </a:pPr>
            <a:r>
              <a:rPr lang="en-US"/>
              <a:t>A subjective experience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b587ce9c5f_0_120"/>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Importance</a:t>
            </a:r>
            <a:endParaRPr/>
          </a:p>
        </p:txBody>
      </p:sp>
      <p:sp>
        <p:nvSpPr>
          <p:cNvPr id="179" name="Google Shape;179;g2b587ce9c5f_0_120"/>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Allow the learner a sense of well-being and belonging</a:t>
            </a:r>
            <a:endParaRPr/>
          </a:p>
          <a:p>
            <a:pPr marL="0" lvl="0" indent="0" algn="l" rtl="0">
              <a:spcBef>
                <a:spcPts val="1000"/>
              </a:spcBef>
              <a:spcAft>
                <a:spcPts val="0"/>
              </a:spcAft>
              <a:buNone/>
            </a:pPr>
            <a:endParaRPr/>
          </a:p>
          <a:p>
            <a:pPr marL="0" lvl="0" indent="0" algn="l" rtl="0">
              <a:spcBef>
                <a:spcPts val="1000"/>
              </a:spcBef>
              <a:spcAft>
                <a:spcPts val="0"/>
              </a:spcAft>
              <a:buNone/>
            </a:pPr>
            <a:r>
              <a:rPr lang="en-US"/>
              <a:t>Causes stress, withdrawal, and perpetuates the problem</a:t>
            </a:r>
            <a:endParaRPr/>
          </a:p>
          <a:p>
            <a:pPr marL="0" lvl="0" indent="0" algn="l" rtl="0">
              <a:spcBef>
                <a:spcPts val="1000"/>
              </a:spcBef>
              <a:spcAft>
                <a:spcPts val="0"/>
              </a:spcAft>
              <a:buNone/>
            </a:pPr>
            <a:endParaRPr/>
          </a:p>
          <a:p>
            <a:pPr marL="0" lvl="0" indent="0" algn="l" rtl="0">
              <a:spcBef>
                <a:spcPts val="1000"/>
              </a:spcBef>
              <a:spcAft>
                <a:spcPts val="0"/>
              </a:spcAft>
              <a:buNone/>
            </a:pPr>
            <a:r>
              <a:rPr lang="en-US"/>
              <a:t>Ideal culture of feedback: assist learner in improving knowledge, skills, or attitude/behavior</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180" name="Google Shape;180;g2b587ce9c5f_0_120"/>
          <p:cNvPicPr preferRelativeResize="0"/>
          <p:nvPr/>
        </p:nvPicPr>
        <p:blipFill>
          <a:blip r:embed="rId3">
            <a:alphaModFix/>
          </a:blip>
          <a:stretch>
            <a:fillRect/>
          </a:stretch>
        </p:blipFill>
        <p:spPr>
          <a:xfrm>
            <a:off x="8041425" y="1268562"/>
            <a:ext cx="768075" cy="768075"/>
          </a:xfrm>
          <a:prstGeom prst="rect">
            <a:avLst/>
          </a:prstGeom>
          <a:noFill/>
          <a:ln>
            <a:noFill/>
          </a:ln>
        </p:spPr>
      </p:pic>
      <p:pic>
        <p:nvPicPr>
          <p:cNvPr id="181" name="Google Shape;181;g2b587ce9c5f_0_120"/>
          <p:cNvPicPr preferRelativeResize="0"/>
          <p:nvPr/>
        </p:nvPicPr>
        <p:blipFill>
          <a:blip r:embed="rId4">
            <a:alphaModFix/>
          </a:blip>
          <a:stretch>
            <a:fillRect/>
          </a:stretch>
        </p:blipFill>
        <p:spPr>
          <a:xfrm>
            <a:off x="8423100" y="2111651"/>
            <a:ext cx="720900" cy="7209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c8040e0584_1_0"/>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Feedback Culture</a:t>
            </a:r>
            <a:endParaRPr/>
          </a:p>
        </p:txBody>
      </p:sp>
      <p:sp>
        <p:nvSpPr>
          <p:cNvPr id="187" name="Google Shape;187;g2c8040e0584_1_0"/>
          <p:cNvSpPr txBox="1">
            <a:spLocks noGrp="1"/>
          </p:cNvSpPr>
          <p:nvPr>
            <p:ph type="body" idx="1"/>
          </p:nvPr>
        </p:nvSpPr>
        <p:spPr>
          <a:xfrm>
            <a:off x="628650" y="1370025"/>
            <a:ext cx="7705800" cy="32622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a:t>Teach residents EARLY your culture of formative feedback for growth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Continue to demonstrate it over time</a:t>
            </a:r>
            <a:endParaRPr/>
          </a:p>
          <a:p>
            <a:pPr marL="0" lvl="0" indent="0" algn="l" rtl="0">
              <a:spcBef>
                <a:spcPts val="1000"/>
              </a:spcBef>
              <a:spcAft>
                <a:spcPts val="0"/>
              </a:spcAft>
              <a:buNone/>
            </a:pPr>
            <a:endParaRPr/>
          </a:p>
          <a:p>
            <a:pPr marL="0" lvl="0" indent="0" algn="l" rtl="0">
              <a:spcBef>
                <a:spcPts val="1000"/>
              </a:spcBef>
              <a:spcAft>
                <a:spcPts val="0"/>
              </a:spcAft>
              <a:buNone/>
            </a:pPr>
            <a:r>
              <a:rPr lang="en-US"/>
              <a:t>Decrease stress to optimize growth</a:t>
            </a:r>
            <a:endParaRPr/>
          </a:p>
          <a:p>
            <a:pPr marL="0" lvl="0" indent="0" algn="l" rtl="0">
              <a:spcBef>
                <a:spcPts val="1000"/>
              </a:spcBef>
              <a:spcAft>
                <a:spcPts val="0"/>
              </a:spcAft>
              <a:buNone/>
            </a:pPr>
            <a:endParaRPr/>
          </a:p>
          <a:p>
            <a:pPr marL="0" lvl="0" indent="0" algn="l" rtl="0">
              <a:spcBef>
                <a:spcPts val="1000"/>
              </a:spcBef>
              <a:spcAft>
                <a:spcPts val="0"/>
              </a:spcAft>
              <a:buNone/>
            </a:pPr>
            <a:r>
              <a:rPr lang="en-US"/>
              <a:t>Continual work in progress</a:t>
            </a:r>
            <a:endParaRPr/>
          </a:p>
          <a:p>
            <a:pPr marL="0" lvl="0" indent="0" algn="l" rtl="0">
              <a:spcBef>
                <a:spcPts val="1000"/>
              </a:spcBef>
              <a:spcAft>
                <a:spcPts val="0"/>
              </a:spcAft>
              <a:buNone/>
            </a:pPr>
            <a:endParaRPr/>
          </a:p>
        </p:txBody>
      </p:sp>
      <p:pic>
        <p:nvPicPr>
          <p:cNvPr id="188" name="Google Shape;188;g2c8040e0584_1_0"/>
          <p:cNvPicPr preferRelativeResize="0"/>
          <p:nvPr/>
        </p:nvPicPr>
        <p:blipFill>
          <a:blip r:embed="rId3">
            <a:alphaModFix/>
          </a:blip>
          <a:stretch>
            <a:fillRect/>
          </a:stretch>
        </p:blipFill>
        <p:spPr>
          <a:xfrm>
            <a:off x="6303825" y="2559825"/>
            <a:ext cx="2840175" cy="190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c8040e0584_1_13"/>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Faculty role model</a:t>
            </a:r>
            <a:endParaRPr/>
          </a:p>
        </p:txBody>
      </p:sp>
      <p:sp>
        <p:nvSpPr>
          <p:cNvPr id="194" name="Google Shape;194;g2c8040e0584_1_13"/>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Create opportunities for faculty to be observed by a colleague for feedback</a:t>
            </a:r>
            <a:endParaRPr/>
          </a:p>
          <a:p>
            <a:pPr marL="0" lvl="0" indent="0" algn="l" rtl="0">
              <a:spcBef>
                <a:spcPts val="1000"/>
              </a:spcBef>
              <a:spcAft>
                <a:spcPts val="0"/>
              </a:spcAft>
              <a:buNone/>
            </a:pPr>
            <a:r>
              <a:rPr lang="en-US"/>
              <a:t>Capitalize on the feedback from residents</a:t>
            </a:r>
            <a:endParaRPr/>
          </a:p>
          <a:p>
            <a:pPr marL="0" lvl="0" indent="0" algn="l" rtl="0">
              <a:spcBef>
                <a:spcPts val="1000"/>
              </a:spcBef>
              <a:spcAft>
                <a:spcPts val="0"/>
              </a:spcAft>
              <a:buNone/>
            </a:pPr>
            <a:r>
              <a:rPr lang="en-US"/>
              <a:t>Peer mentors or coaches</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c8040e0584_1_471"/>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Engage Residents</a:t>
            </a:r>
            <a:endParaRPr/>
          </a:p>
        </p:txBody>
      </p:sp>
      <p:sp>
        <p:nvSpPr>
          <p:cNvPr id="200" name="Google Shape;200;g2c8040e0584_1_471"/>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Share stories with residents about personal growth</a:t>
            </a:r>
            <a:endParaRPr/>
          </a:p>
          <a:p>
            <a:pPr marL="0" lvl="0" indent="0" algn="l" rtl="0">
              <a:spcBef>
                <a:spcPts val="1000"/>
              </a:spcBef>
              <a:spcAft>
                <a:spcPts val="0"/>
              </a:spcAft>
              <a:buNone/>
            </a:pPr>
            <a:r>
              <a:rPr lang="en-US"/>
              <a:t>Ask for their feedback, make it routine and keep your own curiosity </a:t>
            </a:r>
            <a:endParaRPr/>
          </a:p>
          <a:p>
            <a:pPr marL="0" lvl="0" indent="0" algn="l" rtl="0">
              <a:spcBef>
                <a:spcPts val="1000"/>
              </a:spcBef>
              <a:spcAft>
                <a:spcPts val="0"/>
              </a:spcAft>
              <a:buNone/>
            </a:pPr>
            <a:r>
              <a:rPr lang="en-US"/>
              <a:t>Acknowledge difficulty on both sides</a:t>
            </a:r>
            <a:endParaRPr/>
          </a:p>
          <a:p>
            <a:pPr marL="0" lvl="0" indent="0" algn="l" rtl="0">
              <a:spcBef>
                <a:spcPts val="1000"/>
              </a:spcBef>
              <a:spcAft>
                <a:spcPts val="0"/>
              </a:spcAft>
              <a:buNone/>
            </a:pPr>
            <a:r>
              <a:rPr lang="en-US"/>
              <a:t>Allow for reflective feedback</a:t>
            </a:r>
            <a:endParaRPr/>
          </a:p>
          <a:p>
            <a:pPr marL="0" lvl="0" indent="0" algn="l" rtl="0">
              <a:spcBef>
                <a:spcPts val="1000"/>
              </a:spcBef>
              <a:spcAft>
                <a:spcPts val="0"/>
              </a:spcAft>
              <a:buNone/>
            </a:pPr>
            <a:r>
              <a:rPr lang="en-US"/>
              <a:t>Incorporate what you can at your program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c8040e0584_1_18"/>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Benefits of Reflective Feedback</a:t>
            </a:r>
            <a:endParaRPr/>
          </a:p>
        </p:txBody>
      </p:sp>
      <p:sp>
        <p:nvSpPr>
          <p:cNvPr id="206" name="Google Shape;206;g2c8040e0584_1_18"/>
          <p:cNvSpPr txBox="1">
            <a:spLocks noGrp="1"/>
          </p:cNvSpPr>
          <p:nvPr>
            <p:ph type="body" idx="1"/>
          </p:nvPr>
        </p:nvSpPr>
        <p:spPr>
          <a:xfrm>
            <a:off x="628650" y="1370023"/>
            <a:ext cx="7886700" cy="2776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Key to improve self-driven change</a:t>
            </a:r>
            <a:endParaRPr/>
          </a:p>
          <a:p>
            <a:pPr marL="0" lvl="0" indent="0" algn="l" rtl="0">
              <a:spcBef>
                <a:spcPts val="1000"/>
              </a:spcBef>
              <a:spcAft>
                <a:spcPts val="0"/>
              </a:spcAft>
              <a:buNone/>
            </a:pPr>
            <a:r>
              <a:rPr lang="en-US"/>
              <a:t>Improve professional practice</a:t>
            </a:r>
            <a:endParaRPr/>
          </a:p>
          <a:p>
            <a:pPr marL="0" lvl="0" indent="0" algn="l" rtl="0">
              <a:spcBef>
                <a:spcPts val="1000"/>
              </a:spcBef>
              <a:spcAft>
                <a:spcPts val="0"/>
              </a:spcAft>
              <a:buNone/>
            </a:pPr>
            <a:r>
              <a:rPr lang="en-US"/>
              <a:t>Opportunity to learn from others</a:t>
            </a:r>
            <a:endParaRPr/>
          </a:p>
          <a:p>
            <a:pPr marL="0" lvl="0" indent="0" algn="l" rtl="0">
              <a:spcBef>
                <a:spcPts val="1000"/>
              </a:spcBef>
              <a:spcAft>
                <a:spcPts val="0"/>
              </a:spcAft>
              <a:buNone/>
            </a:pPr>
            <a:r>
              <a:rPr lang="en-US"/>
              <a:t>Encourages a growth mindset</a:t>
            </a:r>
            <a:endParaRPr/>
          </a:p>
          <a:p>
            <a:pPr marL="0" lvl="0" indent="0" algn="l" rtl="0">
              <a:spcBef>
                <a:spcPts val="1000"/>
              </a:spcBef>
              <a:spcAft>
                <a:spcPts val="0"/>
              </a:spcAft>
              <a:buNone/>
            </a:pPr>
            <a:r>
              <a:rPr lang="en-US"/>
              <a:t>Enhance wellness and resilience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2c81dd6b879_0_5"/>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Disclosures</a:t>
            </a:r>
            <a:endParaRPr/>
          </a:p>
        </p:txBody>
      </p:sp>
      <p:sp>
        <p:nvSpPr>
          <p:cNvPr id="68" name="Google Shape;68;g2c81dd6b879_0_5"/>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The presenters have no conflicts of interest to disclose.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dbd1aedae6_0_0"/>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Effective Feedback Framework</a:t>
            </a:r>
            <a:endParaRPr/>
          </a:p>
        </p:txBody>
      </p:sp>
      <p:sp>
        <p:nvSpPr>
          <p:cNvPr id="212" name="Google Shape;212;g2dbd1aedae6_0_0"/>
          <p:cNvSpPr txBox="1">
            <a:spLocks noGrp="1"/>
          </p:cNvSpPr>
          <p:nvPr>
            <p:ph type="body" idx="1"/>
          </p:nvPr>
        </p:nvSpPr>
        <p:spPr>
          <a:xfrm>
            <a:off x="-223625" y="1370027"/>
            <a:ext cx="8739000" cy="3773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grpSp>
        <p:nvGrpSpPr>
          <p:cNvPr id="213" name="Google Shape;213;g2dbd1aedae6_0_0"/>
          <p:cNvGrpSpPr/>
          <p:nvPr/>
        </p:nvGrpSpPr>
        <p:grpSpPr>
          <a:xfrm>
            <a:off x="6077707" y="1644751"/>
            <a:ext cx="1854000" cy="1854000"/>
            <a:chOff x="6077707" y="1644751"/>
            <a:chExt cx="1854000" cy="1854000"/>
          </a:xfrm>
        </p:grpSpPr>
        <p:sp>
          <p:nvSpPr>
            <p:cNvPr id="214" name="Google Shape;214;g2dbd1aedae6_0_0"/>
            <p:cNvSpPr/>
            <p:nvPr/>
          </p:nvSpPr>
          <p:spPr>
            <a:xfrm>
              <a:off x="6077707" y="1644751"/>
              <a:ext cx="1854000" cy="1854000"/>
            </a:xfrm>
            <a:prstGeom prst="ellipse">
              <a:avLst/>
            </a:prstGeom>
            <a:solidFill>
              <a:srgbClr val="085630"/>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g2dbd1aedae6_0_0"/>
            <p:cNvSpPr txBox="1"/>
            <p:nvPr/>
          </p:nvSpPr>
          <p:spPr>
            <a:xfrm>
              <a:off x="6386100" y="231104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216" name="Google Shape;216;g2dbd1aedae6_0_0"/>
          <p:cNvGrpSpPr/>
          <p:nvPr/>
        </p:nvGrpSpPr>
        <p:grpSpPr>
          <a:xfrm>
            <a:off x="4455905" y="1644751"/>
            <a:ext cx="1854000" cy="1854000"/>
            <a:chOff x="4455905" y="1644751"/>
            <a:chExt cx="1854000" cy="1854000"/>
          </a:xfrm>
        </p:grpSpPr>
        <p:sp>
          <p:nvSpPr>
            <p:cNvPr id="217" name="Google Shape;217;g2dbd1aedae6_0_0"/>
            <p:cNvSpPr/>
            <p:nvPr/>
          </p:nvSpPr>
          <p:spPr>
            <a:xfrm>
              <a:off x="4455905" y="1644751"/>
              <a:ext cx="1854000" cy="1854000"/>
            </a:xfrm>
            <a:prstGeom prst="ellipse">
              <a:avLst/>
            </a:prstGeom>
            <a:solidFill>
              <a:srgbClr val="0B713F"/>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g2dbd1aedae6_0_0"/>
            <p:cNvSpPr txBox="1"/>
            <p:nvPr/>
          </p:nvSpPr>
          <p:spPr>
            <a:xfrm>
              <a:off x="4764300" y="231104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219" name="Google Shape;219;g2dbd1aedae6_0_0"/>
          <p:cNvGrpSpPr/>
          <p:nvPr/>
        </p:nvGrpSpPr>
        <p:grpSpPr>
          <a:xfrm>
            <a:off x="2834102" y="1644762"/>
            <a:ext cx="1854000" cy="1854000"/>
            <a:chOff x="2834102" y="1644762"/>
            <a:chExt cx="1854000" cy="1854000"/>
          </a:xfrm>
        </p:grpSpPr>
        <p:sp>
          <p:nvSpPr>
            <p:cNvPr id="220" name="Google Shape;220;g2dbd1aedae6_0_0"/>
            <p:cNvSpPr/>
            <p:nvPr/>
          </p:nvSpPr>
          <p:spPr>
            <a:xfrm>
              <a:off x="2834102" y="1644762"/>
              <a:ext cx="1854000" cy="1854000"/>
            </a:xfrm>
            <a:prstGeom prst="ellipse">
              <a:avLst/>
            </a:prstGeom>
            <a:solidFill>
              <a:srgbClr val="0B7743"/>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g2dbd1aedae6_0_0"/>
            <p:cNvSpPr txBox="1"/>
            <p:nvPr/>
          </p:nvSpPr>
          <p:spPr>
            <a:xfrm>
              <a:off x="3142502" y="231105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222" name="Google Shape;222;g2dbd1aedae6_0_0"/>
          <p:cNvGrpSpPr/>
          <p:nvPr/>
        </p:nvGrpSpPr>
        <p:grpSpPr>
          <a:xfrm>
            <a:off x="1212300" y="1644762"/>
            <a:ext cx="1854000" cy="1854000"/>
            <a:chOff x="1212300" y="1644762"/>
            <a:chExt cx="1854000" cy="1854000"/>
          </a:xfrm>
        </p:grpSpPr>
        <p:sp>
          <p:nvSpPr>
            <p:cNvPr id="223" name="Google Shape;223;g2dbd1aedae6_0_0"/>
            <p:cNvSpPr/>
            <p:nvPr/>
          </p:nvSpPr>
          <p:spPr>
            <a:xfrm>
              <a:off x="1212300" y="1644762"/>
              <a:ext cx="1854000" cy="1854000"/>
            </a:xfrm>
            <a:prstGeom prst="ellipse">
              <a:avLst/>
            </a:prstGeom>
            <a:solidFill>
              <a:srgbClr val="0C8148"/>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g2dbd1aedae6_0_0"/>
            <p:cNvSpPr txBox="1"/>
            <p:nvPr/>
          </p:nvSpPr>
          <p:spPr>
            <a:xfrm>
              <a:off x="1275350" y="231105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225" name="Google Shape;225;g2dbd1aedae6_0_0"/>
          <p:cNvGrpSpPr/>
          <p:nvPr/>
        </p:nvGrpSpPr>
        <p:grpSpPr>
          <a:xfrm>
            <a:off x="6077707" y="1644751"/>
            <a:ext cx="1854000" cy="1854000"/>
            <a:chOff x="6077707" y="1644751"/>
            <a:chExt cx="1854000" cy="1854000"/>
          </a:xfrm>
        </p:grpSpPr>
        <p:sp>
          <p:nvSpPr>
            <p:cNvPr id="226" name="Google Shape;226;g2dbd1aedae6_0_0"/>
            <p:cNvSpPr/>
            <p:nvPr/>
          </p:nvSpPr>
          <p:spPr>
            <a:xfrm>
              <a:off x="6077707" y="1644751"/>
              <a:ext cx="1854000" cy="1854000"/>
            </a:xfrm>
            <a:prstGeom prst="ellipse">
              <a:avLst/>
            </a:prstGeom>
            <a:solidFill>
              <a:srgbClr val="0942A1"/>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g2dbd1aedae6_0_0"/>
            <p:cNvSpPr txBox="1"/>
            <p:nvPr/>
          </p:nvSpPr>
          <p:spPr>
            <a:xfrm>
              <a:off x="6386100" y="231104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engaging </a:t>
              </a:r>
              <a:endParaRPr sz="1500">
                <a:solidFill>
                  <a:srgbClr val="FFFFFF"/>
                </a:solidFill>
                <a:latin typeface="Roboto"/>
                <a:ea typeface="Roboto"/>
                <a:cs typeface="Roboto"/>
                <a:sym typeface="Roboto"/>
              </a:endParaRPr>
            </a:p>
          </p:txBody>
        </p:sp>
      </p:grpSp>
      <p:grpSp>
        <p:nvGrpSpPr>
          <p:cNvPr id="228" name="Google Shape;228;g2dbd1aedae6_0_0"/>
          <p:cNvGrpSpPr/>
          <p:nvPr/>
        </p:nvGrpSpPr>
        <p:grpSpPr>
          <a:xfrm>
            <a:off x="4455905" y="1644751"/>
            <a:ext cx="1854000" cy="1854000"/>
            <a:chOff x="4455905" y="1644751"/>
            <a:chExt cx="1854000" cy="1854000"/>
          </a:xfrm>
        </p:grpSpPr>
        <p:sp>
          <p:nvSpPr>
            <p:cNvPr id="229" name="Google Shape;229;g2dbd1aedae6_0_0"/>
            <p:cNvSpPr/>
            <p:nvPr/>
          </p:nvSpPr>
          <p:spPr>
            <a:xfrm>
              <a:off x="4455905" y="1644751"/>
              <a:ext cx="1854000" cy="1854000"/>
            </a:xfrm>
            <a:prstGeom prst="ellipse">
              <a:avLst/>
            </a:prstGeom>
            <a:solidFill>
              <a:srgbClr val="0C57D3"/>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g2dbd1aedae6_0_0"/>
            <p:cNvSpPr txBox="1"/>
            <p:nvPr/>
          </p:nvSpPr>
          <p:spPr>
            <a:xfrm>
              <a:off x="4764300" y="231104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curious</a:t>
              </a:r>
              <a:r>
                <a:rPr lang="en-US"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grpSp>
      <p:grpSp>
        <p:nvGrpSpPr>
          <p:cNvPr id="231" name="Google Shape;231;g2dbd1aedae6_0_0"/>
          <p:cNvGrpSpPr/>
          <p:nvPr/>
        </p:nvGrpSpPr>
        <p:grpSpPr>
          <a:xfrm>
            <a:off x="2834102" y="1644762"/>
            <a:ext cx="1854000" cy="1854000"/>
            <a:chOff x="2834102" y="1644762"/>
            <a:chExt cx="1854000" cy="1854000"/>
          </a:xfrm>
        </p:grpSpPr>
        <p:sp>
          <p:nvSpPr>
            <p:cNvPr id="232" name="Google Shape;232;g2dbd1aedae6_0_0"/>
            <p:cNvSpPr/>
            <p:nvPr/>
          </p:nvSpPr>
          <p:spPr>
            <a:xfrm>
              <a:off x="2834102" y="1644762"/>
              <a:ext cx="1854000" cy="1854000"/>
            </a:xfrm>
            <a:prstGeom prst="ellipse">
              <a:avLst/>
            </a:prstGeom>
            <a:solidFill>
              <a:srgbClr val="0D5CDF"/>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2dbd1aedae6_0_0"/>
            <p:cNvSpPr txBox="1"/>
            <p:nvPr/>
          </p:nvSpPr>
          <p:spPr>
            <a:xfrm>
              <a:off x="3142502" y="231105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truthful</a:t>
              </a:r>
              <a:endParaRPr sz="1500">
                <a:solidFill>
                  <a:srgbClr val="FFFFFF"/>
                </a:solidFill>
                <a:latin typeface="Roboto"/>
                <a:ea typeface="Roboto"/>
                <a:cs typeface="Roboto"/>
                <a:sym typeface="Roboto"/>
              </a:endParaRPr>
            </a:p>
          </p:txBody>
        </p:sp>
      </p:grpSp>
      <p:grpSp>
        <p:nvGrpSpPr>
          <p:cNvPr id="234" name="Google Shape;234;g2dbd1aedae6_0_0"/>
          <p:cNvGrpSpPr/>
          <p:nvPr/>
        </p:nvGrpSpPr>
        <p:grpSpPr>
          <a:xfrm>
            <a:off x="1212300" y="1644762"/>
            <a:ext cx="1854000" cy="1854000"/>
            <a:chOff x="1212300" y="1644762"/>
            <a:chExt cx="1854000" cy="1854000"/>
          </a:xfrm>
        </p:grpSpPr>
        <p:sp>
          <p:nvSpPr>
            <p:cNvPr id="235" name="Google Shape;235;g2dbd1aedae6_0_0"/>
            <p:cNvSpPr/>
            <p:nvPr/>
          </p:nvSpPr>
          <p:spPr>
            <a:xfrm>
              <a:off x="1212300" y="1644762"/>
              <a:ext cx="1854000" cy="1854000"/>
            </a:xfrm>
            <a:prstGeom prst="ellipse">
              <a:avLst/>
            </a:prstGeom>
            <a:solidFill>
              <a:srgbClr val="0E63F0"/>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g2dbd1aedae6_0_0"/>
            <p:cNvSpPr txBox="1"/>
            <p:nvPr/>
          </p:nvSpPr>
          <p:spPr>
            <a:xfrm>
              <a:off x="1494000" y="231105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kind</a:t>
              </a:r>
              <a:r>
                <a:rPr lang="en-US"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b587ce9c5f_0_181"/>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4500"/>
              <a:buFont typeface="Calibri"/>
              <a:buNone/>
            </a:pPr>
            <a:r>
              <a:rPr lang="en-US"/>
              <a:t>The details: quality reflective feedback in the moment</a:t>
            </a:r>
            <a:endParaRPr/>
          </a:p>
        </p:txBody>
      </p:sp>
      <p:sp>
        <p:nvSpPr>
          <p:cNvPr id="242" name="Google Shape;242;g2b587ce9c5f_0_181"/>
          <p:cNvSpPr txBox="1">
            <a:spLocks noGrp="1"/>
          </p:cNvSpPr>
          <p:nvPr>
            <p:ph type="subTitle" idx="1"/>
          </p:nvPr>
        </p:nvSpPr>
        <p:spPr>
          <a:xfrm>
            <a:off x="1143000" y="2701925"/>
            <a:ext cx="6858000" cy="1241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c81dd6b879_0_10"/>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Structured feedback models</a:t>
            </a:r>
            <a:endParaRPr/>
          </a:p>
        </p:txBody>
      </p:sp>
      <p:sp>
        <p:nvSpPr>
          <p:cNvPr id="248" name="Google Shape;248;g2c81dd6b879_0_10"/>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177800" lvl="0" indent="-171450" algn="l" rtl="0">
              <a:spcBef>
                <a:spcPts val="0"/>
              </a:spcBef>
              <a:spcAft>
                <a:spcPts val="0"/>
              </a:spcAft>
              <a:buClr>
                <a:schemeClr val="dk1"/>
              </a:buClr>
              <a:buSzPts val="2100"/>
              <a:buChar char="•"/>
            </a:pPr>
            <a:r>
              <a:rPr lang="en-US"/>
              <a:t>Consider using an established model or framework for feedback</a:t>
            </a:r>
            <a:endParaRPr/>
          </a:p>
          <a:p>
            <a:pPr marL="520700" lvl="1" indent="-177800" algn="l" rtl="0">
              <a:spcBef>
                <a:spcPts val="400"/>
              </a:spcBef>
              <a:spcAft>
                <a:spcPts val="0"/>
              </a:spcAft>
              <a:buClr>
                <a:schemeClr val="dk1"/>
              </a:buClr>
              <a:buSzPts val="1800"/>
              <a:buChar char="•"/>
            </a:pPr>
            <a:r>
              <a:rPr lang="en-US"/>
              <a:t>ARCH, ADAPT, etc</a:t>
            </a:r>
            <a:endParaRPr/>
          </a:p>
          <a:p>
            <a:pPr marL="228600" lvl="0" indent="-228600" algn="l" rtl="0">
              <a:spcBef>
                <a:spcPts val="400"/>
              </a:spcBef>
              <a:spcAft>
                <a:spcPts val="0"/>
              </a:spcAft>
              <a:buSzPts val="1800"/>
              <a:buChar char="•"/>
            </a:pPr>
            <a:r>
              <a:rPr lang="en-US"/>
              <a:t>Can be used for feedback to learners and peers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b587ce9c5f_0_125"/>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ARCH Model of Feedback</a:t>
            </a:r>
            <a:endParaRPr/>
          </a:p>
        </p:txBody>
      </p:sp>
      <p:sp>
        <p:nvSpPr>
          <p:cNvPr id="254" name="Google Shape;254;g2b587ce9c5f_0_125"/>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2000">
                <a:solidFill>
                  <a:srgbClr val="333333"/>
                </a:solidFill>
                <a:highlight>
                  <a:srgbClr val="FFFFFF"/>
                </a:highlight>
                <a:latin typeface="Open Sans"/>
                <a:ea typeface="Open Sans"/>
                <a:cs typeface="Open Sans"/>
                <a:sym typeface="Open Sans"/>
              </a:rPr>
              <a:t>A = </a:t>
            </a:r>
            <a:r>
              <a:rPr lang="en-US" sz="2000">
                <a:solidFill>
                  <a:srgbClr val="1D417B"/>
                </a:solidFill>
                <a:highlight>
                  <a:srgbClr val="FFFFFF"/>
                </a:highlight>
                <a:latin typeface="Open Sans"/>
                <a:ea typeface="Open Sans"/>
                <a:cs typeface="Open Sans"/>
                <a:sym typeface="Open Sans"/>
              </a:rPr>
              <a:t>A</a:t>
            </a:r>
            <a:r>
              <a:rPr lang="en-US" sz="2000">
                <a:solidFill>
                  <a:srgbClr val="333333"/>
                </a:solidFill>
                <a:highlight>
                  <a:srgbClr val="FFFFFF"/>
                </a:highlight>
                <a:latin typeface="Open Sans"/>
                <a:ea typeface="Open Sans"/>
                <a:cs typeface="Open Sans"/>
                <a:sym typeface="Open Sans"/>
              </a:rPr>
              <a:t>llow/</a:t>
            </a:r>
            <a:r>
              <a:rPr lang="en-US" sz="2000">
                <a:solidFill>
                  <a:srgbClr val="1D417B"/>
                </a:solidFill>
                <a:highlight>
                  <a:srgbClr val="FFFFFF"/>
                </a:highlight>
                <a:latin typeface="Open Sans"/>
                <a:ea typeface="Open Sans"/>
                <a:cs typeface="Open Sans"/>
                <a:sym typeface="Open Sans"/>
              </a:rPr>
              <a:t>A</a:t>
            </a:r>
            <a:r>
              <a:rPr lang="en-US" sz="2000">
                <a:solidFill>
                  <a:srgbClr val="333333"/>
                </a:solidFill>
                <a:highlight>
                  <a:srgbClr val="FFFFFF"/>
                </a:highlight>
                <a:latin typeface="Open Sans"/>
                <a:ea typeface="Open Sans"/>
                <a:cs typeface="Open Sans"/>
                <a:sym typeface="Open Sans"/>
              </a:rPr>
              <a:t>sk for self-assessment</a:t>
            </a:r>
            <a:endParaRPr sz="2000">
              <a:solidFill>
                <a:srgbClr val="333333"/>
              </a:solidFill>
              <a:highlight>
                <a:srgbClr val="FFFFFF"/>
              </a:highlight>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US" sz="2000">
                <a:solidFill>
                  <a:srgbClr val="333333"/>
                </a:solidFill>
                <a:highlight>
                  <a:srgbClr val="FFFFFF"/>
                </a:highlight>
                <a:latin typeface="Open Sans"/>
                <a:ea typeface="Open Sans"/>
                <a:cs typeface="Open Sans"/>
                <a:sym typeface="Open Sans"/>
              </a:rPr>
              <a:t>R = </a:t>
            </a:r>
            <a:r>
              <a:rPr lang="en-US" sz="2000">
                <a:solidFill>
                  <a:srgbClr val="1D417B"/>
                </a:solidFill>
                <a:highlight>
                  <a:srgbClr val="FFFFFF"/>
                </a:highlight>
                <a:latin typeface="Open Sans"/>
                <a:ea typeface="Open Sans"/>
                <a:cs typeface="Open Sans"/>
                <a:sym typeface="Open Sans"/>
              </a:rPr>
              <a:t>R</a:t>
            </a:r>
            <a:r>
              <a:rPr lang="en-US" sz="2000">
                <a:solidFill>
                  <a:srgbClr val="333333"/>
                </a:solidFill>
                <a:highlight>
                  <a:srgbClr val="FFFFFF"/>
                </a:highlight>
                <a:latin typeface="Open Sans"/>
                <a:ea typeface="Open Sans"/>
                <a:cs typeface="Open Sans"/>
                <a:sym typeface="Open Sans"/>
              </a:rPr>
              <a:t>einforce what is being done well (attitudes, skills, and knowledge)</a:t>
            </a:r>
            <a:endParaRPr sz="2000">
              <a:solidFill>
                <a:srgbClr val="333333"/>
              </a:solidFill>
              <a:highlight>
                <a:srgbClr val="FFFFFF"/>
              </a:highlight>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US" sz="2000">
                <a:solidFill>
                  <a:srgbClr val="333333"/>
                </a:solidFill>
                <a:highlight>
                  <a:srgbClr val="FFFFFF"/>
                </a:highlight>
                <a:latin typeface="Open Sans"/>
                <a:ea typeface="Open Sans"/>
                <a:cs typeface="Open Sans"/>
                <a:sym typeface="Open Sans"/>
              </a:rPr>
              <a:t>C = </a:t>
            </a:r>
            <a:r>
              <a:rPr lang="en-US" sz="2000">
                <a:solidFill>
                  <a:srgbClr val="1D417B"/>
                </a:solidFill>
                <a:highlight>
                  <a:srgbClr val="FFFFFF"/>
                </a:highlight>
                <a:latin typeface="Open Sans"/>
                <a:ea typeface="Open Sans"/>
                <a:cs typeface="Open Sans"/>
                <a:sym typeface="Open Sans"/>
              </a:rPr>
              <a:t>C</a:t>
            </a:r>
            <a:r>
              <a:rPr lang="en-US" sz="2000">
                <a:solidFill>
                  <a:srgbClr val="333333"/>
                </a:solidFill>
                <a:highlight>
                  <a:srgbClr val="FFFFFF"/>
                </a:highlight>
                <a:latin typeface="Open Sans"/>
                <a:ea typeface="Open Sans"/>
                <a:cs typeface="Open Sans"/>
                <a:sym typeface="Open Sans"/>
              </a:rPr>
              <a:t>onfirm what needs Correction or improvement</a:t>
            </a:r>
            <a:endParaRPr sz="2000">
              <a:solidFill>
                <a:srgbClr val="333333"/>
              </a:solidFill>
              <a:highlight>
                <a:srgbClr val="FFFFFF"/>
              </a:highlight>
              <a:latin typeface="Open Sans"/>
              <a:ea typeface="Open Sans"/>
              <a:cs typeface="Open Sans"/>
              <a:sym typeface="Open Sans"/>
            </a:endParaRPr>
          </a:p>
          <a:p>
            <a:pPr marL="0" lvl="0" indent="0" algn="l" rtl="0">
              <a:spcBef>
                <a:spcPts val="1000"/>
              </a:spcBef>
              <a:spcAft>
                <a:spcPts val="0"/>
              </a:spcAft>
              <a:buNone/>
            </a:pPr>
            <a:r>
              <a:rPr lang="en-US" sz="2000">
                <a:solidFill>
                  <a:srgbClr val="333333"/>
                </a:solidFill>
                <a:highlight>
                  <a:srgbClr val="FFFFFF"/>
                </a:highlight>
                <a:latin typeface="Open Sans"/>
                <a:ea typeface="Open Sans"/>
                <a:cs typeface="Open Sans"/>
                <a:sym typeface="Open Sans"/>
              </a:rPr>
              <a:t>H = </a:t>
            </a:r>
            <a:r>
              <a:rPr lang="en-US" sz="2000">
                <a:solidFill>
                  <a:srgbClr val="1D417B"/>
                </a:solidFill>
                <a:highlight>
                  <a:srgbClr val="FFFFFF"/>
                </a:highlight>
                <a:latin typeface="Open Sans"/>
                <a:ea typeface="Open Sans"/>
                <a:cs typeface="Open Sans"/>
                <a:sym typeface="Open Sans"/>
              </a:rPr>
              <a:t>H</a:t>
            </a:r>
            <a:r>
              <a:rPr lang="en-US" sz="2000">
                <a:solidFill>
                  <a:srgbClr val="333333"/>
                </a:solidFill>
                <a:highlight>
                  <a:srgbClr val="FFFFFF"/>
                </a:highlight>
                <a:latin typeface="Open Sans"/>
                <a:ea typeface="Open Sans"/>
                <a:cs typeface="Open Sans"/>
                <a:sym typeface="Open Sans"/>
              </a:rPr>
              <a:t>elp the learner with an action plan for improvement and coach as needed</a:t>
            </a:r>
            <a:endParaRPr sz="2000">
              <a:solidFill>
                <a:srgbClr val="333333"/>
              </a:solidFill>
              <a:highlight>
                <a:srgbClr val="FFFFFF"/>
              </a:highlight>
              <a:latin typeface="Open Sans"/>
              <a:ea typeface="Open Sans"/>
              <a:cs typeface="Open Sans"/>
              <a:sym typeface="Open Sans"/>
            </a:endParaRPr>
          </a:p>
          <a:p>
            <a:pPr marL="0" lvl="0" indent="0" algn="l" rtl="0">
              <a:spcBef>
                <a:spcPts val="1000"/>
              </a:spcBef>
              <a:spcAft>
                <a:spcPts val="0"/>
              </a:spcAft>
              <a:buNone/>
            </a:pPr>
            <a:endParaRPr sz="2000">
              <a:solidFill>
                <a:srgbClr val="333333"/>
              </a:solidFill>
              <a:highlight>
                <a:srgbClr val="FFFFFF"/>
              </a:highlight>
              <a:latin typeface="Open Sans"/>
              <a:ea typeface="Open Sans"/>
              <a:cs typeface="Open Sans"/>
              <a:sym typeface="Open Sans"/>
            </a:endParaRPr>
          </a:p>
          <a:p>
            <a:pPr marL="0" lvl="0" indent="0" algn="l" rtl="0">
              <a:spcBef>
                <a:spcPts val="1000"/>
              </a:spcBef>
              <a:spcAft>
                <a:spcPts val="0"/>
              </a:spcAft>
              <a:buClr>
                <a:schemeClr val="dk1"/>
              </a:buClr>
              <a:buSzPts val="1800"/>
              <a:buFont typeface="Arial"/>
              <a:buNone/>
            </a:pPr>
            <a:r>
              <a:rPr lang="en-US" sz="1800">
                <a:solidFill>
                  <a:srgbClr val="595959"/>
                </a:solidFill>
              </a:rPr>
              <a:t>Dennis Baker S, Turner G, Bush SC</a:t>
            </a:r>
            <a:endParaRPr sz="2000">
              <a:solidFill>
                <a:srgbClr val="333333"/>
              </a:solidFill>
              <a:highlight>
                <a:srgbClr val="FFFFFF"/>
              </a:highlight>
              <a:latin typeface="Open Sans"/>
              <a:ea typeface="Open Sans"/>
              <a:cs typeface="Open Sans"/>
              <a:sym typeface="Open Sans"/>
            </a:endParaRPr>
          </a:p>
          <a:p>
            <a:pPr marL="0" lvl="0" indent="0" algn="l" rtl="0">
              <a:spcBef>
                <a:spcPts val="1000"/>
              </a:spcBef>
              <a:spcAft>
                <a:spcPts val="0"/>
              </a:spcAft>
              <a:buNone/>
            </a:pP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b609eebaae_0_0"/>
          <p:cNvSpPr txBox="1">
            <a:spLocks noGrp="1"/>
          </p:cNvSpPr>
          <p:nvPr>
            <p:ph type="title"/>
          </p:nvPr>
        </p:nvSpPr>
        <p:spPr>
          <a:xfrm>
            <a:off x="628650" y="195275"/>
            <a:ext cx="7300800" cy="993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ADAPT</a:t>
            </a:r>
            <a:endParaRPr/>
          </a:p>
        </p:txBody>
      </p:sp>
      <p:sp>
        <p:nvSpPr>
          <p:cNvPr id="260" name="Google Shape;260;g2b609eebaae_0_0"/>
          <p:cNvSpPr txBox="1">
            <a:spLocks noGrp="1"/>
          </p:cNvSpPr>
          <p:nvPr>
            <p:ph type="body" idx="1"/>
          </p:nvPr>
        </p:nvSpPr>
        <p:spPr>
          <a:xfrm>
            <a:off x="2665763" y="4517050"/>
            <a:ext cx="3127800" cy="460500"/>
          </a:xfrm>
          <a:prstGeom prst="rect">
            <a:avLst/>
          </a:prstGeom>
        </p:spPr>
        <p:txBody>
          <a:bodyPr spcFirstLastPara="1" wrap="square" lIns="91425" tIns="45700" rIns="91425" bIns="45700" anchor="t" anchorCtr="0">
            <a:normAutofit/>
          </a:bodyPr>
          <a:lstStyle/>
          <a:p>
            <a:pPr marL="0" lvl="0" indent="0" algn="r" rtl="0">
              <a:spcBef>
                <a:spcPts val="1000"/>
              </a:spcBef>
              <a:spcAft>
                <a:spcPts val="0"/>
              </a:spcAft>
              <a:buNone/>
            </a:pPr>
            <a:r>
              <a:rPr lang="en-US" sz="1500"/>
              <a:t>Fainstad et al 2018</a:t>
            </a:r>
            <a:endParaRPr sz="1500"/>
          </a:p>
        </p:txBody>
      </p:sp>
      <p:graphicFrame>
        <p:nvGraphicFramePr>
          <p:cNvPr id="261" name="Google Shape;261;g2b609eebaae_0_0"/>
          <p:cNvGraphicFramePr/>
          <p:nvPr/>
        </p:nvGraphicFramePr>
        <p:xfrm>
          <a:off x="719338" y="942613"/>
          <a:ext cx="3000000" cy="3000000"/>
        </p:xfrm>
        <a:graphic>
          <a:graphicData uri="http://schemas.openxmlformats.org/drawingml/2006/table">
            <a:tbl>
              <a:tblPr>
                <a:noFill/>
                <a:tableStyleId>{D0BEED90-F9A9-4BA9-A4BA-74E1DED28C6D}</a:tableStyleId>
              </a:tblPr>
              <a:tblGrid>
                <a:gridCol w="2560725">
                  <a:extLst>
                    <a:ext uri="{9D8B030D-6E8A-4147-A177-3AD203B41FA5}">
                      <a16:colId xmlns:a16="http://schemas.microsoft.com/office/drawing/2014/main" val="20000"/>
                    </a:ext>
                  </a:extLst>
                </a:gridCol>
                <a:gridCol w="1859250">
                  <a:extLst>
                    <a:ext uri="{9D8B030D-6E8A-4147-A177-3AD203B41FA5}">
                      <a16:colId xmlns:a16="http://schemas.microsoft.com/office/drawing/2014/main" val="20001"/>
                    </a:ext>
                  </a:extLst>
                </a:gridCol>
                <a:gridCol w="3285350">
                  <a:extLst>
                    <a:ext uri="{9D8B030D-6E8A-4147-A177-3AD203B41FA5}">
                      <a16:colId xmlns:a16="http://schemas.microsoft.com/office/drawing/2014/main" val="20002"/>
                    </a:ext>
                  </a:extLst>
                </a:gridCol>
              </a:tblGrid>
              <a:tr h="365350">
                <a:tc>
                  <a:txBody>
                    <a:bodyPr/>
                    <a:lstStyle/>
                    <a:p>
                      <a:pPr marL="0" lvl="0" indent="0" algn="ctr" rtl="0">
                        <a:spcBef>
                          <a:spcPts val="0"/>
                        </a:spcBef>
                        <a:spcAft>
                          <a:spcPts val="0"/>
                        </a:spcAft>
                        <a:buNone/>
                      </a:pPr>
                      <a:r>
                        <a:rPr lang="en-US" b="1"/>
                        <a:t>Learner Initiates</a:t>
                      </a:r>
                      <a:endParaRPr b="1"/>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b="1"/>
                        <a:t>Coach Initiates</a:t>
                      </a:r>
                      <a:endParaRPr b="1"/>
                    </a:p>
                  </a:txBody>
                  <a:tcPr marL="91425" marR="91425" marT="91425" marB="91425"/>
                </a:tc>
                <a:extLst>
                  <a:ext uri="{0D108BD9-81ED-4DB2-BD59-A6C34878D82A}">
                    <a16:rowId xmlns:a16="http://schemas.microsoft.com/office/drawing/2014/main" val="10000"/>
                  </a:ext>
                </a:extLst>
              </a:tr>
              <a:tr h="477775">
                <a:tc>
                  <a:txBody>
                    <a:bodyPr/>
                    <a:lstStyle/>
                    <a:p>
                      <a:pPr marL="457200" lvl="0" indent="0" algn="l" rtl="0">
                        <a:spcBef>
                          <a:spcPts val="0"/>
                        </a:spcBef>
                        <a:spcAft>
                          <a:spcPts val="0"/>
                        </a:spcAft>
                        <a:buNone/>
                      </a:pPr>
                      <a:r>
                        <a:rPr lang="en-US" sz="1100"/>
                        <a:t>Reflect on learning goals</a:t>
                      </a:r>
                      <a:endParaRPr sz="1100"/>
                    </a:p>
                    <a:p>
                      <a:pPr marL="457200" lvl="0" indent="0" algn="l" rtl="0">
                        <a:spcBef>
                          <a:spcPts val="0"/>
                        </a:spcBef>
                        <a:spcAft>
                          <a:spcPts val="0"/>
                        </a:spcAft>
                        <a:buNone/>
                      </a:pPr>
                      <a:r>
                        <a:rPr lang="en-US" sz="1100"/>
                        <a:t>Communicate your goals</a:t>
                      </a:r>
                      <a:endParaRPr sz="1100"/>
                    </a:p>
                  </a:txBody>
                  <a:tcPr marL="91425" marR="91425" marT="91425" marB="91425"/>
                </a:tc>
                <a:tc>
                  <a:txBody>
                    <a:bodyPr/>
                    <a:lstStyle/>
                    <a:p>
                      <a:pPr marL="0" lvl="0" indent="0" algn="ctr" rtl="0">
                        <a:spcBef>
                          <a:spcPts val="0"/>
                        </a:spcBef>
                        <a:spcAft>
                          <a:spcPts val="0"/>
                        </a:spcAft>
                        <a:buNone/>
                      </a:pPr>
                      <a:r>
                        <a:rPr lang="en-US" sz="1100"/>
                        <a:t>Prepare for observation</a:t>
                      </a:r>
                      <a:endParaRPr sz="1100"/>
                    </a:p>
                  </a:txBody>
                  <a:tcPr marL="91425" marR="91425" marT="91425" marB="91425"/>
                </a:tc>
                <a:tc>
                  <a:txBody>
                    <a:bodyPr/>
                    <a:lstStyle/>
                    <a:p>
                      <a:pPr marL="457200" lvl="0" indent="0" algn="l" rtl="0">
                        <a:spcBef>
                          <a:spcPts val="0"/>
                        </a:spcBef>
                        <a:spcAft>
                          <a:spcPts val="0"/>
                        </a:spcAft>
                        <a:buNone/>
                      </a:pPr>
                      <a:r>
                        <a:rPr lang="en-US" sz="1100">
                          <a:solidFill>
                            <a:schemeClr val="dk1"/>
                          </a:solidFill>
                        </a:rPr>
                        <a:t>Reflect on program &amp; learner goals</a:t>
                      </a:r>
                      <a:endParaRPr sz="1100">
                        <a:solidFill>
                          <a:schemeClr val="dk1"/>
                        </a:solidFill>
                      </a:endParaRPr>
                    </a:p>
                    <a:p>
                      <a:pPr marL="457200" lvl="0" indent="0" algn="l" rtl="0">
                        <a:spcBef>
                          <a:spcPts val="0"/>
                        </a:spcBef>
                        <a:spcAft>
                          <a:spcPts val="0"/>
                        </a:spcAft>
                        <a:buNone/>
                      </a:pPr>
                      <a:r>
                        <a:rPr lang="en-US" sz="1100">
                          <a:solidFill>
                            <a:schemeClr val="dk1"/>
                          </a:solidFill>
                        </a:rPr>
                        <a:t>Orient learner to expectations</a:t>
                      </a:r>
                      <a:endParaRPr sz="1100">
                        <a:solidFill>
                          <a:schemeClr val="dk1"/>
                        </a:solidFill>
                      </a:endParaRPr>
                    </a:p>
                  </a:txBody>
                  <a:tcPr marL="91425" marR="91425" marT="91425" marB="91425"/>
                </a:tc>
                <a:extLst>
                  <a:ext uri="{0D108BD9-81ED-4DB2-BD59-A6C34878D82A}">
                    <a16:rowId xmlns:a16="http://schemas.microsoft.com/office/drawing/2014/main" val="10001"/>
                  </a:ext>
                </a:extLst>
              </a:tr>
              <a:tr h="323200">
                <a:tc>
                  <a:txBody>
                    <a:bodyPr/>
                    <a:lstStyle/>
                    <a:p>
                      <a:pPr marL="457200" lvl="0" indent="0" algn="l" rtl="0">
                        <a:spcBef>
                          <a:spcPts val="0"/>
                        </a:spcBef>
                        <a:spcAft>
                          <a:spcPts val="0"/>
                        </a:spcAft>
                        <a:buNone/>
                      </a:pPr>
                      <a:r>
                        <a:rPr lang="en-US" sz="1100">
                          <a:solidFill>
                            <a:schemeClr val="dk1"/>
                          </a:solidFill>
                        </a:rPr>
                        <a:t>Try to be natural</a:t>
                      </a:r>
                      <a:endParaRPr sz="1100"/>
                    </a:p>
                  </a:txBody>
                  <a:tcPr marL="91425" marR="91425" marT="91425" marB="91425"/>
                </a:tc>
                <a:tc>
                  <a:txBody>
                    <a:bodyPr/>
                    <a:lstStyle/>
                    <a:p>
                      <a:pPr marL="0" lvl="0" indent="0" algn="ctr" rtl="0">
                        <a:spcBef>
                          <a:spcPts val="0"/>
                        </a:spcBef>
                        <a:spcAft>
                          <a:spcPts val="0"/>
                        </a:spcAft>
                        <a:buNone/>
                      </a:pPr>
                      <a:r>
                        <a:rPr lang="en-US" sz="1100"/>
                        <a:t>Perform observation</a:t>
                      </a:r>
                      <a:endParaRPr sz="1100"/>
                    </a:p>
                  </a:txBody>
                  <a:tcPr marL="91425" marR="91425" marT="91425" marB="91425"/>
                </a:tc>
                <a:tc>
                  <a:txBody>
                    <a:bodyPr/>
                    <a:lstStyle/>
                    <a:p>
                      <a:pPr marL="457200" lvl="0" indent="0" algn="l" rtl="0">
                        <a:spcBef>
                          <a:spcPts val="0"/>
                        </a:spcBef>
                        <a:spcAft>
                          <a:spcPts val="0"/>
                        </a:spcAft>
                        <a:buNone/>
                      </a:pPr>
                      <a:r>
                        <a:rPr lang="en-US" sz="1100">
                          <a:solidFill>
                            <a:schemeClr val="dk1"/>
                          </a:solidFill>
                        </a:rPr>
                        <a:t>Try to be natural</a:t>
                      </a:r>
                      <a:endParaRPr sz="1100"/>
                    </a:p>
                  </a:txBody>
                  <a:tcPr marL="91425" marR="91425" marT="91425" marB="91425"/>
                </a:tc>
                <a:extLst>
                  <a:ext uri="{0D108BD9-81ED-4DB2-BD59-A6C34878D82A}">
                    <a16:rowId xmlns:a16="http://schemas.microsoft.com/office/drawing/2014/main" val="10002"/>
                  </a:ext>
                </a:extLst>
              </a:tr>
              <a:tr h="632350">
                <a:tc>
                  <a:txBody>
                    <a:bodyPr/>
                    <a:lstStyle/>
                    <a:p>
                      <a:pPr marL="457200" lvl="0" indent="0" algn="l" rtl="0">
                        <a:spcBef>
                          <a:spcPts val="0"/>
                        </a:spcBef>
                        <a:spcAft>
                          <a:spcPts val="0"/>
                        </a:spcAft>
                        <a:buNone/>
                      </a:pPr>
                      <a:r>
                        <a:rPr lang="en-US" sz="1100">
                          <a:solidFill>
                            <a:schemeClr val="dk1"/>
                          </a:solidFill>
                        </a:rPr>
                        <a:t>Reflect on observation</a:t>
                      </a:r>
                      <a:endParaRPr sz="1100">
                        <a:solidFill>
                          <a:schemeClr val="dk1"/>
                        </a:solidFill>
                      </a:endParaRPr>
                    </a:p>
                    <a:p>
                      <a:pPr marL="457200" lvl="0" indent="0" algn="l" rtl="0">
                        <a:spcBef>
                          <a:spcPts val="0"/>
                        </a:spcBef>
                        <a:spcAft>
                          <a:spcPts val="0"/>
                        </a:spcAft>
                        <a:buNone/>
                      </a:pPr>
                      <a:r>
                        <a:rPr lang="en-US" sz="1100">
                          <a:solidFill>
                            <a:schemeClr val="dk1"/>
                          </a:solidFill>
                        </a:rPr>
                        <a:t>ASK for feedback</a:t>
                      </a:r>
                      <a:endParaRPr sz="1100">
                        <a:solidFill>
                          <a:schemeClr val="dk1"/>
                        </a:solidFill>
                      </a:endParaRPr>
                    </a:p>
                  </a:txBody>
                  <a:tcPr marL="91425" marR="91425" marT="91425" marB="91425"/>
                </a:tc>
                <a:tc>
                  <a:txBody>
                    <a:bodyPr/>
                    <a:lstStyle/>
                    <a:p>
                      <a:pPr marL="0" lvl="0" indent="0" algn="ctr" rtl="0">
                        <a:spcBef>
                          <a:spcPts val="0"/>
                        </a:spcBef>
                        <a:spcAft>
                          <a:spcPts val="0"/>
                        </a:spcAft>
                        <a:buNone/>
                      </a:pPr>
                      <a:r>
                        <a:rPr lang="en-US" b="1"/>
                        <a:t>Ask</a:t>
                      </a:r>
                      <a:endParaRPr b="1"/>
                    </a:p>
                  </a:txBody>
                  <a:tcPr marL="91425" marR="91425" marT="91425" marB="91425"/>
                </a:tc>
                <a:tc>
                  <a:txBody>
                    <a:bodyPr/>
                    <a:lstStyle/>
                    <a:p>
                      <a:pPr marL="457200" lvl="0" indent="0" algn="l" rtl="0">
                        <a:spcBef>
                          <a:spcPts val="0"/>
                        </a:spcBef>
                        <a:spcAft>
                          <a:spcPts val="0"/>
                        </a:spcAft>
                        <a:buNone/>
                      </a:pPr>
                      <a:r>
                        <a:rPr lang="en-US" sz="1100">
                          <a:solidFill>
                            <a:schemeClr val="dk1"/>
                          </a:solidFill>
                        </a:rPr>
                        <a:t>Reflect on learner’s readiness</a:t>
                      </a:r>
                      <a:endParaRPr sz="1100">
                        <a:solidFill>
                          <a:schemeClr val="dk1"/>
                        </a:solidFill>
                      </a:endParaRPr>
                    </a:p>
                    <a:p>
                      <a:pPr marL="457200" lvl="0" indent="0" algn="l" rtl="0">
                        <a:spcBef>
                          <a:spcPts val="0"/>
                        </a:spcBef>
                        <a:spcAft>
                          <a:spcPts val="0"/>
                        </a:spcAft>
                        <a:buNone/>
                      </a:pPr>
                      <a:r>
                        <a:rPr lang="en-US" sz="1100">
                          <a:solidFill>
                            <a:schemeClr val="dk1"/>
                          </a:solidFill>
                        </a:rPr>
                        <a:t>ASK for their thoughts about the observation</a:t>
                      </a:r>
                      <a:endParaRPr sz="1100">
                        <a:solidFill>
                          <a:schemeClr val="dk1"/>
                        </a:solidFill>
                      </a:endParaRPr>
                    </a:p>
                  </a:txBody>
                  <a:tcPr marL="91425" marR="91425" marT="91425" marB="91425"/>
                </a:tc>
                <a:extLst>
                  <a:ext uri="{0D108BD9-81ED-4DB2-BD59-A6C34878D82A}">
                    <a16:rowId xmlns:a16="http://schemas.microsoft.com/office/drawing/2014/main" val="10003"/>
                  </a:ext>
                </a:extLst>
              </a:tr>
              <a:tr h="632350">
                <a:tc>
                  <a:txBody>
                    <a:bodyPr/>
                    <a:lstStyle/>
                    <a:p>
                      <a:pPr marL="457200" lvl="0" indent="0" algn="l" rtl="0">
                        <a:spcBef>
                          <a:spcPts val="0"/>
                        </a:spcBef>
                        <a:spcAft>
                          <a:spcPts val="0"/>
                        </a:spcAft>
                        <a:buNone/>
                      </a:pPr>
                      <a:r>
                        <a:rPr lang="en-US" sz="1100">
                          <a:solidFill>
                            <a:schemeClr val="dk1"/>
                          </a:solidFill>
                        </a:rPr>
                        <a:t>Have a conversation about the feedback</a:t>
                      </a:r>
                      <a:endParaRPr sz="1100"/>
                    </a:p>
                  </a:txBody>
                  <a:tcPr marL="91425" marR="91425" marT="91425" marB="91425"/>
                </a:tc>
                <a:tc>
                  <a:txBody>
                    <a:bodyPr/>
                    <a:lstStyle/>
                    <a:p>
                      <a:pPr marL="0" lvl="0" indent="0" algn="ctr" rtl="0">
                        <a:spcBef>
                          <a:spcPts val="0"/>
                        </a:spcBef>
                        <a:spcAft>
                          <a:spcPts val="0"/>
                        </a:spcAft>
                        <a:buNone/>
                      </a:pPr>
                      <a:r>
                        <a:rPr lang="en-US" b="1"/>
                        <a:t>Discuss</a:t>
                      </a:r>
                      <a:endParaRPr b="1"/>
                    </a:p>
                  </a:txBody>
                  <a:tcPr marL="91425" marR="91425" marT="91425" marB="91425"/>
                </a:tc>
                <a:tc>
                  <a:txBody>
                    <a:bodyPr/>
                    <a:lstStyle/>
                    <a:p>
                      <a:pPr marL="457200" lvl="0" indent="0" algn="l" rtl="0">
                        <a:spcBef>
                          <a:spcPts val="0"/>
                        </a:spcBef>
                        <a:spcAft>
                          <a:spcPts val="0"/>
                        </a:spcAft>
                        <a:buNone/>
                      </a:pPr>
                      <a:r>
                        <a:rPr lang="en-US" sz="1100">
                          <a:solidFill>
                            <a:schemeClr val="dk1"/>
                          </a:solidFill>
                        </a:rPr>
                        <a:t>Coach observed, modificable, specific behaviors related to the task(s)</a:t>
                      </a:r>
                      <a:endParaRPr sz="1100">
                        <a:solidFill>
                          <a:schemeClr val="dk1"/>
                        </a:solidFill>
                      </a:endParaRPr>
                    </a:p>
                  </a:txBody>
                  <a:tcPr marL="91425" marR="91425" marT="91425" marB="91425"/>
                </a:tc>
                <a:extLst>
                  <a:ext uri="{0D108BD9-81ED-4DB2-BD59-A6C34878D82A}">
                    <a16:rowId xmlns:a16="http://schemas.microsoft.com/office/drawing/2014/main" val="10004"/>
                  </a:ext>
                </a:extLst>
              </a:tr>
              <a:tr h="477775">
                <a:tc>
                  <a:txBody>
                    <a:bodyPr/>
                    <a:lstStyle/>
                    <a:p>
                      <a:pPr marL="457200" lvl="0" indent="0" algn="l" rtl="0">
                        <a:spcBef>
                          <a:spcPts val="0"/>
                        </a:spcBef>
                        <a:spcAft>
                          <a:spcPts val="0"/>
                        </a:spcAft>
                        <a:buNone/>
                      </a:pPr>
                      <a:r>
                        <a:rPr lang="en-US" sz="1100">
                          <a:solidFill>
                            <a:schemeClr val="dk1"/>
                          </a:solidFill>
                        </a:rPr>
                        <a:t>ASK for clarification</a:t>
                      </a:r>
                      <a:endParaRPr sz="1100"/>
                    </a:p>
                  </a:txBody>
                  <a:tcPr marL="91425" marR="91425" marT="91425" marB="91425"/>
                </a:tc>
                <a:tc>
                  <a:txBody>
                    <a:bodyPr/>
                    <a:lstStyle/>
                    <a:p>
                      <a:pPr marL="0" lvl="0" indent="0" algn="ctr" rtl="0">
                        <a:spcBef>
                          <a:spcPts val="0"/>
                        </a:spcBef>
                        <a:spcAft>
                          <a:spcPts val="0"/>
                        </a:spcAft>
                        <a:buNone/>
                      </a:pPr>
                      <a:r>
                        <a:rPr lang="en-US" b="1"/>
                        <a:t>Ask</a:t>
                      </a:r>
                      <a:endParaRPr b="1"/>
                    </a:p>
                  </a:txBody>
                  <a:tcPr marL="91425" marR="91425" marT="91425" marB="91425"/>
                </a:tc>
                <a:tc>
                  <a:txBody>
                    <a:bodyPr/>
                    <a:lstStyle/>
                    <a:p>
                      <a:pPr marL="457200" lvl="0" indent="0" algn="l" rtl="0">
                        <a:spcBef>
                          <a:spcPts val="0"/>
                        </a:spcBef>
                        <a:spcAft>
                          <a:spcPts val="0"/>
                        </a:spcAft>
                        <a:buNone/>
                      </a:pPr>
                      <a:r>
                        <a:rPr lang="en-US" sz="1100">
                          <a:solidFill>
                            <a:schemeClr val="dk1"/>
                          </a:solidFill>
                        </a:rPr>
                        <a:t>ASK the learner to clarify points, as necessary</a:t>
                      </a:r>
                      <a:endParaRPr sz="1100"/>
                    </a:p>
                  </a:txBody>
                  <a:tcPr marL="91425" marR="91425" marT="91425" marB="91425"/>
                </a:tc>
                <a:extLst>
                  <a:ext uri="{0D108BD9-81ED-4DB2-BD59-A6C34878D82A}">
                    <a16:rowId xmlns:a16="http://schemas.microsoft.com/office/drawing/2014/main" val="10005"/>
                  </a:ext>
                </a:extLst>
              </a:tr>
              <a:tr h="323200">
                <a:tc>
                  <a:txBody>
                    <a:bodyPr/>
                    <a:lstStyle/>
                    <a:p>
                      <a:pPr marL="457200" lvl="0" indent="0" algn="l" rtl="0">
                        <a:spcBef>
                          <a:spcPts val="0"/>
                        </a:spcBef>
                        <a:spcAft>
                          <a:spcPts val="0"/>
                        </a:spcAft>
                        <a:buNone/>
                      </a:pPr>
                      <a:r>
                        <a:rPr lang="en-US" sz="1100">
                          <a:solidFill>
                            <a:schemeClr val="dk1"/>
                          </a:solidFill>
                        </a:rPr>
                        <a:t>Plan next steps with coach</a:t>
                      </a:r>
                      <a:endParaRPr sz="1100"/>
                    </a:p>
                  </a:txBody>
                  <a:tcPr marL="91425" marR="91425" marT="91425" marB="91425"/>
                </a:tc>
                <a:tc>
                  <a:txBody>
                    <a:bodyPr/>
                    <a:lstStyle/>
                    <a:p>
                      <a:pPr marL="0" lvl="0" indent="0" algn="ctr" rtl="0">
                        <a:spcBef>
                          <a:spcPts val="0"/>
                        </a:spcBef>
                        <a:spcAft>
                          <a:spcPts val="0"/>
                        </a:spcAft>
                        <a:buNone/>
                      </a:pPr>
                      <a:r>
                        <a:rPr lang="en-US" b="1"/>
                        <a:t>Plan Together</a:t>
                      </a:r>
                      <a:endParaRPr b="1"/>
                    </a:p>
                  </a:txBody>
                  <a:tcPr marL="91425" marR="91425" marT="91425" marB="91425"/>
                </a:tc>
                <a:tc>
                  <a:txBody>
                    <a:bodyPr/>
                    <a:lstStyle/>
                    <a:p>
                      <a:pPr marL="457200" lvl="0" indent="0" algn="l" rtl="0">
                        <a:spcBef>
                          <a:spcPts val="0"/>
                        </a:spcBef>
                        <a:spcAft>
                          <a:spcPts val="0"/>
                        </a:spcAft>
                        <a:buNone/>
                      </a:pPr>
                      <a:r>
                        <a:rPr lang="en-US" sz="1100">
                          <a:solidFill>
                            <a:schemeClr val="dk1"/>
                          </a:solidFill>
                        </a:rPr>
                        <a:t>Plan next steps with learner</a:t>
                      </a:r>
                      <a:endParaRPr sz="1100"/>
                    </a:p>
                  </a:txBody>
                  <a:tcPr marL="91425" marR="91425" marT="91425" marB="91425"/>
                </a:tc>
                <a:extLst>
                  <a:ext uri="{0D108BD9-81ED-4DB2-BD59-A6C34878D82A}">
                    <a16:rowId xmlns:a16="http://schemas.microsoft.com/office/drawing/2014/main" val="10006"/>
                  </a:ext>
                </a:extLst>
              </a:tr>
            </a:tbl>
          </a:graphicData>
        </a:graphic>
      </p:graphicFrame>
      <p:sp>
        <p:nvSpPr>
          <p:cNvPr id="262" name="Google Shape;262;g2b609eebaae_0_0"/>
          <p:cNvSpPr/>
          <p:nvPr/>
        </p:nvSpPr>
        <p:spPr>
          <a:xfrm>
            <a:off x="3941938" y="1041213"/>
            <a:ext cx="436500" cy="297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6b717bda46_0_612"/>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Effective Feedback Framework</a:t>
            </a:r>
            <a:endParaRPr/>
          </a:p>
        </p:txBody>
      </p:sp>
      <p:sp>
        <p:nvSpPr>
          <p:cNvPr id="268" name="Google Shape;268;g26b717bda46_0_612"/>
          <p:cNvSpPr txBox="1">
            <a:spLocks noGrp="1"/>
          </p:cNvSpPr>
          <p:nvPr>
            <p:ph type="body" idx="1"/>
          </p:nvPr>
        </p:nvSpPr>
        <p:spPr>
          <a:xfrm>
            <a:off x="-223625" y="1370027"/>
            <a:ext cx="8739000" cy="3773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grpSp>
        <p:nvGrpSpPr>
          <p:cNvPr id="269" name="Google Shape;269;g26b717bda46_0_612"/>
          <p:cNvGrpSpPr/>
          <p:nvPr/>
        </p:nvGrpSpPr>
        <p:grpSpPr>
          <a:xfrm>
            <a:off x="6077707" y="1644751"/>
            <a:ext cx="1854000" cy="1854000"/>
            <a:chOff x="6077707" y="1644751"/>
            <a:chExt cx="1854000" cy="1854000"/>
          </a:xfrm>
        </p:grpSpPr>
        <p:sp>
          <p:nvSpPr>
            <p:cNvPr id="270" name="Google Shape;270;g26b717bda46_0_612"/>
            <p:cNvSpPr/>
            <p:nvPr/>
          </p:nvSpPr>
          <p:spPr>
            <a:xfrm>
              <a:off x="6077707" y="1644751"/>
              <a:ext cx="1854000" cy="1854000"/>
            </a:xfrm>
            <a:prstGeom prst="ellipse">
              <a:avLst/>
            </a:prstGeom>
            <a:solidFill>
              <a:srgbClr val="085630"/>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g26b717bda46_0_612"/>
            <p:cNvSpPr txBox="1"/>
            <p:nvPr/>
          </p:nvSpPr>
          <p:spPr>
            <a:xfrm>
              <a:off x="6386100" y="231104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272" name="Google Shape;272;g26b717bda46_0_612"/>
          <p:cNvGrpSpPr/>
          <p:nvPr/>
        </p:nvGrpSpPr>
        <p:grpSpPr>
          <a:xfrm>
            <a:off x="4455905" y="1644751"/>
            <a:ext cx="1854000" cy="1854000"/>
            <a:chOff x="4455905" y="1644751"/>
            <a:chExt cx="1854000" cy="1854000"/>
          </a:xfrm>
        </p:grpSpPr>
        <p:sp>
          <p:nvSpPr>
            <p:cNvPr id="273" name="Google Shape;273;g26b717bda46_0_612"/>
            <p:cNvSpPr/>
            <p:nvPr/>
          </p:nvSpPr>
          <p:spPr>
            <a:xfrm>
              <a:off x="4455905" y="1644751"/>
              <a:ext cx="1854000" cy="1854000"/>
            </a:xfrm>
            <a:prstGeom prst="ellipse">
              <a:avLst/>
            </a:prstGeom>
            <a:solidFill>
              <a:srgbClr val="0B713F"/>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g26b717bda46_0_612"/>
            <p:cNvSpPr txBox="1"/>
            <p:nvPr/>
          </p:nvSpPr>
          <p:spPr>
            <a:xfrm>
              <a:off x="4764300" y="231104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275" name="Google Shape;275;g26b717bda46_0_612"/>
          <p:cNvGrpSpPr/>
          <p:nvPr/>
        </p:nvGrpSpPr>
        <p:grpSpPr>
          <a:xfrm>
            <a:off x="2834102" y="1644762"/>
            <a:ext cx="1854000" cy="1854000"/>
            <a:chOff x="2834102" y="1644762"/>
            <a:chExt cx="1854000" cy="1854000"/>
          </a:xfrm>
        </p:grpSpPr>
        <p:sp>
          <p:nvSpPr>
            <p:cNvPr id="276" name="Google Shape;276;g26b717bda46_0_612"/>
            <p:cNvSpPr/>
            <p:nvPr/>
          </p:nvSpPr>
          <p:spPr>
            <a:xfrm>
              <a:off x="2834102" y="1644762"/>
              <a:ext cx="1854000" cy="1854000"/>
            </a:xfrm>
            <a:prstGeom prst="ellipse">
              <a:avLst/>
            </a:prstGeom>
            <a:solidFill>
              <a:srgbClr val="0B7743"/>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g26b717bda46_0_612"/>
            <p:cNvSpPr txBox="1"/>
            <p:nvPr/>
          </p:nvSpPr>
          <p:spPr>
            <a:xfrm>
              <a:off x="3142502" y="231105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278" name="Google Shape;278;g26b717bda46_0_612"/>
          <p:cNvGrpSpPr/>
          <p:nvPr/>
        </p:nvGrpSpPr>
        <p:grpSpPr>
          <a:xfrm>
            <a:off x="1212300" y="1644762"/>
            <a:ext cx="1854000" cy="1854000"/>
            <a:chOff x="1212300" y="1644762"/>
            <a:chExt cx="1854000" cy="1854000"/>
          </a:xfrm>
        </p:grpSpPr>
        <p:sp>
          <p:nvSpPr>
            <p:cNvPr id="279" name="Google Shape;279;g26b717bda46_0_612"/>
            <p:cNvSpPr/>
            <p:nvPr/>
          </p:nvSpPr>
          <p:spPr>
            <a:xfrm>
              <a:off x="1212300" y="1644762"/>
              <a:ext cx="1854000" cy="1854000"/>
            </a:xfrm>
            <a:prstGeom prst="ellipse">
              <a:avLst/>
            </a:prstGeom>
            <a:solidFill>
              <a:srgbClr val="0C8148"/>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26b717bda46_0_612"/>
            <p:cNvSpPr txBox="1"/>
            <p:nvPr/>
          </p:nvSpPr>
          <p:spPr>
            <a:xfrm>
              <a:off x="1275350" y="231105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281" name="Google Shape;281;g26b717bda46_0_612"/>
          <p:cNvGrpSpPr/>
          <p:nvPr/>
        </p:nvGrpSpPr>
        <p:grpSpPr>
          <a:xfrm>
            <a:off x="6077707" y="1644751"/>
            <a:ext cx="1854000" cy="1854000"/>
            <a:chOff x="6077707" y="1644751"/>
            <a:chExt cx="1854000" cy="1854000"/>
          </a:xfrm>
        </p:grpSpPr>
        <p:sp>
          <p:nvSpPr>
            <p:cNvPr id="282" name="Google Shape;282;g26b717bda46_0_612"/>
            <p:cNvSpPr/>
            <p:nvPr/>
          </p:nvSpPr>
          <p:spPr>
            <a:xfrm>
              <a:off x="6077707" y="1644751"/>
              <a:ext cx="1854000" cy="1854000"/>
            </a:xfrm>
            <a:prstGeom prst="ellipse">
              <a:avLst/>
            </a:prstGeom>
            <a:solidFill>
              <a:srgbClr val="0942A1"/>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g26b717bda46_0_612"/>
            <p:cNvSpPr txBox="1"/>
            <p:nvPr/>
          </p:nvSpPr>
          <p:spPr>
            <a:xfrm>
              <a:off x="6386100" y="231104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engaging </a:t>
              </a:r>
              <a:endParaRPr sz="1500">
                <a:solidFill>
                  <a:srgbClr val="FFFFFF"/>
                </a:solidFill>
                <a:latin typeface="Roboto"/>
                <a:ea typeface="Roboto"/>
                <a:cs typeface="Roboto"/>
                <a:sym typeface="Roboto"/>
              </a:endParaRPr>
            </a:p>
          </p:txBody>
        </p:sp>
      </p:grpSp>
      <p:grpSp>
        <p:nvGrpSpPr>
          <p:cNvPr id="284" name="Google Shape;284;g26b717bda46_0_612"/>
          <p:cNvGrpSpPr/>
          <p:nvPr/>
        </p:nvGrpSpPr>
        <p:grpSpPr>
          <a:xfrm>
            <a:off x="4455905" y="1644751"/>
            <a:ext cx="1854000" cy="1854000"/>
            <a:chOff x="4455905" y="1644751"/>
            <a:chExt cx="1854000" cy="1854000"/>
          </a:xfrm>
        </p:grpSpPr>
        <p:sp>
          <p:nvSpPr>
            <p:cNvPr id="285" name="Google Shape;285;g26b717bda46_0_612"/>
            <p:cNvSpPr/>
            <p:nvPr/>
          </p:nvSpPr>
          <p:spPr>
            <a:xfrm>
              <a:off x="4455905" y="1644751"/>
              <a:ext cx="1854000" cy="1854000"/>
            </a:xfrm>
            <a:prstGeom prst="ellipse">
              <a:avLst/>
            </a:prstGeom>
            <a:solidFill>
              <a:srgbClr val="0C57D3"/>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g26b717bda46_0_612"/>
            <p:cNvSpPr txBox="1"/>
            <p:nvPr/>
          </p:nvSpPr>
          <p:spPr>
            <a:xfrm>
              <a:off x="4764300" y="231104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curious</a:t>
              </a:r>
              <a:r>
                <a:rPr lang="en-US"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grpSp>
      <p:grpSp>
        <p:nvGrpSpPr>
          <p:cNvPr id="287" name="Google Shape;287;g26b717bda46_0_612"/>
          <p:cNvGrpSpPr/>
          <p:nvPr/>
        </p:nvGrpSpPr>
        <p:grpSpPr>
          <a:xfrm>
            <a:off x="2834102" y="1644762"/>
            <a:ext cx="1854000" cy="1854000"/>
            <a:chOff x="2834102" y="1644762"/>
            <a:chExt cx="1854000" cy="1854000"/>
          </a:xfrm>
        </p:grpSpPr>
        <p:sp>
          <p:nvSpPr>
            <p:cNvPr id="288" name="Google Shape;288;g26b717bda46_0_612"/>
            <p:cNvSpPr/>
            <p:nvPr/>
          </p:nvSpPr>
          <p:spPr>
            <a:xfrm>
              <a:off x="2834102" y="1644762"/>
              <a:ext cx="1854000" cy="1854000"/>
            </a:xfrm>
            <a:prstGeom prst="ellipse">
              <a:avLst/>
            </a:prstGeom>
            <a:solidFill>
              <a:srgbClr val="0D5CDF"/>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g26b717bda46_0_612"/>
            <p:cNvSpPr txBox="1"/>
            <p:nvPr/>
          </p:nvSpPr>
          <p:spPr>
            <a:xfrm>
              <a:off x="3142502" y="231105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truthful</a:t>
              </a:r>
              <a:endParaRPr sz="1500">
                <a:solidFill>
                  <a:srgbClr val="FFFFFF"/>
                </a:solidFill>
                <a:latin typeface="Roboto"/>
                <a:ea typeface="Roboto"/>
                <a:cs typeface="Roboto"/>
                <a:sym typeface="Roboto"/>
              </a:endParaRPr>
            </a:p>
          </p:txBody>
        </p:sp>
      </p:grpSp>
      <p:grpSp>
        <p:nvGrpSpPr>
          <p:cNvPr id="290" name="Google Shape;290;g26b717bda46_0_612"/>
          <p:cNvGrpSpPr/>
          <p:nvPr/>
        </p:nvGrpSpPr>
        <p:grpSpPr>
          <a:xfrm>
            <a:off x="1212300" y="1644762"/>
            <a:ext cx="1854000" cy="1854000"/>
            <a:chOff x="1212300" y="1644762"/>
            <a:chExt cx="1854000" cy="1854000"/>
          </a:xfrm>
        </p:grpSpPr>
        <p:sp>
          <p:nvSpPr>
            <p:cNvPr id="291" name="Google Shape;291;g26b717bda46_0_612"/>
            <p:cNvSpPr/>
            <p:nvPr/>
          </p:nvSpPr>
          <p:spPr>
            <a:xfrm>
              <a:off x="1212300" y="1644762"/>
              <a:ext cx="1854000" cy="1854000"/>
            </a:xfrm>
            <a:prstGeom prst="ellipse">
              <a:avLst/>
            </a:prstGeom>
            <a:solidFill>
              <a:srgbClr val="0E63F0"/>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g26b717bda46_0_612"/>
            <p:cNvSpPr txBox="1"/>
            <p:nvPr/>
          </p:nvSpPr>
          <p:spPr>
            <a:xfrm>
              <a:off x="1494000" y="231105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kind</a:t>
              </a:r>
              <a:r>
                <a:rPr lang="en-US"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c81dd6b879_0_15"/>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 coaching conversation</a:t>
            </a:r>
            <a:endParaRPr/>
          </a:p>
        </p:txBody>
      </p:sp>
      <p:sp>
        <p:nvSpPr>
          <p:cNvPr id="298" name="Google Shape;298;g2c81dd6b879_0_15"/>
          <p:cNvSpPr txBox="1">
            <a:spLocks noGrp="1"/>
          </p:cNvSpPr>
          <p:nvPr>
            <p:ph type="body" idx="1"/>
          </p:nvPr>
        </p:nvSpPr>
        <p:spPr>
          <a:xfrm>
            <a:off x="628650" y="4240539"/>
            <a:ext cx="7886700" cy="391800"/>
          </a:xfrm>
          <a:prstGeom prst="rect">
            <a:avLst/>
          </a:prstGeom>
        </p:spPr>
        <p:txBody>
          <a:bodyPr spcFirstLastPara="1" wrap="square" lIns="91425" tIns="45700" rIns="91425" bIns="45700" anchor="t" anchorCtr="0">
            <a:normAutofit lnSpcReduction="20000"/>
          </a:bodyPr>
          <a:lstStyle/>
          <a:p>
            <a:pPr marL="0" lvl="0" indent="0" algn="l" rtl="0">
              <a:lnSpc>
                <a:spcPct val="100000"/>
              </a:lnSpc>
              <a:spcBef>
                <a:spcPts val="0"/>
              </a:spcBef>
              <a:spcAft>
                <a:spcPts val="0"/>
              </a:spcAft>
              <a:buNone/>
            </a:pPr>
            <a:r>
              <a:rPr lang="en-US" sz="1100" u="sng">
                <a:solidFill>
                  <a:schemeClr val="hlink"/>
                </a:solidFill>
                <a:hlinkClick r:id="rId3"/>
              </a:rPr>
              <a:t>The Process of Reflective Feedback Conversations | Faculty Instructional Development (arizona.edu)</a:t>
            </a:r>
            <a:endParaRPr/>
          </a:p>
        </p:txBody>
      </p:sp>
      <p:pic>
        <p:nvPicPr>
          <p:cNvPr id="299" name="Google Shape;299;g2c81dd6b879_0_15"/>
          <p:cNvPicPr preferRelativeResize="0"/>
          <p:nvPr/>
        </p:nvPicPr>
        <p:blipFill>
          <a:blip r:embed="rId4">
            <a:alphaModFix/>
          </a:blip>
          <a:stretch>
            <a:fillRect/>
          </a:stretch>
        </p:blipFill>
        <p:spPr>
          <a:xfrm>
            <a:off x="2928350" y="1177175"/>
            <a:ext cx="3885400" cy="29664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b587ce9c5f_0_20"/>
          <p:cNvSpPr txBox="1">
            <a:spLocks noGrp="1"/>
          </p:cNvSpPr>
          <p:nvPr>
            <p:ph type="title"/>
          </p:nvPr>
        </p:nvSpPr>
        <p:spPr>
          <a:xfrm>
            <a:off x="471488" y="205978"/>
            <a:ext cx="5915100" cy="745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Set the Stage</a:t>
            </a:r>
            <a:endParaRPr/>
          </a:p>
        </p:txBody>
      </p:sp>
      <p:sp>
        <p:nvSpPr>
          <p:cNvPr id="305" name="Google Shape;305;g2b587ce9c5f_0_20"/>
          <p:cNvSpPr txBox="1">
            <a:spLocks noGrp="1"/>
          </p:cNvSpPr>
          <p:nvPr>
            <p:ph type="body" idx="1"/>
          </p:nvPr>
        </p:nvSpPr>
        <p:spPr>
          <a:xfrm>
            <a:off x="471502" y="1027497"/>
            <a:ext cx="6880500" cy="3154200"/>
          </a:xfrm>
          <a:prstGeom prst="rect">
            <a:avLst/>
          </a:prstGeom>
          <a:noFill/>
          <a:ln>
            <a:noFill/>
          </a:ln>
        </p:spPr>
        <p:txBody>
          <a:bodyPr spcFirstLastPara="1" wrap="square" lIns="68575" tIns="34275" rIns="68575" bIns="34275" anchor="t" anchorCtr="0">
            <a:normAutofit fontScale="92500" lnSpcReduction="20000"/>
          </a:bodyPr>
          <a:lstStyle/>
          <a:p>
            <a:pPr marL="177800" lvl="0" indent="-161448" algn="l" rtl="0">
              <a:lnSpc>
                <a:spcPct val="90000"/>
              </a:lnSpc>
              <a:spcBef>
                <a:spcPts val="0"/>
              </a:spcBef>
              <a:spcAft>
                <a:spcPts val="0"/>
              </a:spcAft>
              <a:buClr>
                <a:schemeClr val="dk1"/>
              </a:buClr>
              <a:buSzPct val="87500"/>
              <a:buChar char="•"/>
            </a:pPr>
            <a:r>
              <a:rPr lang="en-US"/>
              <a:t>Ideally prior to working together, take time to discuss a resident’s learning goals for the day</a:t>
            </a:r>
            <a:endParaRPr/>
          </a:p>
          <a:p>
            <a:pPr marL="177800" lvl="0" indent="-161448" algn="l" rtl="0">
              <a:lnSpc>
                <a:spcPct val="90000"/>
              </a:lnSpc>
              <a:spcBef>
                <a:spcPts val="800"/>
              </a:spcBef>
              <a:spcAft>
                <a:spcPts val="0"/>
              </a:spcAft>
              <a:buClr>
                <a:schemeClr val="dk1"/>
              </a:buClr>
              <a:buSzPct val="87500"/>
              <a:buChar char="•"/>
            </a:pPr>
            <a:r>
              <a:rPr lang="en-US"/>
              <a:t>Think about the where, the when, and the “what you don’t know”</a:t>
            </a:r>
            <a:endParaRPr/>
          </a:p>
          <a:p>
            <a:pPr marL="520700" lvl="1" indent="-169227" algn="l" rtl="0">
              <a:lnSpc>
                <a:spcPct val="90000"/>
              </a:lnSpc>
              <a:spcBef>
                <a:spcPts val="400"/>
              </a:spcBef>
              <a:spcAft>
                <a:spcPts val="0"/>
              </a:spcAft>
              <a:buClr>
                <a:schemeClr val="dk1"/>
              </a:buClr>
              <a:buSzPct val="100000"/>
              <a:buChar char="•"/>
            </a:pPr>
            <a:r>
              <a:rPr lang="en-US"/>
              <a:t>Private space</a:t>
            </a:r>
            <a:endParaRPr/>
          </a:p>
          <a:p>
            <a:pPr marL="520700" lvl="1" indent="-169227" algn="l" rtl="0">
              <a:lnSpc>
                <a:spcPct val="90000"/>
              </a:lnSpc>
              <a:spcBef>
                <a:spcPts val="400"/>
              </a:spcBef>
              <a:spcAft>
                <a:spcPts val="0"/>
              </a:spcAft>
              <a:buClr>
                <a:schemeClr val="dk1"/>
              </a:buClr>
              <a:buSzPct val="100000"/>
              <a:buChar char="•"/>
            </a:pPr>
            <a:r>
              <a:rPr lang="en-US"/>
              <a:t>Not in a rush</a:t>
            </a:r>
            <a:endParaRPr/>
          </a:p>
          <a:p>
            <a:pPr marL="520700" lvl="1" indent="-169227" algn="l" rtl="0">
              <a:lnSpc>
                <a:spcPct val="90000"/>
              </a:lnSpc>
              <a:spcBef>
                <a:spcPts val="400"/>
              </a:spcBef>
              <a:spcAft>
                <a:spcPts val="0"/>
              </a:spcAft>
              <a:buClr>
                <a:schemeClr val="dk1"/>
              </a:buClr>
              <a:buSzPct val="100000"/>
              <a:buChar char="•"/>
            </a:pPr>
            <a:r>
              <a:rPr lang="en-US"/>
              <a:t>Ask resident if they are in the right headspace for feedback</a:t>
            </a:r>
            <a:endParaRPr/>
          </a:p>
          <a:p>
            <a:pPr marL="177800" lvl="0" indent="-161448" algn="l" rtl="0">
              <a:lnSpc>
                <a:spcPct val="90000"/>
              </a:lnSpc>
              <a:spcBef>
                <a:spcPts val="800"/>
              </a:spcBef>
              <a:spcAft>
                <a:spcPts val="0"/>
              </a:spcAft>
              <a:buClr>
                <a:schemeClr val="dk1"/>
              </a:buClr>
              <a:buSzPct val="87500"/>
              <a:buChar char="•"/>
            </a:pPr>
            <a:r>
              <a:rPr lang="en-US"/>
              <a:t>Signpost feedback</a:t>
            </a:r>
            <a:endParaRPr/>
          </a:p>
          <a:p>
            <a:pPr marL="520700" lvl="1" indent="-169227" algn="l" rtl="0">
              <a:lnSpc>
                <a:spcPct val="90000"/>
              </a:lnSpc>
              <a:spcBef>
                <a:spcPts val="400"/>
              </a:spcBef>
              <a:spcAft>
                <a:spcPts val="0"/>
              </a:spcAft>
              <a:buClr>
                <a:schemeClr val="dk1"/>
              </a:buClr>
              <a:buSzPct val="100000"/>
              <a:buChar char="•"/>
            </a:pPr>
            <a:r>
              <a:rPr lang="en-US"/>
              <a:t>Announce that it’s happening</a:t>
            </a:r>
            <a:endParaRPr/>
          </a:p>
          <a:p>
            <a:pPr marL="520700" lvl="1" indent="-169227" algn="l" rtl="0">
              <a:lnSpc>
                <a:spcPct val="90000"/>
              </a:lnSpc>
              <a:spcBef>
                <a:spcPts val="400"/>
              </a:spcBef>
              <a:spcAft>
                <a:spcPts val="0"/>
              </a:spcAft>
              <a:buClr>
                <a:schemeClr val="dk1"/>
              </a:buClr>
              <a:buSzPct val="100000"/>
              <a:buChar char="•"/>
            </a:pPr>
            <a:r>
              <a:rPr lang="en-US"/>
              <a:t>Make it clear whether this is formative vs summative feedback</a:t>
            </a:r>
            <a:endParaRPr/>
          </a:p>
          <a:p>
            <a:pPr marL="177800" lvl="0" indent="-38100" algn="l" rtl="0">
              <a:lnSpc>
                <a:spcPct val="90000"/>
              </a:lnSpc>
              <a:spcBef>
                <a:spcPts val="800"/>
              </a:spcBef>
              <a:spcAft>
                <a:spcPts val="0"/>
              </a:spcAft>
              <a:buClr>
                <a:schemeClr val="dk1"/>
              </a:buClr>
              <a:buSzPct val="875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b587ce9c5f_0_25"/>
          <p:cNvSpPr txBox="1">
            <a:spLocks noGrp="1"/>
          </p:cNvSpPr>
          <p:nvPr>
            <p:ph type="title"/>
          </p:nvPr>
        </p:nvSpPr>
        <p:spPr>
          <a:xfrm>
            <a:off x="471488" y="205978"/>
            <a:ext cx="5915100" cy="745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Start with self reflection</a:t>
            </a:r>
            <a:endParaRPr/>
          </a:p>
        </p:txBody>
      </p:sp>
      <p:sp>
        <p:nvSpPr>
          <p:cNvPr id="311" name="Google Shape;311;g2b587ce9c5f_0_25"/>
          <p:cNvSpPr txBox="1">
            <a:spLocks noGrp="1"/>
          </p:cNvSpPr>
          <p:nvPr>
            <p:ph type="body" idx="1"/>
          </p:nvPr>
        </p:nvSpPr>
        <p:spPr>
          <a:xfrm>
            <a:off x="471502" y="1027498"/>
            <a:ext cx="6717300" cy="2997600"/>
          </a:xfrm>
          <a:prstGeom prst="rect">
            <a:avLst/>
          </a:prstGeom>
          <a:noFill/>
          <a:ln>
            <a:noFill/>
          </a:ln>
        </p:spPr>
        <p:txBody>
          <a:bodyPr spcFirstLastPara="1" wrap="square" lIns="68575" tIns="34275" rIns="68575" bIns="34275" anchor="t" anchorCtr="0">
            <a:normAutofit fontScale="85000" lnSpcReduction="20000"/>
          </a:bodyPr>
          <a:lstStyle/>
          <a:p>
            <a:pPr marL="177800" lvl="0" indent="-151447" algn="l" rtl="0">
              <a:lnSpc>
                <a:spcPct val="90000"/>
              </a:lnSpc>
              <a:spcBef>
                <a:spcPts val="800"/>
              </a:spcBef>
              <a:spcAft>
                <a:spcPts val="0"/>
              </a:spcAft>
              <a:buClr>
                <a:schemeClr val="dk1"/>
              </a:buClr>
              <a:buSzPct val="87500"/>
              <a:buChar char="•"/>
            </a:pPr>
            <a:r>
              <a:rPr lang="en-US"/>
              <a:t>How do you think that went?</a:t>
            </a:r>
            <a:endParaRPr/>
          </a:p>
          <a:p>
            <a:pPr marL="177800" lvl="0" indent="-135255" algn="l" rtl="0">
              <a:lnSpc>
                <a:spcPct val="90000"/>
              </a:lnSpc>
              <a:spcBef>
                <a:spcPts val="800"/>
              </a:spcBef>
              <a:spcAft>
                <a:spcPts val="0"/>
              </a:spcAft>
              <a:buSzPct val="75000"/>
              <a:buChar char="•"/>
            </a:pPr>
            <a:r>
              <a:rPr lang="en-US"/>
              <a:t>What do you think went well?</a:t>
            </a:r>
            <a:endParaRPr/>
          </a:p>
          <a:p>
            <a:pPr marL="177800" lvl="0" indent="-135255" algn="l" rtl="0">
              <a:lnSpc>
                <a:spcPct val="90000"/>
              </a:lnSpc>
              <a:spcBef>
                <a:spcPts val="800"/>
              </a:spcBef>
              <a:spcAft>
                <a:spcPts val="0"/>
              </a:spcAft>
              <a:buSzPct val="75000"/>
              <a:buChar char="•"/>
            </a:pPr>
            <a:r>
              <a:rPr lang="en-US"/>
              <a:t>What aspect(s) of the encounter was challenging for you?</a:t>
            </a:r>
            <a:endParaRPr/>
          </a:p>
          <a:p>
            <a:pPr marL="177800" lvl="0" indent="-135255" algn="l" rtl="0">
              <a:lnSpc>
                <a:spcPct val="90000"/>
              </a:lnSpc>
              <a:spcBef>
                <a:spcPts val="800"/>
              </a:spcBef>
              <a:spcAft>
                <a:spcPts val="0"/>
              </a:spcAft>
              <a:buSzPct val="75000"/>
              <a:buChar char="•"/>
            </a:pPr>
            <a:r>
              <a:rPr lang="en-US"/>
              <a:t>What would you do differently next time?</a:t>
            </a:r>
            <a:endParaRPr/>
          </a:p>
          <a:p>
            <a:pPr marL="228600" lvl="0" indent="0" algn="l" rtl="0">
              <a:lnSpc>
                <a:spcPct val="90000"/>
              </a:lnSpc>
              <a:spcBef>
                <a:spcPts val="800"/>
              </a:spcBef>
              <a:spcAft>
                <a:spcPts val="0"/>
              </a:spcAft>
              <a:buNone/>
            </a:pPr>
            <a:endParaRPr/>
          </a:p>
          <a:p>
            <a:pPr marL="0" lvl="0" indent="0" algn="l" rtl="0">
              <a:lnSpc>
                <a:spcPct val="90000"/>
              </a:lnSpc>
              <a:spcBef>
                <a:spcPts val="800"/>
              </a:spcBef>
              <a:spcAft>
                <a:spcPts val="0"/>
              </a:spcAft>
              <a:buNone/>
            </a:pPr>
            <a:r>
              <a:rPr lang="en-US"/>
              <a:t>Next steps:</a:t>
            </a:r>
            <a:endParaRPr/>
          </a:p>
          <a:p>
            <a:pPr marL="0" lvl="0" indent="0" algn="l" rtl="0">
              <a:lnSpc>
                <a:spcPct val="90000"/>
              </a:lnSpc>
              <a:spcBef>
                <a:spcPts val="800"/>
              </a:spcBef>
              <a:spcAft>
                <a:spcPts val="0"/>
              </a:spcAft>
              <a:buNone/>
            </a:pPr>
            <a:r>
              <a:rPr lang="en-US"/>
              <a:t>Would you like some suggestions for how to approach….</a:t>
            </a:r>
            <a:endParaRPr/>
          </a:p>
          <a:p>
            <a:pPr marL="228600" lvl="0" indent="0" algn="l" rtl="0">
              <a:lnSpc>
                <a:spcPct val="90000"/>
              </a:lnSpc>
              <a:spcBef>
                <a:spcPts val="8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c81dd6b879_0_31"/>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Provide your observations</a:t>
            </a:r>
            <a:endParaRPr/>
          </a:p>
        </p:txBody>
      </p:sp>
      <p:sp>
        <p:nvSpPr>
          <p:cNvPr id="317" name="Google Shape;317;g2c81dd6b879_0_31"/>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177800" lvl="0" indent="-171450" algn="l" rtl="0">
              <a:spcBef>
                <a:spcPts val="800"/>
              </a:spcBef>
              <a:spcAft>
                <a:spcPts val="0"/>
              </a:spcAft>
              <a:buClr>
                <a:schemeClr val="dk1"/>
              </a:buClr>
              <a:buSzPts val="2100"/>
              <a:buChar char="•"/>
            </a:pPr>
            <a:r>
              <a:rPr lang="en-US"/>
              <a:t>Provide observed behaviors and observed impact </a:t>
            </a:r>
            <a:endParaRPr/>
          </a:p>
          <a:p>
            <a:pPr marL="520700" lvl="1" indent="-177800" algn="l" rtl="0">
              <a:spcBef>
                <a:spcPts val="400"/>
              </a:spcBef>
              <a:spcAft>
                <a:spcPts val="0"/>
              </a:spcAft>
              <a:buClr>
                <a:schemeClr val="dk1"/>
              </a:buClr>
              <a:buSzPts val="1800"/>
              <a:buChar char="•"/>
            </a:pPr>
            <a:r>
              <a:rPr lang="en-US"/>
              <a:t>i.e. “When you looked at your watch, the patient seemed disheartened”</a:t>
            </a:r>
            <a:endParaRPr/>
          </a:p>
          <a:p>
            <a:pPr marL="520700" lvl="1" indent="-177800" algn="l" rtl="0">
              <a:spcBef>
                <a:spcPts val="400"/>
              </a:spcBef>
              <a:spcAft>
                <a:spcPts val="0"/>
              </a:spcAft>
              <a:buSzPts val="1800"/>
              <a:buChar char="•"/>
            </a:pPr>
            <a:r>
              <a:rPr lang="en-US"/>
              <a:t>“When you don’t huddle with your MA prior to clinic, your MA feels disrespected”</a:t>
            </a:r>
            <a:endParaRPr/>
          </a:p>
          <a:p>
            <a:pPr marL="685800" lvl="0" indent="0" algn="l" rtl="0">
              <a:spcBef>
                <a:spcPts val="400"/>
              </a:spcBef>
              <a:spcAft>
                <a:spcPts val="0"/>
              </a:spcAft>
              <a:buNone/>
            </a:pPr>
            <a:endParaRPr/>
          </a:p>
          <a:p>
            <a:pPr marL="520700" lvl="1" indent="-177800" algn="l" rtl="0">
              <a:spcBef>
                <a:spcPts val="400"/>
              </a:spcBef>
              <a:spcAft>
                <a:spcPts val="0"/>
              </a:spcAft>
              <a:buClr>
                <a:schemeClr val="dk1"/>
              </a:buClr>
              <a:buSzPts val="1800"/>
              <a:buChar char="•"/>
            </a:pPr>
            <a:r>
              <a:rPr lang="en-US"/>
              <a:t>Don’t assume the “why” behind the behavior –ask, be curious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Objectives</a:t>
            </a:r>
            <a:endParaRPr/>
          </a:p>
        </p:txBody>
      </p:sp>
      <p:sp>
        <p:nvSpPr>
          <p:cNvPr id="74" name="Google Shape;74;p3"/>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2"/>
              </a:buClr>
              <a:buSzPts val="2400"/>
              <a:buNone/>
            </a:pPr>
            <a:r>
              <a:rPr lang="en-US"/>
              <a:t>After this seminar, participants will be able to:</a:t>
            </a:r>
            <a:endParaRPr/>
          </a:p>
          <a:p>
            <a:pPr marL="685800" lvl="0" indent="-368300" algn="l" rtl="0">
              <a:lnSpc>
                <a:spcPct val="115000"/>
              </a:lnSpc>
              <a:spcBef>
                <a:spcPts val="0"/>
              </a:spcBef>
              <a:spcAft>
                <a:spcPts val="0"/>
              </a:spcAft>
              <a:buClr>
                <a:schemeClr val="dk1"/>
              </a:buClr>
              <a:buSzPts val="2200"/>
              <a:buAutoNum type="arabicPeriod"/>
            </a:pPr>
            <a:r>
              <a:rPr lang="en-US" sz="2200">
                <a:solidFill>
                  <a:schemeClr val="dk1"/>
                </a:solidFill>
              </a:rPr>
              <a:t>List key aspects of reflective feedback conversations. </a:t>
            </a:r>
            <a:endParaRPr sz="2200">
              <a:solidFill>
                <a:schemeClr val="dk1"/>
              </a:solidFill>
            </a:endParaRPr>
          </a:p>
          <a:p>
            <a:pPr marL="685800" lvl="0" indent="-368300" algn="l" rtl="0">
              <a:lnSpc>
                <a:spcPct val="115000"/>
              </a:lnSpc>
              <a:spcBef>
                <a:spcPts val="0"/>
              </a:spcBef>
              <a:spcAft>
                <a:spcPts val="0"/>
              </a:spcAft>
              <a:buClr>
                <a:schemeClr val="dk1"/>
              </a:buClr>
              <a:buSzPts val="2200"/>
              <a:buAutoNum type="arabicPeriod" startAt="2"/>
            </a:pPr>
            <a:r>
              <a:rPr lang="en-US" sz="2200">
                <a:solidFill>
                  <a:schemeClr val="dk1"/>
                </a:solidFill>
              </a:rPr>
              <a:t>Identify how faculty can role-model receiving and incorporating feedback. </a:t>
            </a:r>
            <a:endParaRPr sz="2200">
              <a:solidFill>
                <a:schemeClr val="dk1"/>
              </a:solidFill>
            </a:endParaRPr>
          </a:p>
          <a:p>
            <a:pPr marL="685800" lvl="0" indent="-368300" algn="l" rtl="0">
              <a:lnSpc>
                <a:spcPct val="115000"/>
              </a:lnSpc>
              <a:spcBef>
                <a:spcPts val="0"/>
              </a:spcBef>
              <a:spcAft>
                <a:spcPts val="0"/>
              </a:spcAft>
              <a:buClr>
                <a:schemeClr val="dk1"/>
              </a:buClr>
              <a:buSzPts val="2200"/>
              <a:buAutoNum type="arabicPeriod" startAt="3"/>
            </a:pPr>
            <a:r>
              <a:rPr lang="en-US" sz="2200">
                <a:solidFill>
                  <a:schemeClr val="dk1"/>
                </a:solidFill>
              </a:rPr>
              <a:t>Describe how to guide residents in self-reflection and assessment based on evaluation data available to them. </a:t>
            </a:r>
            <a:endParaRPr sz="2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b587ce9c5f_0_30"/>
          <p:cNvSpPr txBox="1">
            <a:spLocks noGrp="1"/>
          </p:cNvSpPr>
          <p:nvPr>
            <p:ph type="title"/>
          </p:nvPr>
        </p:nvSpPr>
        <p:spPr>
          <a:xfrm>
            <a:off x="471488" y="205978"/>
            <a:ext cx="5915100" cy="745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What’s the Why?</a:t>
            </a:r>
            <a:endParaRPr/>
          </a:p>
        </p:txBody>
      </p:sp>
      <p:sp>
        <p:nvSpPr>
          <p:cNvPr id="323" name="Google Shape;323;g2b587ce9c5f_0_30"/>
          <p:cNvSpPr txBox="1">
            <a:spLocks noGrp="1"/>
          </p:cNvSpPr>
          <p:nvPr>
            <p:ph type="body" idx="1"/>
          </p:nvPr>
        </p:nvSpPr>
        <p:spPr>
          <a:xfrm>
            <a:off x="471500" y="1027500"/>
            <a:ext cx="7245900" cy="3382800"/>
          </a:xfrm>
          <a:prstGeom prst="rect">
            <a:avLst/>
          </a:prstGeom>
          <a:noFill/>
          <a:ln>
            <a:noFill/>
          </a:ln>
        </p:spPr>
        <p:txBody>
          <a:bodyPr spcFirstLastPara="1" wrap="square" lIns="68575" tIns="34275" rIns="68575" bIns="34275" anchor="t" anchorCtr="0">
            <a:normAutofit lnSpcReduction="20000"/>
          </a:bodyPr>
          <a:lstStyle/>
          <a:p>
            <a:pPr marL="177800" lvl="0" indent="-171450" algn="l" rtl="0">
              <a:lnSpc>
                <a:spcPct val="90000"/>
              </a:lnSpc>
              <a:spcBef>
                <a:spcPts val="0"/>
              </a:spcBef>
              <a:spcAft>
                <a:spcPts val="0"/>
              </a:spcAft>
              <a:buClr>
                <a:schemeClr val="dk1"/>
              </a:buClr>
              <a:buSzPts val="2100"/>
              <a:buChar char="•"/>
            </a:pPr>
            <a:r>
              <a:rPr lang="en-US"/>
              <a:t>Ask resident for their perspective on feedback given</a:t>
            </a:r>
            <a:endParaRPr/>
          </a:p>
          <a:p>
            <a:pPr marL="685800" lvl="1" indent="-228600" algn="l" rtl="0">
              <a:lnSpc>
                <a:spcPct val="90000"/>
              </a:lnSpc>
              <a:spcBef>
                <a:spcPts val="0"/>
              </a:spcBef>
              <a:spcAft>
                <a:spcPts val="0"/>
              </a:spcAft>
              <a:buSzPts val="1800"/>
              <a:buChar char="•"/>
            </a:pPr>
            <a:r>
              <a:rPr lang="en-US"/>
              <a:t>What’s the why? Do they agree?</a:t>
            </a:r>
            <a:endParaRPr/>
          </a:p>
          <a:p>
            <a:pPr marL="177800" lvl="0" indent="-171450" algn="l" rtl="0">
              <a:lnSpc>
                <a:spcPct val="90000"/>
              </a:lnSpc>
              <a:spcBef>
                <a:spcPts val="0"/>
              </a:spcBef>
              <a:spcAft>
                <a:spcPts val="0"/>
              </a:spcAft>
              <a:buClr>
                <a:schemeClr val="dk1"/>
              </a:buClr>
              <a:buSzPts val="2100"/>
              <a:buChar char="•"/>
            </a:pPr>
            <a:r>
              <a:rPr lang="en-US"/>
              <a:t>If your perspectives don’t match up - how to reconcile?</a:t>
            </a:r>
            <a:endParaRPr/>
          </a:p>
          <a:p>
            <a:pPr marL="685800" lvl="1" indent="-228600" algn="l" rtl="0">
              <a:spcBef>
                <a:spcPts val="500"/>
              </a:spcBef>
              <a:spcAft>
                <a:spcPts val="0"/>
              </a:spcAft>
              <a:buSzPts val="1800"/>
              <a:buChar char="•"/>
            </a:pPr>
            <a:r>
              <a:rPr lang="en-US" sz="2300">
                <a:solidFill>
                  <a:srgbClr val="595959"/>
                </a:solidFill>
              </a:rPr>
              <a:t>The story I make up . . . </a:t>
            </a:r>
            <a:endParaRPr sz="2300">
              <a:solidFill>
                <a:srgbClr val="595959"/>
              </a:solidFill>
            </a:endParaRPr>
          </a:p>
          <a:p>
            <a:pPr marL="685800" lvl="1" indent="-228600" algn="l" rtl="0">
              <a:spcBef>
                <a:spcPts val="500"/>
              </a:spcBef>
              <a:spcAft>
                <a:spcPts val="0"/>
              </a:spcAft>
              <a:buSzPts val="1800"/>
              <a:buChar char="•"/>
            </a:pPr>
            <a:r>
              <a:rPr lang="en-US" sz="2300">
                <a:solidFill>
                  <a:srgbClr val="595959"/>
                </a:solidFill>
              </a:rPr>
              <a:t>I’m curious about . . .</a:t>
            </a:r>
            <a:endParaRPr sz="2300">
              <a:solidFill>
                <a:srgbClr val="595959"/>
              </a:solidFill>
            </a:endParaRPr>
          </a:p>
          <a:p>
            <a:pPr marL="685800" lvl="1" indent="-228600" algn="l" rtl="0">
              <a:spcBef>
                <a:spcPts val="500"/>
              </a:spcBef>
              <a:spcAft>
                <a:spcPts val="0"/>
              </a:spcAft>
              <a:buSzPts val="1800"/>
              <a:buChar char="•"/>
            </a:pPr>
            <a:r>
              <a:rPr lang="en-US" sz="2300">
                <a:solidFill>
                  <a:srgbClr val="595959"/>
                </a:solidFill>
              </a:rPr>
              <a:t>Tell me more. </a:t>
            </a:r>
            <a:endParaRPr sz="2300">
              <a:solidFill>
                <a:srgbClr val="595959"/>
              </a:solidFill>
            </a:endParaRPr>
          </a:p>
          <a:p>
            <a:pPr marL="685800" lvl="1" indent="-228600" algn="l" rtl="0">
              <a:spcBef>
                <a:spcPts val="500"/>
              </a:spcBef>
              <a:spcAft>
                <a:spcPts val="0"/>
              </a:spcAft>
              <a:buSzPts val="1800"/>
              <a:buChar char="•"/>
            </a:pPr>
            <a:r>
              <a:rPr lang="en-US" sz="2300">
                <a:solidFill>
                  <a:srgbClr val="595959"/>
                </a:solidFill>
              </a:rPr>
              <a:t>That’s not my experience (instead of “You’re wrong about her, him, them, it, this . . .”). </a:t>
            </a:r>
            <a:endParaRPr sz="2300">
              <a:solidFill>
                <a:srgbClr val="595959"/>
              </a:solidFill>
            </a:endParaRPr>
          </a:p>
          <a:p>
            <a:pPr marL="685800" lvl="1" indent="-228600" algn="l" rtl="0">
              <a:spcBef>
                <a:spcPts val="500"/>
              </a:spcBef>
              <a:spcAft>
                <a:spcPts val="0"/>
              </a:spcAft>
              <a:buSzPts val="1800"/>
              <a:buChar char="•"/>
            </a:pPr>
            <a:r>
              <a:rPr lang="en-US" sz="2300">
                <a:solidFill>
                  <a:srgbClr val="595959"/>
                </a:solidFill>
              </a:rPr>
              <a:t>I’m wondering . . .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2eacc4ac245_0_55"/>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Creating an action plan</a:t>
            </a:r>
            <a:endParaRPr/>
          </a:p>
        </p:txBody>
      </p:sp>
      <p:sp>
        <p:nvSpPr>
          <p:cNvPr id="329" name="Google Shape;329;g2eacc4ac245_0_55"/>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177800" lvl="0" indent="-171450" algn="l" rtl="0">
              <a:spcBef>
                <a:spcPts val="0"/>
              </a:spcBef>
              <a:spcAft>
                <a:spcPts val="0"/>
              </a:spcAft>
              <a:buClr>
                <a:schemeClr val="dk1"/>
              </a:buClr>
              <a:buSzPts val="2100"/>
              <a:buChar char="•"/>
            </a:pPr>
            <a:r>
              <a:rPr lang="en-US"/>
              <a:t>End with action items and a follow up plan</a:t>
            </a:r>
            <a:endParaRPr/>
          </a:p>
          <a:p>
            <a:pPr marL="685800" lvl="1" indent="-228600" algn="l" rtl="0">
              <a:spcBef>
                <a:spcPts val="0"/>
              </a:spcBef>
              <a:spcAft>
                <a:spcPts val="0"/>
              </a:spcAft>
              <a:buSzPts val="1800"/>
              <a:buChar char="•"/>
            </a:pPr>
            <a:r>
              <a:rPr lang="en-US"/>
              <a:t>Let resident suggest action items</a:t>
            </a:r>
            <a:endParaRPr/>
          </a:p>
          <a:p>
            <a:pPr marL="685800" lvl="1" indent="-228600" algn="l" rtl="0">
              <a:spcBef>
                <a:spcPts val="0"/>
              </a:spcBef>
              <a:spcAft>
                <a:spcPts val="0"/>
              </a:spcAft>
              <a:buSzPts val="1800"/>
              <a:buChar char="•"/>
            </a:pPr>
            <a:r>
              <a:rPr lang="en-US"/>
              <a:t>Provide your own suggestions if needed</a:t>
            </a:r>
            <a:endParaRPr/>
          </a:p>
          <a:p>
            <a:pPr marL="177800" lvl="0" indent="-171450" algn="l" rtl="0">
              <a:spcBef>
                <a:spcPts val="800"/>
              </a:spcBef>
              <a:spcAft>
                <a:spcPts val="0"/>
              </a:spcAft>
              <a:buClr>
                <a:schemeClr val="dk1"/>
              </a:buClr>
              <a:buSzPts val="2100"/>
              <a:buChar char="•"/>
            </a:pPr>
            <a:r>
              <a:rPr lang="en-US"/>
              <a:t>Check in with the resident – how did that feel?</a:t>
            </a:r>
            <a:endParaRPr/>
          </a:p>
          <a:p>
            <a:pPr marL="685800" lvl="1" indent="-228600" algn="l" rtl="0">
              <a:spcBef>
                <a:spcPts val="800"/>
              </a:spcBef>
              <a:spcAft>
                <a:spcPts val="0"/>
              </a:spcAft>
              <a:buSzPts val="1800"/>
              <a:buChar char="•"/>
            </a:pPr>
            <a:r>
              <a:rPr lang="en-US"/>
              <a:t>Ask for feedback on your feedback!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2b587ce9c5f_0_186"/>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4500"/>
              <a:buFont typeface="Calibri"/>
              <a:buNone/>
            </a:pPr>
            <a:r>
              <a:rPr lang="en-US"/>
              <a:t>Example Case</a:t>
            </a:r>
            <a:endParaRPr/>
          </a:p>
        </p:txBody>
      </p:sp>
      <p:sp>
        <p:nvSpPr>
          <p:cNvPr id="335" name="Google Shape;335;g2b587ce9c5f_0_186"/>
          <p:cNvSpPr txBox="1">
            <a:spLocks noGrp="1"/>
          </p:cNvSpPr>
          <p:nvPr>
            <p:ph type="subTitle" idx="1"/>
          </p:nvPr>
        </p:nvSpPr>
        <p:spPr>
          <a:xfrm>
            <a:off x="1143000" y="2701925"/>
            <a:ext cx="6858000" cy="1241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t>Dr. Green, PGY-2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b587ce9c5f_0_141"/>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Your mission</a:t>
            </a:r>
            <a:endParaRPr/>
          </a:p>
        </p:txBody>
      </p:sp>
      <p:sp>
        <p:nvSpPr>
          <p:cNvPr id="341" name="Google Shape;341;g2b587ce9c5f_0_141"/>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Dr. Green is a kindhearted resident who you are supervising in clinic today. Faculty and staff have observed that Dr. Green is often behind in clinic and sometimes other residents end up picking up her patients at the end of the day.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You are hoping to observe her time management in clinic and provide effective coaching for her.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6b717bda46_0_647"/>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Effective Feedback Framework</a:t>
            </a:r>
            <a:endParaRPr/>
          </a:p>
        </p:txBody>
      </p:sp>
      <p:sp>
        <p:nvSpPr>
          <p:cNvPr id="347" name="Google Shape;347;g26b717bda46_0_647"/>
          <p:cNvSpPr txBox="1">
            <a:spLocks noGrp="1"/>
          </p:cNvSpPr>
          <p:nvPr>
            <p:ph type="body" idx="1"/>
          </p:nvPr>
        </p:nvSpPr>
        <p:spPr>
          <a:xfrm>
            <a:off x="-223625" y="1370027"/>
            <a:ext cx="8739000" cy="3773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grpSp>
        <p:nvGrpSpPr>
          <p:cNvPr id="348" name="Google Shape;348;g26b717bda46_0_647"/>
          <p:cNvGrpSpPr/>
          <p:nvPr/>
        </p:nvGrpSpPr>
        <p:grpSpPr>
          <a:xfrm>
            <a:off x="6077707" y="1644751"/>
            <a:ext cx="1854000" cy="1854000"/>
            <a:chOff x="6077707" y="1644751"/>
            <a:chExt cx="1854000" cy="1854000"/>
          </a:xfrm>
        </p:grpSpPr>
        <p:sp>
          <p:nvSpPr>
            <p:cNvPr id="349" name="Google Shape;349;g26b717bda46_0_647"/>
            <p:cNvSpPr/>
            <p:nvPr/>
          </p:nvSpPr>
          <p:spPr>
            <a:xfrm>
              <a:off x="6077707" y="1644751"/>
              <a:ext cx="1854000" cy="1854000"/>
            </a:xfrm>
            <a:prstGeom prst="ellipse">
              <a:avLst/>
            </a:prstGeom>
            <a:solidFill>
              <a:srgbClr val="085630"/>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g26b717bda46_0_647"/>
            <p:cNvSpPr txBox="1"/>
            <p:nvPr/>
          </p:nvSpPr>
          <p:spPr>
            <a:xfrm>
              <a:off x="6386100" y="231104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351" name="Google Shape;351;g26b717bda46_0_647"/>
          <p:cNvGrpSpPr/>
          <p:nvPr/>
        </p:nvGrpSpPr>
        <p:grpSpPr>
          <a:xfrm>
            <a:off x="4455905" y="1644751"/>
            <a:ext cx="1854000" cy="1854000"/>
            <a:chOff x="4455905" y="1644751"/>
            <a:chExt cx="1854000" cy="1854000"/>
          </a:xfrm>
        </p:grpSpPr>
        <p:sp>
          <p:nvSpPr>
            <p:cNvPr id="352" name="Google Shape;352;g26b717bda46_0_647"/>
            <p:cNvSpPr/>
            <p:nvPr/>
          </p:nvSpPr>
          <p:spPr>
            <a:xfrm>
              <a:off x="4455905" y="1644751"/>
              <a:ext cx="1854000" cy="1854000"/>
            </a:xfrm>
            <a:prstGeom prst="ellipse">
              <a:avLst/>
            </a:prstGeom>
            <a:solidFill>
              <a:srgbClr val="0B713F"/>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g26b717bda46_0_647"/>
            <p:cNvSpPr txBox="1"/>
            <p:nvPr/>
          </p:nvSpPr>
          <p:spPr>
            <a:xfrm>
              <a:off x="4764300" y="231104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354" name="Google Shape;354;g26b717bda46_0_647"/>
          <p:cNvGrpSpPr/>
          <p:nvPr/>
        </p:nvGrpSpPr>
        <p:grpSpPr>
          <a:xfrm>
            <a:off x="2834102" y="1644762"/>
            <a:ext cx="1854000" cy="1854000"/>
            <a:chOff x="2834102" y="1644762"/>
            <a:chExt cx="1854000" cy="1854000"/>
          </a:xfrm>
        </p:grpSpPr>
        <p:sp>
          <p:nvSpPr>
            <p:cNvPr id="355" name="Google Shape;355;g26b717bda46_0_647"/>
            <p:cNvSpPr/>
            <p:nvPr/>
          </p:nvSpPr>
          <p:spPr>
            <a:xfrm>
              <a:off x="2834102" y="1644762"/>
              <a:ext cx="1854000" cy="1854000"/>
            </a:xfrm>
            <a:prstGeom prst="ellipse">
              <a:avLst/>
            </a:prstGeom>
            <a:solidFill>
              <a:srgbClr val="0B7743"/>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g26b717bda46_0_647"/>
            <p:cNvSpPr txBox="1"/>
            <p:nvPr/>
          </p:nvSpPr>
          <p:spPr>
            <a:xfrm>
              <a:off x="3142502" y="231105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357" name="Google Shape;357;g26b717bda46_0_647"/>
          <p:cNvGrpSpPr/>
          <p:nvPr/>
        </p:nvGrpSpPr>
        <p:grpSpPr>
          <a:xfrm>
            <a:off x="1212300" y="1644762"/>
            <a:ext cx="1854000" cy="1854000"/>
            <a:chOff x="1212300" y="1644762"/>
            <a:chExt cx="1854000" cy="1854000"/>
          </a:xfrm>
        </p:grpSpPr>
        <p:sp>
          <p:nvSpPr>
            <p:cNvPr id="358" name="Google Shape;358;g26b717bda46_0_647"/>
            <p:cNvSpPr/>
            <p:nvPr/>
          </p:nvSpPr>
          <p:spPr>
            <a:xfrm>
              <a:off x="1212300" y="1644762"/>
              <a:ext cx="1854000" cy="1854000"/>
            </a:xfrm>
            <a:prstGeom prst="ellipse">
              <a:avLst/>
            </a:prstGeom>
            <a:solidFill>
              <a:srgbClr val="0C8148"/>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g26b717bda46_0_647"/>
            <p:cNvSpPr txBox="1"/>
            <p:nvPr/>
          </p:nvSpPr>
          <p:spPr>
            <a:xfrm>
              <a:off x="1275350" y="231105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360" name="Google Shape;360;g26b717bda46_0_647"/>
          <p:cNvGrpSpPr/>
          <p:nvPr/>
        </p:nvGrpSpPr>
        <p:grpSpPr>
          <a:xfrm>
            <a:off x="6077707" y="1644751"/>
            <a:ext cx="1854000" cy="1854000"/>
            <a:chOff x="6077707" y="1644751"/>
            <a:chExt cx="1854000" cy="1854000"/>
          </a:xfrm>
        </p:grpSpPr>
        <p:sp>
          <p:nvSpPr>
            <p:cNvPr id="361" name="Google Shape;361;g26b717bda46_0_647"/>
            <p:cNvSpPr/>
            <p:nvPr/>
          </p:nvSpPr>
          <p:spPr>
            <a:xfrm>
              <a:off x="6077707" y="1644751"/>
              <a:ext cx="1854000" cy="1854000"/>
            </a:xfrm>
            <a:prstGeom prst="ellipse">
              <a:avLst/>
            </a:prstGeom>
            <a:solidFill>
              <a:srgbClr val="0942A1"/>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g26b717bda46_0_647"/>
            <p:cNvSpPr txBox="1"/>
            <p:nvPr/>
          </p:nvSpPr>
          <p:spPr>
            <a:xfrm>
              <a:off x="6386100" y="231104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engaging </a:t>
              </a:r>
              <a:endParaRPr sz="1500">
                <a:solidFill>
                  <a:srgbClr val="FFFFFF"/>
                </a:solidFill>
                <a:latin typeface="Roboto"/>
                <a:ea typeface="Roboto"/>
                <a:cs typeface="Roboto"/>
                <a:sym typeface="Roboto"/>
              </a:endParaRPr>
            </a:p>
          </p:txBody>
        </p:sp>
      </p:grpSp>
      <p:grpSp>
        <p:nvGrpSpPr>
          <p:cNvPr id="363" name="Google Shape;363;g26b717bda46_0_647"/>
          <p:cNvGrpSpPr/>
          <p:nvPr/>
        </p:nvGrpSpPr>
        <p:grpSpPr>
          <a:xfrm>
            <a:off x="4455905" y="1644751"/>
            <a:ext cx="1854000" cy="1854000"/>
            <a:chOff x="4455905" y="1644751"/>
            <a:chExt cx="1854000" cy="1854000"/>
          </a:xfrm>
        </p:grpSpPr>
        <p:sp>
          <p:nvSpPr>
            <p:cNvPr id="364" name="Google Shape;364;g26b717bda46_0_647"/>
            <p:cNvSpPr/>
            <p:nvPr/>
          </p:nvSpPr>
          <p:spPr>
            <a:xfrm>
              <a:off x="4455905" y="1644751"/>
              <a:ext cx="1854000" cy="1854000"/>
            </a:xfrm>
            <a:prstGeom prst="ellipse">
              <a:avLst/>
            </a:prstGeom>
            <a:solidFill>
              <a:srgbClr val="0C57D3"/>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g26b717bda46_0_647"/>
            <p:cNvSpPr txBox="1"/>
            <p:nvPr/>
          </p:nvSpPr>
          <p:spPr>
            <a:xfrm>
              <a:off x="4764300" y="231104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curious</a:t>
              </a:r>
              <a:r>
                <a:rPr lang="en-US"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grpSp>
      <p:grpSp>
        <p:nvGrpSpPr>
          <p:cNvPr id="366" name="Google Shape;366;g26b717bda46_0_647"/>
          <p:cNvGrpSpPr/>
          <p:nvPr/>
        </p:nvGrpSpPr>
        <p:grpSpPr>
          <a:xfrm>
            <a:off x="2834102" y="1644762"/>
            <a:ext cx="1854000" cy="1854000"/>
            <a:chOff x="2834102" y="1644762"/>
            <a:chExt cx="1854000" cy="1854000"/>
          </a:xfrm>
        </p:grpSpPr>
        <p:sp>
          <p:nvSpPr>
            <p:cNvPr id="367" name="Google Shape;367;g26b717bda46_0_647"/>
            <p:cNvSpPr/>
            <p:nvPr/>
          </p:nvSpPr>
          <p:spPr>
            <a:xfrm>
              <a:off x="2834102" y="1644762"/>
              <a:ext cx="1854000" cy="1854000"/>
            </a:xfrm>
            <a:prstGeom prst="ellipse">
              <a:avLst/>
            </a:prstGeom>
            <a:solidFill>
              <a:srgbClr val="0D5CDF"/>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g26b717bda46_0_647"/>
            <p:cNvSpPr txBox="1"/>
            <p:nvPr/>
          </p:nvSpPr>
          <p:spPr>
            <a:xfrm>
              <a:off x="3142502" y="231105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truthful</a:t>
              </a:r>
              <a:endParaRPr sz="1500">
                <a:solidFill>
                  <a:srgbClr val="FFFFFF"/>
                </a:solidFill>
                <a:latin typeface="Roboto"/>
                <a:ea typeface="Roboto"/>
                <a:cs typeface="Roboto"/>
                <a:sym typeface="Roboto"/>
              </a:endParaRPr>
            </a:p>
          </p:txBody>
        </p:sp>
      </p:grpSp>
      <p:grpSp>
        <p:nvGrpSpPr>
          <p:cNvPr id="369" name="Google Shape;369;g26b717bda46_0_647"/>
          <p:cNvGrpSpPr/>
          <p:nvPr/>
        </p:nvGrpSpPr>
        <p:grpSpPr>
          <a:xfrm>
            <a:off x="1212300" y="1644762"/>
            <a:ext cx="1854000" cy="1854000"/>
            <a:chOff x="1212300" y="1644762"/>
            <a:chExt cx="1854000" cy="1854000"/>
          </a:xfrm>
        </p:grpSpPr>
        <p:sp>
          <p:nvSpPr>
            <p:cNvPr id="370" name="Google Shape;370;g26b717bda46_0_647"/>
            <p:cNvSpPr/>
            <p:nvPr/>
          </p:nvSpPr>
          <p:spPr>
            <a:xfrm>
              <a:off x="1212300" y="1644762"/>
              <a:ext cx="1854000" cy="1854000"/>
            </a:xfrm>
            <a:prstGeom prst="ellipse">
              <a:avLst/>
            </a:prstGeom>
            <a:solidFill>
              <a:srgbClr val="0E63F0"/>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g26b717bda46_0_647"/>
            <p:cNvSpPr txBox="1"/>
            <p:nvPr/>
          </p:nvSpPr>
          <p:spPr>
            <a:xfrm>
              <a:off x="1494000" y="231105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kind</a:t>
              </a:r>
              <a:r>
                <a:rPr lang="en-US"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b587ce9c5f_0_146"/>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Set the Stage</a:t>
            </a:r>
            <a:endParaRPr/>
          </a:p>
        </p:txBody>
      </p:sp>
      <p:sp>
        <p:nvSpPr>
          <p:cNvPr id="377" name="Google Shape;377;g2b587ce9c5f_0_146"/>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What do you discuss with Dr. Green before clinic?</a:t>
            </a:r>
            <a:endParaRPr/>
          </a:p>
        </p:txBody>
      </p:sp>
      <p:sp>
        <p:nvSpPr>
          <p:cNvPr id="378" name="Google Shape;378;g2b587ce9c5f_0_146"/>
          <p:cNvSpPr/>
          <p:nvPr/>
        </p:nvSpPr>
        <p:spPr>
          <a:xfrm>
            <a:off x="7567300" y="298075"/>
            <a:ext cx="992100" cy="744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2b587ce9c5f_0_151"/>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Dr. Green’s clinic day</a:t>
            </a:r>
            <a:endParaRPr/>
          </a:p>
        </p:txBody>
      </p:sp>
      <p:sp>
        <p:nvSpPr>
          <p:cNvPr id="384" name="Google Shape;384;g2b587ce9c5f_0_151"/>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Throughout the day, Dr. Green took ~1 hour for a patient who was scheduled for a 30 minute establish care visit. The remainder of the day she runs about 30 minutes behind. She has not signed any notes by the end of the day. She did have a no-show so she was able to catch up and finish by 5 PM.</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2b587ce9c5f_0_156"/>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Starting the Conversation</a:t>
            </a:r>
            <a:endParaRPr/>
          </a:p>
        </p:txBody>
      </p:sp>
      <p:sp>
        <p:nvSpPr>
          <p:cNvPr id="390" name="Google Shape;390;g2b587ce9c5f_0_156"/>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How would you begin your feedback conversation with Dr. Green?</a:t>
            </a:r>
            <a:endParaRPr/>
          </a:p>
        </p:txBody>
      </p:sp>
      <p:sp>
        <p:nvSpPr>
          <p:cNvPr id="391" name="Google Shape;391;g2b587ce9c5f_0_156"/>
          <p:cNvSpPr/>
          <p:nvPr/>
        </p:nvSpPr>
        <p:spPr>
          <a:xfrm>
            <a:off x="7567300" y="298075"/>
            <a:ext cx="992100" cy="744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b587ce9c5f_0_161"/>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Dr. Green’s perspective	</a:t>
            </a:r>
            <a:endParaRPr/>
          </a:p>
        </p:txBody>
      </p:sp>
      <p:sp>
        <p:nvSpPr>
          <p:cNvPr id="397" name="Google Shape;397;g2b587ce9c5f_0_161"/>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Dr. Green shares that she has a hard time saying “no” to patients, and ended up addressing 3 acute complaints and going over multiple chronic medications for the new patient, as well as ordering preventive screening exams.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She seems to not be too concerned with the issue because after all, she did catch up during her no-show.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2b587ce9c5f_0_166"/>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Coaching</a:t>
            </a:r>
            <a:endParaRPr/>
          </a:p>
        </p:txBody>
      </p:sp>
      <p:sp>
        <p:nvSpPr>
          <p:cNvPr id="403" name="Google Shape;403;g2b587ce9c5f_0_166"/>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What will you say to Dr. Green to provide coaching or strategies for improvement?</a:t>
            </a:r>
            <a:endParaRPr/>
          </a:p>
          <a:p>
            <a:pPr marL="0" lvl="0" indent="0" algn="l" rtl="0">
              <a:spcBef>
                <a:spcPts val="1000"/>
              </a:spcBef>
              <a:spcAft>
                <a:spcPts val="0"/>
              </a:spcAft>
              <a:buNone/>
            </a:pPr>
            <a:endParaRPr/>
          </a:p>
          <a:p>
            <a:pPr marL="0" lvl="0" indent="0" algn="l" rtl="0">
              <a:spcBef>
                <a:spcPts val="1000"/>
              </a:spcBef>
              <a:spcAft>
                <a:spcPts val="0"/>
              </a:spcAft>
              <a:buNone/>
            </a:pPr>
            <a:r>
              <a:rPr lang="en-US"/>
              <a:t>How can you engage Dr. Green in coming up with her own next steps for success?</a:t>
            </a:r>
            <a:endParaRPr/>
          </a:p>
        </p:txBody>
      </p:sp>
      <p:sp>
        <p:nvSpPr>
          <p:cNvPr id="404" name="Google Shape;404;g2b587ce9c5f_0_166"/>
          <p:cNvSpPr/>
          <p:nvPr/>
        </p:nvSpPr>
        <p:spPr>
          <a:xfrm>
            <a:off x="7567300" y="298075"/>
            <a:ext cx="992100" cy="744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26b717bda46_0_676"/>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Poll Question:</a:t>
            </a:r>
            <a:endParaRPr/>
          </a:p>
          <a:p>
            <a:pPr marL="0" lvl="0" indent="0" algn="l" rtl="0">
              <a:spcBef>
                <a:spcPts val="0"/>
              </a:spcBef>
              <a:spcAft>
                <a:spcPts val="0"/>
              </a:spcAft>
              <a:buNone/>
            </a:pPr>
            <a:r>
              <a:rPr lang="en-US"/>
              <a:t>How comfortable do you feel giving positive feedback to a learner?</a:t>
            </a:r>
            <a:endParaRPr/>
          </a:p>
        </p:txBody>
      </p:sp>
      <p:sp>
        <p:nvSpPr>
          <p:cNvPr id="80" name="Google Shape;80;g26b717bda46_0_676"/>
          <p:cNvSpPr txBox="1">
            <a:spLocks noGrp="1"/>
          </p:cNvSpPr>
          <p:nvPr>
            <p:ph type="body" idx="1"/>
          </p:nvPr>
        </p:nvSpPr>
        <p:spPr>
          <a:xfrm>
            <a:off x="602525" y="1657213"/>
            <a:ext cx="7886700" cy="3262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AutoNum type="arabicPeriod"/>
            </a:pPr>
            <a:r>
              <a:rPr lang="en-US"/>
              <a:t>Very uncomfortable</a:t>
            </a:r>
            <a:endParaRPr/>
          </a:p>
          <a:p>
            <a:pPr marL="457200" lvl="0" indent="-342900" algn="l" rtl="0">
              <a:spcBef>
                <a:spcPts val="0"/>
              </a:spcBef>
              <a:spcAft>
                <a:spcPts val="0"/>
              </a:spcAft>
              <a:buSzPts val="1800"/>
              <a:buAutoNum type="arabicPeriod"/>
            </a:pPr>
            <a:r>
              <a:rPr lang="en-US"/>
              <a:t>Somewhat uncomfortable</a:t>
            </a:r>
            <a:endParaRPr/>
          </a:p>
          <a:p>
            <a:pPr marL="457200" lvl="0" indent="-342900" algn="l" rtl="0">
              <a:spcBef>
                <a:spcPts val="0"/>
              </a:spcBef>
              <a:spcAft>
                <a:spcPts val="0"/>
              </a:spcAft>
              <a:buSzPts val="1800"/>
              <a:buAutoNum type="arabicPeriod"/>
            </a:pPr>
            <a:r>
              <a:rPr lang="en-US"/>
              <a:t>Neutral</a:t>
            </a:r>
            <a:endParaRPr/>
          </a:p>
          <a:p>
            <a:pPr marL="457200" lvl="0" indent="-342900" algn="l" rtl="0">
              <a:spcBef>
                <a:spcPts val="0"/>
              </a:spcBef>
              <a:spcAft>
                <a:spcPts val="0"/>
              </a:spcAft>
              <a:buSzPts val="1800"/>
              <a:buAutoNum type="arabicPeriod"/>
            </a:pPr>
            <a:r>
              <a:rPr lang="en-US"/>
              <a:t>Somewhat comfortable</a:t>
            </a:r>
            <a:endParaRPr/>
          </a:p>
          <a:p>
            <a:pPr marL="457200" lvl="0" indent="-342900" algn="l" rtl="0">
              <a:spcBef>
                <a:spcPts val="0"/>
              </a:spcBef>
              <a:spcAft>
                <a:spcPts val="0"/>
              </a:spcAft>
              <a:buSzPts val="1800"/>
              <a:buAutoNum type="arabicPeriod"/>
            </a:pPr>
            <a:r>
              <a:rPr lang="en-US"/>
              <a:t>Very comfortable</a:t>
            </a:r>
            <a:endParaRPr/>
          </a:p>
        </p:txBody>
      </p:sp>
      <p:sp>
        <p:nvSpPr>
          <p:cNvPr id="81" name="Google Shape;81;g26b717bda46_0_676"/>
          <p:cNvSpPr/>
          <p:nvPr/>
        </p:nvSpPr>
        <p:spPr>
          <a:xfrm>
            <a:off x="8225225" y="4028275"/>
            <a:ext cx="367200" cy="297600"/>
          </a:xfrm>
          <a:prstGeom prst="teardrop">
            <a:avLst>
              <a:gd name="adj" fmla="val 1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c81dd6b879_0_21"/>
          <p:cNvSpPr txBox="1">
            <a:spLocks noGrp="1"/>
          </p:cNvSpPr>
          <p:nvPr>
            <p:ph type="ctrTitle"/>
          </p:nvPr>
        </p:nvSpPr>
        <p:spPr>
          <a:xfrm>
            <a:off x="1143000" y="841375"/>
            <a:ext cx="6858000" cy="1790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Putting it all together</a:t>
            </a:r>
            <a:endParaRPr/>
          </a:p>
        </p:txBody>
      </p:sp>
      <p:sp>
        <p:nvSpPr>
          <p:cNvPr id="410" name="Google Shape;410;g2c81dd6b879_0_21"/>
          <p:cNvSpPr txBox="1">
            <a:spLocks noGrp="1"/>
          </p:cNvSpPr>
          <p:nvPr>
            <p:ph type="subTitle" idx="1"/>
          </p:nvPr>
        </p:nvSpPr>
        <p:spPr>
          <a:xfrm>
            <a:off x="1143000" y="2701925"/>
            <a:ext cx="6858000" cy="12414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a:t>Reflective summative feedback</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eacc4ac245_0_21"/>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Formative vs Summative</a:t>
            </a:r>
            <a:endParaRPr/>
          </a:p>
        </p:txBody>
      </p:sp>
      <p:sp>
        <p:nvSpPr>
          <p:cNvPr id="416" name="Google Shape;416;g2eacc4ac245_0_21"/>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Formative feedback</a:t>
            </a:r>
            <a:endParaRPr/>
          </a:p>
          <a:p>
            <a:pPr marL="457200" lvl="0" indent="-317500" algn="l" rtl="0">
              <a:spcBef>
                <a:spcPts val="1000"/>
              </a:spcBef>
              <a:spcAft>
                <a:spcPts val="0"/>
              </a:spcAft>
              <a:buSzPts val="1400"/>
              <a:buChar char="-"/>
            </a:pPr>
            <a:r>
              <a:rPr lang="en-US" sz="2000"/>
              <a:t>coaching</a:t>
            </a:r>
            <a:endParaRPr sz="2000"/>
          </a:p>
          <a:p>
            <a:pPr marL="457200" lvl="0" indent="-317500" algn="l" rtl="0">
              <a:spcBef>
                <a:spcPts val="0"/>
              </a:spcBef>
              <a:spcAft>
                <a:spcPts val="0"/>
              </a:spcAft>
              <a:buSzPts val="1400"/>
              <a:buChar char="-"/>
            </a:pPr>
            <a:r>
              <a:rPr lang="en-US" sz="2000"/>
              <a:t>low stakes</a:t>
            </a:r>
            <a:endParaRPr sz="2000"/>
          </a:p>
          <a:p>
            <a:pPr marL="457200" lvl="0" indent="-317500" algn="l" rtl="0">
              <a:spcBef>
                <a:spcPts val="0"/>
              </a:spcBef>
              <a:spcAft>
                <a:spcPts val="0"/>
              </a:spcAft>
              <a:buSzPts val="1400"/>
              <a:buChar char="-"/>
            </a:pPr>
            <a:r>
              <a:rPr lang="en-US" sz="2000"/>
              <a:t>frequent</a:t>
            </a:r>
            <a:endParaRPr sz="2000"/>
          </a:p>
          <a:p>
            <a:pPr marL="457200" lvl="0" indent="-317500" algn="l" rtl="0">
              <a:spcBef>
                <a:spcPts val="0"/>
              </a:spcBef>
              <a:spcAft>
                <a:spcPts val="0"/>
              </a:spcAft>
              <a:buSzPts val="1400"/>
              <a:buChar char="-"/>
            </a:pPr>
            <a:r>
              <a:rPr lang="en-US" sz="2000"/>
              <a:t>audience is the learner</a:t>
            </a:r>
            <a:endParaRPr sz="2000"/>
          </a:p>
          <a:p>
            <a:pPr marL="0" lvl="0" indent="0" algn="l" rtl="0">
              <a:spcBef>
                <a:spcPts val="1000"/>
              </a:spcBef>
              <a:spcAft>
                <a:spcPts val="0"/>
              </a:spcAft>
              <a:buNone/>
            </a:pPr>
            <a:r>
              <a:rPr lang="en-US"/>
              <a:t>Summative feedback</a:t>
            </a:r>
            <a:endParaRPr/>
          </a:p>
          <a:p>
            <a:pPr marL="457200" lvl="0" indent="-311150" algn="l" rtl="0">
              <a:spcBef>
                <a:spcPts val="1000"/>
              </a:spcBef>
              <a:spcAft>
                <a:spcPts val="0"/>
              </a:spcAft>
              <a:buSzPts val="1300"/>
              <a:buChar char="-"/>
            </a:pPr>
            <a:r>
              <a:rPr lang="en-US" sz="1900"/>
              <a:t>evaluative</a:t>
            </a:r>
            <a:endParaRPr sz="1900"/>
          </a:p>
          <a:p>
            <a:pPr marL="457200" lvl="0" indent="-311150" algn="l" rtl="0">
              <a:spcBef>
                <a:spcPts val="0"/>
              </a:spcBef>
              <a:spcAft>
                <a:spcPts val="0"/>
              </a:spcAft>
              <a:buSzPts val="1300"/>
              <a:buChar char="-"/>
            </a:pPr>
            <a:r>
              <a:rPr lang="en-US" sz="1900"/>
              <a:t>high stakes</a:t>
            </a:r>
            <a:endParaRPr sz="1900"/>
          </a:p>
          <a:p>
            <a:pPr marL="457200" lvl="0" indent="-311150" algn="l" rtl="0">
              <a:spcBef>
                <a:spcPts val="0"/>
              </a:spcBef>
              <a:spcAft>
                <a:spcPts val="0"/>
              </a:spcAft>
              <a:buSzPts val="1300"/>
              <a:buChar char="-"/>
            </a:pPr>
            <a:r>
              <a:rPr lang="en-US" sz="1900"/>
              <a:t>less frequent</a:t>
            </a:r>
            <a:endParaRPr sz="1900"/>
          </a:p>
          <a:p>
            <a:pPr marL="457200" lvl="0" indent="-311150" algn="l" rtl="0">
              <a:spcBef>
                <a:spcPts val="0"/>
              </a:spcBef>
              <a:spcAft>
                <a:spcPts val="0"/>
              </a:spcAft>
              <a:buSzPts val="1300"/>
              <a:buChar char="-"/>
            </a:pPr>
            <a:r>
              <a:rPr lang="en-US" sz="1900"/>
              <a:t>audience is the general public</a:t>
            </a:r>
            <a:endParaRPr sz="19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2c81dd6b879_0_26"/>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The same principles apply</a:t>
            </a:r>
            <a:endParaRPr/>
          </a:p>
        </p:txBody>
      </p:sp>
      <p:sp>
        <p:nvSpPr>
          <p:cNvPr id="422" name="Google Shape;422;g2c81dd6b879_0_26"/>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lnSpcReduction="20000"/>
          </a:bodyPr>
          <a:lstStyle/>
          <a:p>
            <a:pPr marL="0" lvl="0" indent="0" algn="l" rtl="0">
              <a:spcBef>
                <a:spcPts val="1000"/>
              </a:spcBef>
              <a:spcAft>
                <a:spcPts val="0"/>
              </a:spcAft>
              <a:buNone/>
            </a:pPr>
            <a:r>
              <a:rPr lang="en-US"/>
              <a:t>When reflecting on summative feedback with advisee, you can use these same principles</a:t>
            </a:r>
            <a:endParaRPr/>
          </a:p>
          <a:p>
            <a:pPr marL="0" lvl="0" indent="0" algn="l" rtl="0">
              <a:spcBef>
                <a:spcPts val="1000"/>
              </a:spcBef>
              <a:spcAft>
                <a:spcPts val="0"/>
              </a:spcAft>
              <a:buNone/>
            </a:pPr>
            <a:r>
              <a:rPr lang="en-US"/>
              <a:t>Set the stage</a:t>
            </a:r>
            <a:endParaRPr/>
          </a:p>
          <a:p>
            <a:pPr marL="0" lvl="0" indent="0" algn="l" rtl="0">
              <a:spcBef>
                <a:spcPts val="1000"/>
              </a:spcBef>
              <a:spcAft>
                <a:spcPts val="0"/>
              </a:spcAft>
              <a:buNone/>
            </a:pPr>
            <a:r>
              <a:rPr lang="en-US"/>
              <a:t>Ask for self reflection</a:t>
            </a:r>
            <a:endParaRPr/>
          </a:p>
          <a:p>
            <a:pPr marL="0" lvl="0" indent="0" algn="l" rtl="0">
              <a:spcBef>
                <a:spcPts val="1000"/>
              </a:spcBef>
              <a:spcAft>
                <a:spcPts val="0"/>
              </a:spcAft>
              <a:buNone/>
            </a:pPr>
            <a:r>
              <a:rPr lang="en-US"/>
              <a:t>Provide observations (in this case, all available data - ITE score, evals from rotations, patients, staff, etc.)</a:t>
            </a:r>
            <a:endParaRPr/>
          </a:p>
          <a:p>
            <a:pPr marL="0" lvl="0" indent="0" algn="l" rtl="0">
              <a:spcBef>
                <a:spcPts val="1000"/>
              </a:spcBef>
              <a:spcAft>
                <a:spcPts val="0"/>
              </a:spcAft>
              <a:buNone/>
            </a:pPr>
            <a:r>
              <a:rPr lang="en-US"/>
              <a:t>Provide coaching</a:t>
            </a:r>
            <a:endParaRPr/>
          </a:p>
          <a:p>
            <a:pPr marL="0" lvl="0" indent="0" algn="l" rtl="0">
              <a:spcBef>
                <a:spcPts val="1000"/>
              </a:spcBef>
              <a:spcAft>
                <a:spcPts val="0"/>
              </a:spcAft>
              <a:buNone/>
            </a:pPr>
            <a:r>
              <a:rPr lang="en-US"/>
              <a:t>Create action steps (individualized learning plan)</a:t>
            </a:r>
            <a:endParaRPr/>
          </a:p>
          <a:p>
            <a:pPr marL="0" lvl="0" indent="0" algn="l" rtl="0">
              <a:spcBef>
                <a:spcPts val="100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2eacc4ac245_0_26"/>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Effective Feedback Framework</a:t>
            </a:r>
            <a:endParaRPr/>
          </a:p>
        </p:txBody>
      </p:sp>
      <p:sp>
        <p:nvSpPr>
          <p:cNvPr id="428" name="Google Shape;428;g2eacc4ac245_0_26"/>
          <p:cNvSpPr txBox="1">
            <a:spLocks noGrp="1"/>
          </p:cNvSpPr>
          <p:nvPr>
            <p:ph type="body" idx="1"/>
          </p:nvPr>
        </p:nvSpPr>
        <p:spPr>
          <a:xfrm>
            <a:off x="-223625" y="1370027"/>
            <a:ext cx="8739000" cy="3773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grpSp>
        <p:nvGrpSpPr>
          <p:cNvPr id="429" name="Google Shape;429;g2eacc4ac245_0_26"/>
          <p:cNvGrpSpPr/>
          <p:nvPr/>
        </p:nvGrpSpPr>
        <p:grpSpPr>
          <a:xfrm>
            <a:off x="6077707" y="1644751"/>
            <a:ext cx="1854000" cy="1854000"/>
            <a:chOff x="6077707" y="1644751"/>
            <a:chExt cx="1854000" cy="1854000"/>
          </a:xfrm>
        </p:grpSpPr>
        <p:sp>
          <p:nvSpPr>
            <p:cNvPr id="430" name="Google Shape;430;g2eacc4ac245_0_26"/>
            <p:cNvSpPr/>
            <p:nvPr/>
          </p:nvSpPr>
          <p:spPr>
            <a:xfrm>
              <a:off x="6077707" y="1644751"/>
              <a:ext cx="1854000" cy="1854000"/>
            </a:xfrm>
            <a:prstGeom prst="ellipse">
              <a:avLst/>
            </a:prstGeom>
            <a:solidFill>
              <a:srgbClr val="085630"/>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g2eacc4ac245_0_26"/>
            <p:cNvSpPr txBox="1"/>
            <p:nvPr/>
          </p:nvSpPr>
          <p:spPr>
            <a:xfrm>
              <a:off x="6386100" y="231104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432" name="Google Shape;432;g2eacc4ac245_0_26"/>
          <p:cNvGrpSpPr/>
          <p:nvPr/>
        </p:nvGrpSpPr>
        <p:grpSpPr>
          <a:xfrm>
            <a:off x="4455905" y="1644751"/>
            <a:ext cx="1854000" cy="1854000"/>
            <a:chOff x="4455905" y="1644751"/>
            <a:chExt cx="1854000" cy="1854000"/>
          </a:xfrm>
        </p:grpSpPr>
        <p:sp>
          <p:nvSpPr>
            <p:cNvPr id="433" name="Google Shape;433;g2eacc4ac245_0_26"/>
            <p:cNvSpPr/>
            <p:nvPr/>
          </p:nvSpPr>
          <p:spPr>
            <a:xfrm>
              <a:off x="4455905" y="1644751"/>
              <a:ext cx="1854000" cy="1854000"/>
            </a:xfrm>
            <a:prstGeom prst="ellipse">
              <a:avLst/>
            </a:prstGeom>
            <a:solidFill>
              <a:srgbClr val="0B713F"/>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g2eacc4ac245_0_26"/>
            <p:cNvSpPr txBox="1"/>
            <p:nvPr/>
          </p:nvSpPr>
          <p:spPr>
            <a:xfrm>
              <a:off x="4764300" y="231104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435" name="Google Shape;435;g2eacc4ac245_0_26"/>
          <p:cNvGrpSpPr/>
          <p:nvPr/>
        </p:nvGrpSpPr>
        <p:grpSpPr>
          <a:xfrm>
            <a:off x="2834102" y="1644762"/>
            <a:ext cx="1854000" cy="1854000"/>
            <a:chOff x="2834102" y="1644762"/>
            <a:chExt cx="1854000" cy="1854000"/>
          </a:xfrm>
        </p:grpSpPr>
        <p:sp>
          <p:nvSpPr>
            <p:cNvPr id="436" name="Google Shape;436;g2eacc4ac245_0_26"/>
            <p:cNvSpPr/>
            <p:nvPr/>
          </p:nvSpPr>
          <p:spPr>
            <a:xfrm>
              <a:off x="2834102" y="1644762"/>
              <a:ext cx="1854000" cy="1854000"/>
            </a:xfrm>
            <a:prstGeom prst="ellipse">
              <a:avLst/>
            </a:prstGeom>
            <a:solidFill>
              <a:srgbClr val="0B7743"/>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g2eacc4ac245_0_26"/>
            <p:cNvSpPr txBox="1"/>
            <p:nvPr/>
          </p:nvSpPr>
          <p:spPr>
            <a:xfrm>
              <a:off x="3142502" y="231105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438" name="Google Shape;438;g2eacc4ac245_0_26"/>
          <p:cNvGrpSpPr/>
          <p:nvPr/>
        </p:nvGrpSpPr>
        <p:grpSpPr>
          <a:xfrm>
            <a:off x="1212300" y="1644762"/>
            <a:ext cx="1854000" cy="1854000"/>
            <a:chOff x="1212300" y="1644762"/>
            <a:chExt cx="1854000" cy="1854000"/>
          </a:xfrm>
        </p:grpSpPr>
        <p:sp>
          <p:nvSpPr>
            <p:cNvPr id="439" name="Google Shape;439;g2eacc4ac245_0_26"/>
            <p:cNvSpPr/>
            <p:nvPr/>
          </p:nvSpPr>
          <p:spPr>
            <a:xfrm>
              <a:off x="1212300" y="1644762"/>
              <a:ext cx="1854000" cy="1854000"/>
            </a:xfrm>
            <a:prstGeom prst="ellipse">
              <a:avLst/>
            </a:prstGeom>
            <a:solidFill>
              <a:srgbClr val="0C8148"/>
            </a:solidFill>
            <a:ln w="28575" cap="flat" cmpd="sng">
              <a:solidFill>
                <a:srgbClr val="65F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g2eacc4ac245_0_26"/>
            <p:cNvSpPr txBox="1"/>
            <p:nvPr/>
          </p:nvSpPr>
          <p:spPr>
            <a:xfrm>
              <a:off x="1275350" y="231105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441" name="Google Shape;441;g2eacc4ac245_0_26"/>
          <p:cNvGrpSpPr/>
          <p:nvPr/>
        </p:nvGrpSpPr>
        <p:grpSpPr>
          <a:xfrm>
            <a:off x="6077707" y="1644751"/>
            <a:ext cx="1854000" cy="1854000"/>
            <a:chOff x="6077707" y="1644751"/>
            <a:chExt cx="1854000" cy="1854000"/>
          </a:xfrm>
        </p:grpSpPr>
        <p:sp>
          <p:nvSpPr>
            <p:cNvPr id="442" name="Google Shape;442;g2eacc4ac245_0_26"/>
            <p:cNvSpPr/>
            <p:nvPr/>
          </p:nvSpPr>
          <p:spPr>
            <a:xfrm>
              <a:off x="6077707" y="1644751"/>
              <a:ext cx="1854000" cy="1854000"/>
            </a:xfrm>
            <a:prstGeom prst="ellipse">
              <a:avLst/>
            </a:prstGeom>
            <a:solidFill>
              <a:srgbClr val="0942A1"/>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g2eacc4ac245_0_26"/>
            <p:cNvSpPr txBox="1"/>
            <p:nvPr/>
          </p:nvSpPr>
          <p:spPr>
            <a:xfrm>
              <a:off x="6386100" y="231104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engaging </a:t>
              </a:r>
              <a:endParaRPr sz="1500">
                <a:solidFill>
                  <a:srgbClr val="FFFFFF"/>
                </a:solidFill>
                <a:latin typeface="Roboto"/>
                <a:ea typeface="Roboto"/>
                <a:cs typeface="Roboto"/>
                <a:sym typeface="Roboto"/>
              </a:endParaRPr>
            </a:p>
          </p:txBody>
        </p:sp>
      </p:grpSp>
      <p:grpSp>
        <p:nvGrpSpPr>
          <p:cNvPr id="444" name="Google Shape;444;g2eacc4ac245_0_26"/>
          <p:cNvGrpSpPr/>
          <p:nvPr/>
        </p:nvGrpSpPr>
        <p:grpSpPr>
          <a:xfrm>
            <a:off x="4455905" y="1644751"/>
            <a:ext cx="1854000" cy="1854000"/>
            <a:chOff x="4455905" y="1644751"/>
            <a:chExt cx="1854000" cy="1854000"/>
          </a:xfrm>
        </p:grpSpPr>
        <p:sp>
          <p:nvSpPr>
            <p:cNvPr id="445" name="Google Shape;445;g2eacc4ac245_0_26"/>
            <p:cNvSpPr/>
            <p:nvPr/>
          </p:nvSpPr>
          <p:spPr>
            <a:xfrm>
              <a:off x="4455905" y="1644751"/>
              <a:ext cx="1854000" cy="1854000"/>
            </a:xfrm>
            <a:prstGeom prst="ellipse">
              <a:avLst/>
            </a:prstGeom>
            <a:solidFill>
              <a:srgbClr val="0C57D3"/>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g2eacc4ac245_0_26"/>
            <p:cNvSpPr txBox="1"/>
            <p:nvPr/>
          </p:nvSpPr>
          <p:spPr>
            <a:xfrm>
              <a:off x="4764300" y="231104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curious</a:t>
              </a:r>
              <a:r>
                <a:rPr lang="en-US"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grpSp>
      <p:grpSp>
        <p:nvGrpSpPr>
          <p:cNvPr id="447" name="Google Shape;447;g2eacc4ac245_0_26"/>
          <p:cNvGrpSpPr/>
          <p:nvPr/>
        </p:nvGrpSpPr>
        <p:grpSpPr>
          <a:xfrm>
            <a:off x="2834102" y="1644762"/>
            <a:ext cx="1854000" cy="1854000"/>
            <a:chOff x="2834102" y="1644762"/>
            <a:chExt cx="1854000" cy="1854000"/>
          </a:xfrm>
        </p:grpSpPr>
        <p:sp>
          <p:nvSpPr>
            <p:cNvPr id="448" name="Google Shape;448;g2eacc4ac245_0_26"/>
            <p:cNvSpPr/>
            <p:nvPr/>
          </p:nvSpPr>
          <p:spPr>
            <a:xfrm>
              <a:off x="2834102" y="1644762"/>
              <a:ext cx="1854000" cy="1854000"/>
            </a:xfrm>
            <a:prstGeom prst="ellipse">
              <a:avLst/>
            </a:prstGeom>
            <a:solidFill>
              <a:srgbClr val="0D5CDF"/>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g2eacc4ac245_0_26"/>
            <p:cNvSpPr txBox="1"/>
            <p:nvPr/>
          </p:nvSpPr>
          <p:spPr>
            <a:xfrm>
              <a:off x="3142502" y="231105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truthful</a:t>
              </a:r>
              <a:endParaRPr sz="1500">
                <a:solidFill>
                  <a:srgbClr val="FFFFFF"/>
                </a:solidFill>
                <a:latin typeface="Roboto"/>
                <a:ea typeface="Roboto"/>
                <a:cs typeface="Roboto"/>
                <a:sym typeface="Roboto"/>
              </a:endParaRPr>
            </a:p>
          </p:txBody>
        </p:sp>
      </p:grpSp>
      <p:grpSp>
        <p:nvGrpSpPr>
          <p:cNvPr id="450" name="Google Shape;450;g2eacc4ac245_0_26"/>
          <p:cNvGrpSpPr/>
          <p:nvPr/>
        </p:nvGrpSpPr>
        <p:grpSpPr>
          <a:xfrm>
            <a:off x="1212300" y="1644762"/>
            <a:ext cx="1854000" cy="1854000"/>
            <a:chOff x="1212300" y="1644762"/>
            <a:chExt cx="1854000" cy="1854000"/>
          </a:xfrm>
        </p:grpSpPr>
        <p:sp>
          <p:nvSpPr>
            <p:cNvPr id="451" name="Google Shape;451;g2eacc4ac245_0_26"/>
            <p:cNvSpPr/>
            <p:nvPr/>
          </p:nvSpPr>
          <p:spPr>
            <a:xfrm>
              <a:off x="1212300" y="1644762"/>
              <a:ext cx="1854000" cy="1854000"/>
            </a:xfrm>
            <a:prstGeom prst="ellipse">
              <a:avLst/>
            </a:prstGeom>
            <a:solidFill>
              <a:srgbClr val="0E63F0"/>
            </a:solidFill>
            <a:ln w="28575" cap="flat" cmpd="sng">
              <a:solidFill>
                <a:srgbClr val="A1C2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g2eacc4ac245_0_26"/>
            <p:cNvSpPr txBox="1"/>
            <p:nvPr/>
          </p:nvSpPr>
          <p:spPr>
            <a:xfrm>
              <a:off x="1494000" y="231105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500">
                  <a:solidFill>
                    <a:srgbClr val="FFFFFF"/>
                  </a:solidFill>
                  <a:latin typeface="Roboto"/>
                  <a:ea typeface="Roboto"/>
                  <a:cs typeface="Roboto"/>
                  <a:sym typeface="Roboto"/>
                </a:rPr>
                <a:t>Be kind</a:t>
              </a:r>
              <a:r>
                <a:rPr lang="en-US"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9"/>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Arial"/>
              <a:buNone/>
            </a:pPr>
            <a:r>
              <a:rPr lang="en-US"/>
              <a:t>The Next Steps</a:t>
            </a:r>
            <a:endParaRPr/>
          </a:p>
        </p:txBody>
      </p:sp>
      <p:sp>
        <p:nvSpPr>
          <p:cNvPr id="458" name="Google Shape;458;p9"/>
          <p:cNvSpPr txBox="1">
            <a:spLocks noGrp="1"/>
          </p:cNvSpPr>
          <p:nvPr>
            <p:ph type="subTitle" idx="1"/>
          </p:nvPr>
        </p:nvSpPr>
        <p:spPr>
          <a:xfrm>
            <a:off x="1143000" y="2701925"/>
            <a:ext cx="6858000" cy="12414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2c23302967f_0_10"/>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Take Home Points</a:t>
            </a:r>
            <a:endParaRPr/>
          </a:p>
        </p:txBody>
      </p:sp>
      <p:sp>
        <p:nvSpPr>
          <p:cNvPr id="464" name="Google Shape;464;g2c23302967f_0_10"/>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Giving effective feedback is hard and necessary</a:t>
            </a:r>
            <a:endParaRPr/>
          </a:p>
          <a:p>
            <a:pPr marL="0" lvl="0" indent="0" algn="l" rtl="0">
              <a:spcBef>
                <a:spcPts val="1000"/>
              </a:spcBef>
              <a:spcAft>
                <a:spcPts val="0"/>
              </a:spcAft>
              <a:buNone/>
            </a:pPr>
            <a:r>
              <a:rPr lang="en-US"/>
              <a:t>Create an effective feedback culture:</a:t>
            </a:r>
            <a:endParaRPr/>
          </a:p>
          <a:p>
            <a:pPr marL="457200" lvl="0" indent="-342900" algn="l" rtl="0">
              <a:spcBef>
                <a:spcPts val="1000"/>
              </a:spcBef>
              <a:spcAft>
                <a:spcPts val="0"/>
              </a:spcAft>
              <a:buSzPts val="1800"/>
              <a:buChar char="-"/>
            </a:pPr>
            <a:r>
              <a:rPr lang="en-US"/>
              <a:t>walk the talk: model how to receive feedback and normalize a culture where feedback is used for growth</a:t>
            </a:r>
            <a:endParaRPr/>
          </a:p>
          <a:p>
            <a:pPr marL="0" lvl="0" indent="0" algn="l" rtl="0">
              <a:spcBef>
                <a:spcPts val="1000"/>
              </a:spcBef>
              <a:spcAft>
                <a:spcPts val="0"/>
              </a:spcAft>
              <a:buNone/>
            </a:pPr>
            <a:r>
              <a:rPr lang="en-US"/>
              <a:t>When giving feedback: be kind, truthful, curious and engaging</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c8040e0584_1_1019"/>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Tips to start incorporating</a:t>
            </a:r>
            <a:endParaRPr/>
          </a:p>
        </p:txBody>
      </p:sp>
      <p:sp>
        <p:nvSpPr>
          <p:cNvPr id="470" name="Google Shape;470;g2c8040e0584_1_1019"/>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Set a personal goal to give constructive feedback on a regular basis, using these principles</a:t>
            </a:r>
            <a:endParaRPr/>
          </a:p>
          <a:p>
            <a:pPr marL="0" lvl="0" indent="0" algn="l" rtl="0">
              <a:spcBef>
                <a:spcPts val="1000"/>
              </a:spcBef>
              <a:spcAft>
                <a:spcPts val="0"/>
              </a:spcAft>
              <a:buNone/>
            </a:pPr>
            <a:r>
              <a:rPr lang="en-US"/>
              <a:t>Ask residents for feedback on a regular basis</a:t>
            </a:r>
            <a:endParaRPr/>
          </a:p>
          <a:p>
            <a:pPr marL="0" lvl="0" indent="0" algn="l" rtl="0">
              <a:spcBef>
                <a:spcPts val="1000"/>
              </a:spcBef>
              <a:spcAft>
                <a:spcPts val="0"/>
              </a:spcAft>
              <a:buNone/>
            </a:pPr>
            <a:r>
              <a:rPr lang="en-US"/>
              <a:t>Share stories of personal growth with residents</a:t>
            </a:r>
            <a:endParaRPr/>
          </a:p>
          <a:p>
            <a:pPr marL="0" lvl="0" indent="0" algn="l" rtl="0">
              <a:spcBef>
                <a:spcPts val="1000"/>
              </a:spcBef>
              <a:spcAft>
                <a:spcPts val="0"/>
              </a:spcAft>
              <a:buNone/>
            </a:pPr>
            <a:r>
              <a:rPr lang="en-US"/>
              <a:t>Ask for feedback from a fellow faculty member</a:t>
            </a:r>
            <a:endParaRPr/>
          </a:p>
          <a:p>
            <a:pPr marL="0" lvl="0" indent="0" algn="l" rtl="0">
              <a:spcBef>
                <a:spcPts val="100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2e82596d7cf_0_6"/>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Questions and Answers</a:t>
            </a:r>
            <a:endParaRPr/>
          </a:p>
        </p:txBody>
      </p:sp>
      <p:sp>
        <p:nvSpPr>
          <p:cNvPr id="476" name="Google Shape;476;g2e82596d7cf_0_6"/>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477" name="Google Shape;477;g2e82596d7cf_0_6" title="File:Question mark (black on white).png - Wikimedia Commons"/>
          <p:cNvPicPr preferRelativeResize="0"/>
          <p:nvPr/>
        </p:nvPicPr>
        <p:blipFill>
          <a:blip r:embed="rId3">
            <a:alphaModFix/>
          </a:blip>
          <a:stretch>
            <a:fillRect/>
          </a:stretch>
        </p:blipFill>
        <p:spPr>
          <a:xfrm>
            <a:off x="3285398" y="1370025"/>
            <a:ext cx="2239274" cy="28282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2b587ce9c5f_0_136"/>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Upcoming webinars</a:t>
            </a:r>
            <a:endParaRPr/>
          </a:p>
        </p:txBody>
      </p:sp>
      <p:sp>
        <p:nvSpPr>
          <p:cNvPr id="483" name="Google Shape;483;g2b587ce9c5f_0_136"/>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1800" u="sng">
                <a:solidFill>
                  <a:schemeClr val="hlink"/>
                </a:solidFill>
                <a:hlinkClick r:id="rId3"/>
              </a:rPr>
              <a:t>Upcoming and On-Demand CBME Faculty Development Webinars (stfm.org)</a:t>
            </a:r>
            <a:endParaRPr sz="1750">
              <a:solidFill>
                <a:srgbClr val="333333"/>
              </a:solidFill>
              <a:highlight>
                <a:srgbClr val="FFFFFF"/>
              </a:highlight>
              <a:latin typeface="Open Sans"/>
              <a:ea typeface="Open Sans"/>
              <a:cs typeface="Open Sans"/>
              <a:sym typeface="Open Sans"/>
            </a:endParaRPr>
          </a:p>
          <a:p>
            <a:pPr marL="457200" lvl="0" indent="-339725" algn="l" rtl="0">
              <a:lnSpc>
                <a:spcPct val="115000"/>
              </a:lnSpc>
              <a:spcBef>
                <a:spcPts val="1200"/>
              </a:spcBef>
              <a:spcAft>
                <a:spcPts val="0"/>
              </a:spcAft>
              <a:buClr>
                <a:srgbClr val="333333"/>
              </a:buClr>
              <a:buSzPts val="1750"/>
              <a:buFont typeface="Open Sans"/>
              <a:buChar char="●"/>
            </a:pPr>
            <a:r>
              <a:rPr lang="en-US" sz="1750">
                <a:solidFill>
                  <a:srgbClr val="333333"/>
                </a:solidFill>
                <a:highlight>
                  <a:srgbClr val="FFFFFF"/>
                </a:highlight>
                <a:latin typeface="Open Sans"/>
                <a:ea typeface="Open Sans"/>
                <a:cs typeface="Open Sans"/>
                <a:sym typeface="Open Sans"/>
              </a:rPr>
              <a:t>August 14, 2024: STFM/AFMRD Webinar </a:t>
            </a:r>
            <a:r>
              <a:rPr lang="en-US" sz="1750">
                <a:solidFill>
                  <a:srgbClr val="468B40"/>
                </a:solidFill>
                <a:highlight>
                  <a:srgbClr val="FFFFFF"/>
                </a:highlight>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Fostering Master Adaptive Learning and a Growth Mindset in Your Program</a:t>
            </a:r>
            <a:endParaRPr sz="1750">
              <a:solidFill>
                <a:srgbClr val="468B40"/>
              </a:solidFill>
              <a:highlight>
                <a:srgbClr val="FFFFFF"/>
              </a:highlight>
              <a:latin typeface="Open Sans"/>
              <a:ea typeface="Open Sans"/>
              <a:cs typeface="Open Sans"/>
              <a:sym typeface="Open Sans"/>
            </a:endParaRPr>
          </a:p>
          <a:p>
            <a:pPr marL="457200" lvl="0" indent="-339725" algn="l" rtl="0">
              <a:lnSpc>
                <a:spcPct val="115000"/>
              </a:lnSpc>
              <a:spcBef>
                <a:spcPts val="0"/>
              </a:spcBef>
              <a:spcAft>
                <a:spcPts val="0"/>
              </a:spcAft>
              <a:buClr>
                <a:srgbClr val="333333"/>
              </a:buClr>
              <a:buSzPts val="1750"/>
              <a:buFont typeface="Open Sans"/>
              <a:buChar char="●"/>
            </a:pPr>
            <a:r>
              <a:rPr lang="en-US" sz="1750">
                <a:solidFill>
                  <a:srgbClr val="333333"/>
                </a:solidFill>
                <a:highlight>
                  <a:srgbClr val="FFFFFF"/>
                </a:highlight>
                <a:latin typeface="Open Sans"/>
                <a:ea typeface="Open Sans"/>
                <a:cs typeface="Open Sans"/>
                <a:sym typeface="Open Sans"/>
              </a:rPr>
              <a:t>September 18, 2024: STFM/AFMRD Webinar </a:t>
            </a:r>
            <a:r>
              <a:rPr lang="en-US" sz="1750">
                <a:solidFill>
                  <a:srgbClr val="468B40"/>
                </a:solidFill>
                <a:highlight>
                  <a:srgbClr val="FFFFFF"/>
                </a:highlight>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How to Effectively Use Electives to Help Residents Attain Competency in the Core Outcomes</a:t>
            </a:r>
            <a:endParaRPr sz="1750">
              <a:solidFill>
                <a:srgbClr val="468B40"/>
              </a:solidFill>
              <a:highlight>
                <a:srgbClr val="FFFFFF"/>
              </a:highlight>
              <a:latin typeface="Open Sans"/>
              <a:ea typeface="Open Sans"/>
              <a:cs typeface="Open Sans"/>
              <a:sym typeface="Open Sans"/>
            </a:endParaRPr>
          </a:p>
          <a:p>
            <a:pPr marL="457200" lvl="0" indent="-339725" algn="l" rtl="0">
              <a:lnSpc>
                <a:spcPct val="115000"/>
              </a:lnSpc>
              <a:spcBef>
                <a:spcPts val="0"/>
              </a:spcBef>
              <a:spcAft>
                <a:spcPts val="0"/>
              </a:spcAft>
              <a:buClr>
                <a:srgbClr val="333333"/>
              </a:buClr>
              <a:buSzPts val="1750"/>
              <a:buFont typeface="Open Sans"/>
              <a:buChar char="●"/>
            </a:pPr>
            <a:r>
              <a:rPr lang="en-US" sz="1750">
                <a:solidFill>
                  <a:srgbClr val="333333"/>
                </a:solidFill>
                <a:highlight>
                  <a:srgbClr val="FFFFFF"/>
                </a:highlight>
                <a:latin typeface="Open Sans"/>
                <a:ea typeface="Open Sans"/>
                <a:cs typeface="Open Sans"/>
                <a:sym typeface="Open Sans"/>
              </a:rPr>
              <a:t>October 9, 2024: STFM/AFMRD Webinar </a:t>
            </a:r>
            <a:r>
              <a:rPr lang="en-US" sz="1750">
                <a:solidFill>
                  <a:srgbClr val="468B40"/>
                </a:solidFill>
                <a:highlight>
                  <a:srgbClr val="FFFFFF"/>
                </a:highlight>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The Role of Resident Portfolios in Competency-Based Assessment</a:t>
            </a:r>
            <a:endParaRPr sz="1750">
              <a:solidFill>
                <a:srgbClr val="468B40"/>
              </a:solidFill>
              <a:highlight>
                <a:srgbClr val="FFFFFF"/>
              </a:highlight>
              <a:latin typeface="Open Sans"/>
              <a:ea typeface="Open Sans"/>
              <a:cs typeface="Open Sans"/>
              <a:sym typeface="Open Sans"/>
            </a:endParaRPr>
          </a:p>
          <a:p>
            <a:pPr marL="457200" lvl="0" indent="-339725" algn="l" rtl="0">
              <a:lnSpc>
                <a:spcPct val="115000"/>
              </a:lnSpc>
              <a:spcBef>
                <a:spcPts val="0"/>
              </a:spcBef>
              <a:spcAft>
                <a:spcPts val="0"/>
              </a:spcAft>
              <a:buClr>
                <a:srgbClr val="333333"/>
              </a:buClr>
              <a:buSzPts val="1750"/>
              <a:buFont typeface="Open Sans"/>
              <a:buChar char="●"/>
            </a:pPr>
            <a:r>
              <a:rPr lang="en-US" sz="1750">
                <a:solidFill>
                  <a:srgbClr val="333333"/>
                </a:solidFill>
                <a:highlight>
                  <a:srgbClr val="FFFFFF"/>
                </a:highlight>
                <a:latin typeface="Open Sans"/>
                <a:ea typeface="Open Sans"/>
                <a:cs typeface="Open Sans"/>
                <a:sym typeface="Open Sans"/>
              </a:rPr>
              <a:t>November 13, 2024: STFM/AFMRD Webinar </a:t>
            </a:r>
            <a:r>
              <a:rPr lang="en-US" sz="1750">
                <a:solidFill>
                  <a:srgbClr val="468B40"/>
                </a:solidFill>
                <a:highlight>
                  <a:srgbClr val="FFFFFF"/>
                </a:highlight>
                <a:uFill>
                  <a:noFill/>
                </a:u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Managing Assessment Burden in CBME</a:t>
            </a:r>
            <a:endParaRPr sz="31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2653cc6d5ca_0_0"/>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References</a:t>
            </a:r>
            <a:endParaRPr/>
          </a:p>
        </p:txBody>
      </p:sp>
      <p:sp>
        <p:nvSpPr>
          <p:cNvPr id="489" name="Google Shape;489;g2653cc6d5ca_0_0"/>
          <p:cNvSpPr txBox="1">
            <a:spLocks noGrp="1"/>
          </p:cNvSpPr>
          <p:nvPr>
            <p:ph type="body" idx="1"/>
          </p:nvPr>
        </p:nvSpPr>
        <p:spPr>
          <a:xfrm>
            <a:off x="504625" y="1148099"/>
            <a:ext cx="7886700" cy="3072900"/>
          </a:xfrm>
          <a:prstGeom prst="rect">
            <a:avLst/>
          </a:prstGeom>
          <a:noFill/>
          <a:ln>
            <a:noFill/>
          </a:ln>
        </p:spPr>
        <p:txBody>
          <a:bodyPr spcFirstLastPara="1" wrap="square" lIns="91425" tIns="45700" rIns="91425" bIns="45700" anchor="t" anchorCtr="0">
            <a:noAutofit/>
          </a:bodyPr>
          <a:lstStyle/>
          <a:p>
            <a:pPr marL="457200" lvl="0" indent="-292100" algn="l" rtl="0">
              <a:lnSpc>
                <a:spcPct val="115000"/>
              </a:lnSpc>
              <a:spcBef>
                <a:spcPts val="0"/>
              </a:spcBef>
              <a:spcAft>
                <a:spcPts val="0"/>
              </a:spcAft>
              <a:buClr>
                <a:schemeClr val="dk1"/>
              </a:buClr>
              <a:buSzPts val="1000"/>
              <a:buAutoNum type="arabicPeriod"/>
            </a:pPr>
            <a:r>
              <a:rPr lang="en-US" sz="1000">
                <a:solidFill>
                  <a:schemeClr val="dk1"/>
                </a:solidFill>
                <a:highlight>
                  <a:schemeClr val="lt1"/>
                </a:highlight>
              </a:rPr>
              <a:t>Brown B. Dare to Lead: Brave work. Tough Conversations. Whole Hearts. 1st edition. Random House, 2018</a:t>
            </a:r>
            <a:endParaRPr sz="1000">
              <a:solidFill>
                <a:schemeClr val="dk1"/>
              </a:solidFill>
            </a:endParaRPr>
          </a:p>
          <a:p>
            <a:pPr marL="457200" lvl="0" indent="-292100" algn="l" rtl="0">
              <a:lnSpc>
                <a:spcPct val="100000"/>
              </a:lnSpc>
              <a:spcBef>
                <a:spcPts val="1000"/>
              </a:spcBef>
              <a:spcAft>
                <a:spcPts val="0"/>
              </a:spcAft>
              <a:buClr>
                <a:schemeClr val="dk1"/>
              </a:buClr>
              <a:buSzPts val="1000"/>
              <a:buAutoNum type="arabicPeriod"/>
            </a:pPr>
            <a:r>
              <a:rPr lang="en-US" sz="1000">
                <a:solidFill>
                  <a:schemeClr val="dk1"/>
                </a:solidFill>
              </a:rPr>
              <a:t>Dennis Baker S, Turner G, Bush SC. ARCH: A Guidance Model for Providing Effective Feedback to Learners. Accessed February 20, 2024 from </a:t>
            </a:r>
            <a:r>
              <a:rPr lang="en-US" sz="1000" u="sng">
                <a:solidFill>
                  <a:schemeClr val="dk1"/>
                </a:solidFill>
                <a:hlinkClick r:id="rId3">
                  <a:extLst>
                    <a:ext uri="{A12FA001-AC4F-418D-AE19-62706E023703}">
                      <ahyp:hlinkClr xmlns:ahyp="http://schemas.microsoft.com/office/drawing/2018/hyperlinkcolor" val="tx"/>
                    </a:ext>
                  </a:extLst>
                </a:hlinkClick>
              </a:rPr>
              <a:t>https://www.stfm.org/publicationsresearch/publications/educationcolumns/2015/november/</a:t>
            </a:r>
            <a:endParaRPr sz="1000">
              <a:solidFill>
                <a:schemeClr val="dk1"/>
              </a:solidFill>
            </a:endParaRPr>
          </a:p>
          <a:p>
            <a:pPr marL="457200" lvl="0" indent="-292100" algn="l" rtl="0">
              <a:lnSpc>
                <a:spcPct val="100000"/>
              </a:lnSpc>
              <a:spcBef>
                <a:spcPts val="1000"/>
              </a:spcBef>
              <a:spcAft>
                <a:spcPts val="0"/>
              </a:spcAft>
              <a:buClr>
                <a:schemeClr val="dk1"/>
              </a:buClr>
              <a:buSzPts val="1000"/>
              <a:buAutoNum type="arabicPeriod"/>
            </a:pPr>
            <a:r>
              <a:rPr lang="en-US" sz="1000">
                <a:solidFill>
                  <a:schemeClr val="dk1"/>
                </a:solidFill>
                <a:highlight>
                  <a:schemeClr val="lt1"/>
                </a:highlight>
              </a:rPr>
              <a:t>Fainstad T, McClintock AA, Van der Ridder MJ, Johnston SS, Patton KK. Feedback Can Be Less Stressful: Medical Trainee Perceptions of Using the Prepare to ADAPT (Ask-Discuss-Ask-Plan Together) Framework. Cureus. 2018 Dec 11;10(12):e3718. doi: 10.7759/cureus.3718. PMID: 30906679; PMCID: PMC6428363.</a:t>
            </a:r>
            <a:endParaRPr sz="1000">
              <a:solidFill>
                <a:schemeClr val="dk1"/>
              </a:solidFill>
              <a:highlight>
                <a:schemeClr val="lt1"/>
              </a:highlight>
            </a:endParaRPr>
          </a:p>
          <a:p>
            <a:pPr marL="457200" lvl="0" indent="-292100" algn="l" rtl="0">
              <a:lnSpc>
                <a:spcPct val="100000"/>
              </a:lnSpc>
              <a:spcBef>
                <a:spcPts val="1000"/>
              </a:spcBef>
              <a:spcAft>
                <a:spcPts val="0"/>
              </a:spcAft>
              <a:buClr>
                <a:schemeClr val="dk1"/>
              </a:buClr>
              <a:buSzPts val="1000"/>
              <a:buAutoNum type="arabicPeriod"/>
            </a:pPr>
            <a:r>
              <a:rPr lang="en-US" sz="1000">
                <a:solidFill>
                  <a:schemeClr val="dk1"/>
                </a:solidFill>
              </a:rPr>
              <a:t>Kraut A, Yarris LM, Sargeant J. Feedback: Cultivating a Positive Culture. J Grad Med Educ. 2015;7(2):262-264. doi:10.4300/JGME-D-15-00103.1</a:t>
            </a:r>
            <a:endParaRPr sz="1000">
              <a:solidFill>
                <a:schemeClr val="dk1"/>
              </a:solidFill>
            </a:endParaRPr>
          </a:p>
          <a:p>
            <a:pPr marL="457200" lvl="0" indent="-292100" algn="l" rtl="0">
              <a:spcBef>
                <a:spcPts val="1000"/>
              </a:spcBef>
              <a:spcAft>
                <a:spcPts val="0"/>
              </a:spcAft>
              <a:buClr>
                <a:schemeClr val="dk1"/>
              </a:buClr>
              <a:buSzPts val="1000"/>
              <a:buAutoNum type="arabicPeriod"/>
            </a:pPr>
            <a:r>
              <a:rPr lang="en-US" sz="1000">
                <a:solidFill>
                  <a:schemeClr val="dk1"/>
                </a:solidFill>
              </a:rPr>
              <a:t>Larson T, editors. 2018. Improving environments for learning in the health professions. New York: Josiah Macy Jr. Foundation.</a:t>
            </a:r>
            <a:endParaRPr sz="1000">
              <a:solidFill>
                <a:schemeClr val="dk1"/>
              </a:solidFill>
            </a:endParaRPr>
          </a:p>
          <a:p>
            <a:pPr marL="457200" lvl="0" indent="0" algn="l" rtl="0">
              <a:spcBef>
                <a:spcPts val="0"/>
              </a:spcBef>
              <a:spcAft>
                <a:spcPts val="0"/>
              </a:spcAft>
              <a:buNone/>
            </a:pPr>
            <a:endParaRPr sz="1000">
              <a:solidFill>
                <a:schemeClr val="dk1"/>
              </a:solidFill>
            </a:endParaRPr>
          </a:p>
          <a:p>
            <a:pPr marL="457200" lvl="0" indent="-292100" algn="l" rtl="0">
              <a:lnSpc>
                <a:spcPct val="100000"/>
              </a:lnSpc>
              <a:spcBef>
                <a:spcPts val="0"/>
              </a:spcBef>
              <a:spcAft>
                <a:spcPts val="0"/>
              </a:spcAft>
              <a:buClr>
                <a:schemeClr val="dk1"/>
              </a:buClr>
              <a:buSzPts val="1000"/>
              <a:buAutoNum type="arabicPeriod"/>
            </a:pPr>
            <a:r>
              <a:rPr lang="en-US" sz="1000">
                <a:solidFill>
                  <a:schemeClr val="dk1"/>
                </a:solidFill>
              </a:rPr>
              <a:t>Page CP, Baker HM, Myerholtz L. Using a Delphi Technique to Define a Feedback Culture in Graduate Medical Education. Fam Med 2021;53(6)433-42. doi: 10.22454/FamMed.2021.600416</a:t>
            </a:r>
            <a:endParaRPr sz="1000">
              <a:solidFill>
                <a:schemeClr val="dk1"/>
              </a:solidFill>
            </a:endParaRPr>
          </a:p>
          <a:p>
            <a:pPr marL="457200" lvl="0" indent="-292100" algn="l" rtl="0">
              <a:lnSpc>
                <a:spcPct val="100000"/>
              </a:lnSpc>
              <a:spcBef>
                <a:spcPts val="1000"/>
              </a:spcBef>
              <a:spcAft>
                <a:spcPts val="1000"/>
              </a:spcAft>
              <a:buClr>
                <a:schemeClr val="dk1"/>
              </a:buClr>
              <a:buSzPts val="1000"/>
              <a:buAutoNum type="arabicPeriod"/>
            </a:pPr>
            <a:r>
              <a:rPr lang="en-US" sz="1000">
                <a:solidFill>
                  <a:schemeClr val="dk1"/>
                </a:solidFill>
              </a:rPr>
              <a:t>Ramani S, Könings KD, Ginsburg S, van der Vleuten CPM. Twelve tips to promote a feedback culture with a growth mind-set: swinging the feedback pendulum from recipes to relationships. Med Teach. 2019;41(6):625-631. doi:10.1080/0142159X.2018.1432850.</a:t>
            </a:r>
            <a:endParaRPr sz="1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c23302967f_0_0"/>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Poll Question: How comfortable do you feel giving constructive feedback to a learner?</a:t>
            </a:r>
            <a:endParaRPr/>
          </a:p>
        </p:txBody>
      </p:sp>
      <p:sp>
        <p:nvSpPr>
          <p:cNvPr id="87" name="Google Shape;87;g2c23302967f_0_0"/>
          <p:cNvSpPr txBox="1">
            <a:spLocks noGrp="1"/>
          </p:cNvSpPr>
          <p:nvPr>
            <p:ph type="body" idx="1"/>
          </p:nvPr>
        </p:nvSpPr>
        <p:spPr>
          <a:xfrm>
            <a:off x="537275" y="1696363"/>
            <a:ext cx="7886700" cy="3262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AutoNum type="arabicPeriod"/>
            </a:pPr>
            <a:r>
              <a:rPr lang="en-US"/>
              <a:t>Very uncomfortable</a:t>
            </a:r>
            <a:endParaRPr/>
          </a:p>
          <a:p>
            <a:pPr marL="457200" lvl="0" indent="-342900" algn="l" rtl="0">
              <a:spcBef>
                <a:spcPts val="0"/>
              </a:spcBef>
              <a:spcAft>
                <a:spcPts val="0"/>
              </a:spcAft>
              <a:buSzPts val="1800"/>
              <a:buAutoNum type="arabicPeriod"/>
            </a:pPr>
            <a:r>
              <a:rPr lang="en-US"/>
              <a:t>Somewhat uncomfortable</a:t>
            </a:r>
            <a:endParaRPr/>
          </a:p>
          <a:p>
            <a:pPr marL="457200" lvl="0" indent="-342900" algn="l" rtl="0">
              <a:spcBef>
                <a:spcPts val="0"/>
              </a:spcBef>
              <a:spcAft>
                <a:spcPts val="0"/>
              </a:spcAft>
              <a:buSzPts val="1800"/>
              <a:buAutoNum type="arabicPeriod"/>
            </a:pPr>
            <a:r>
              <a:rPr lang="en-US"/>
              <a:t>Neutral</a:t>
            </a:r>
            <a:endParaRPr/>
          </a:p>
          <a:p>
            <a:pPr marL="457200" lvl="0" indent="-342900" algn="l" rtl="0">
              <a:spcBef>
                <a:spcPts val="0"/>
              </a:spcBef>
              <a:spcAft>
                <a:spcPts val="0"/>
              </a:spcAft>
              <a:buSzPts val="1800"/>
              <a:buAutoNum type="arabicPeriod"/>
            </a:pPr>
            <a:r>
              <a:rPr lang="en-US"/>
              <a:t>Somewhat comfortable</a:t>
            </a:r>
            <a:endParaRPr/>
          </a:p>
          <a:p>
            <a:pPr marL="457200" lvl="0" indent="-342900" algn="l" rtl="0">
              <a:spcBef>
                <a:spcPts val="0"/>
              </a:spcBef>
              <a:spcAft>
                <a:spcPts val="0"/>
              </a:spcAft>
              <a:buSzPts val="1800"/>
              <a:buAutoNum type="arabicPeriod"/>
            </a:pPr>
            <a:r>
              <a:rPr lang="en-US"/>
              <a:t>Very comfortable</a:t>
            </a:r>
            <a:endParaRPr/>
          </a:p>
        </p:txBody>
      </p:sp>
      <p:sp>
        <p:nvSpPr>
          <p:cNvPr id="88" name="Google Shape;88;g2c23302967f_0_0"/>
          <p:cNvSpPr/>
          <p:nvPr/>
        </p:nvSpPr>
        <p:spPr>
          <a:xfrm>
            <a:off x="8225225" y="4028275"/>
            <a:ext cx="367200" cy="297600"/>
          </a:xfrm>
          <a:prstGeom prst="teardrop">
            <a:avLst>
              <a:gd name="adj" fmla="val 1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2e82596d7cf_0_0"/>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Arial"/>
              <a:buNone/>
            </a:pPr>
            <a:r>
              <a:rPr lang="en-US"/>
              <a:t>Thank you!</a:t>
            </a:r>
            <a:endParaRPr/>
          </a:p>
        </p:txBody>
      </p:sp>
      <p:sp>
        <p:nvSpPr>
          <p:cNvPr id="495" name="Google Shape;495;g2e82596d7cf_0_0"/>
          <p:cNvSpPr txBox="1">
            <a:spLocks noGrp="1"/>
          </p:cNvSpPr>
          <p:nvPr>
            <p:ph type="subTitle" idx="1"/>
          </p:nvPr>
        </p:nvSpPr>
        <p:spPr>
          <a:xfrm>
            <a:off x="1143000" y="2701925"/>
            <a:ext cx="6858000" cy="1241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b587ce9c5f_0_171"/>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Arial"/>
              <a:buNone/>
            </a:pPr>
            <a:r>
              <a:rPr lang="en-US"/>
              <a:t>What makes feedback effective?</a:t>
            </a:r>
            <a:endParaRPr/>
          </a:p>
        </p:txBody>
      </p:sp>
      <p:sp>
        <p:nvSpPr>
          <p:cNvPr id="94" name="Google Shape;94;g2b587ce9c5f_0_171"/>
          <p:cNvSpPr txBox="1">
            <a:spLocks noGrp="1"/>
          </p:cNvSpPr>
          <p:nvPr>
            <p:ph type="subTitle" idx="1"/>
          </p:nvPr>
        </p:nvSpPr>
        <p:spPr>
          <a:xfrm>
            <a:off x="1143000" y="2701925"/>
            <a:ext cx="6858000" cy="1241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t>And why is it so challenging?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653cc6d5ca_0_5"/>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Reflect</a:t>
            </a:r>
            <a:endParaRPr/>
          </a:p>
        </p:txBody>
      </p:sp>
      <p:sp>
        <p:nvSpPr>
          <p:cNvPr id="100" name="Google Shape;100;g2653cc6d5ca_0_5"/>
          <p:cNvSpPr txBox="1">
            <a:spLocks noGrp="1"/>
          </p:cNvSpPr>
          <p:nvPr>
            <p:ph type="body" idx="1"/>
          </p:nvPr>
        </p:nvSpPr>
        <p:spPr>
          <a:xfrm>
            <a:off x="628650" y="1370013"/>
            <a:ext cx="7886700" cy="3262200"/>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2"/>
              </a:buClr>
              <a:buSzPts val="2400"/>
              <a:buNone/>
            </a:pPr>
            <a:r>
              <a:rPr lang="en-US"/>
              <a:t>When have you received constructive feedback that was done well? What made it helpful and positive?</a:t>
            </a:r>
            <a:endParaRPr/>
          </a:p>
          <a:p>
            <a:pPr marL="228600" lvl="0" indent="-76200" algn="l" rtl="0">
              <a:lnSpc>
                <a:spcPct val="90000"/>
              </a:lnSpc>
              <a:spcBef>
                <a:spcPts val="0"/>
              </a:spcBef>
              <a:spcAft>
                <a:spcPts val="0"/>
              </a:spcAft>
              <a:buClr>
                <a:schemeClr val="dk2"/>
              </a:buClr>
              <a:buSzPts val="2400"/>
              <a:buNone/>
            </a:pPr>
            <a:endParaRPr/>
          </a:p>
          <a:p>
            <a:pPr marL="228600" lvl="0" indent="-76200" algn="l" rtl="0">
              <a:lnSpc>
                <a:spcPct val="90000"/>
              </a:lnSpc>
              <a:spcBef>
                <a:spcPts val="0"/>
              </a:spcBef>
              <a:spcAft>
                <a:spcPts val="0"/>
              </a:spcAft>
              <a:buClr>
                <a:schemeClr val="dk2"/>
              </a:buClr>
              <a:buSzPts val="2400"/>
              <a:buNone/>
            </a:pPr>
            <a:r>
              <a:rPr lang="en-US"/>
              <a:t>When have you given feedback well? Why did it work?</a:t>
            </a:r>
            <a:endParaRPr/>
          </a:p>
          <a:p>
            <a:pPr marL="228600" lvl="0" indent="-76200" algn="l" rtl="0">
              <a:lnSpc>
                <a:spcPct val="90000"/>
              </a:lnSpc>
              <a:spcBef>
                <a:spcPts val="0"/>
              </a:spcBef>
              <a:spcAft>
                <a:spcPts val="0"/>
              </a:spcAft>
              <a:buClr>
                <a:schemeClr val="dk2"/>
              </a:buClr>
              <a:buSzPts val="2400"/>
              <a:buNone/>
            </a:pPr>
            <a:endParaRPr/>
          </a:p>
          <a:p>
            <a:pPr marL="228600" lvl="0" indent="-76200" algn="l" rtl="0">
              <a:lnSpc>
                <a:spcPct val="90000"/>
              </a:lnSpc>
              <a:spcBef>
                <a:spcPts val="0"/>
              </a:spcBef>
              <a:spcAft>
                <a:spcPts val="0"/>
              </a:spcAft>
              <a:buClr>
                <a:schemeClr val="dk2"/>
              </a:buClr>
              <a:buSzPts val="2400"/>
              <a:buNone/>
            </a:pPr>
            <a:r>
              <a:rPr lang="en-US"/>
              <a:t>In contrast - when have you had negative experiences with feedback? Why?</a:t>
            </a:r>
            <a:endParaRPr/>
          </a:p>
        </p:txBody>
      </p:sp>
      <p:sp>
        <p:nvSpPr>
          <p:cNvPr id="101" name="Google Shape;101;g2653cc6d5ca_0_5"/>
          <p:cNvSpPr/>
          <p:nvPr/>
        </p:nvSpPr>
        <p:spPr>
          <a:xfrm>
            <a:off x="7567300" y="298075"/>
            <a:ext cx="992100" cy="744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b587ce9c5f_0_110"/>
          <p:cNvSpPr txBox="1">
            <a:spLocks noGrp="1"/>
          </p:cNvSpPr>
          <p:nvPr>
            <p:ph type="title"/>
          </p:nvPr>
        </p:nvSpPr>
        <p:spPr>
          <a:xfrm>
            <a:off x="628650" y="1324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Feedback is necessary…</a:t>
            </a:r>
            <a:endParaRPr/>
          </a:p>
        </p:txBody>
      </p:sp>
      <p:sp>
        <p:nvSpPr>
          <p:cNvPr id="107" name="Google Shape;107;g2b587ce9c5f_0_110"/>
          <p:cNvSpPr/>
          <p:nvPr/>
        </p:nvSpPr>
        <p:spPr>
          <a:xfrm rot="2057597">
            <a:off x="4072271" y="1034846"/>
            <a:ext cx="2924236" cy="2349509"/>
          </a:xfrm>
          <a:prstGeom prst="cloudCallout">
            <a:avLst>
              <a:gd name="adj1" fmla="val -20833"/>
              <a:gd name="adj2" fmla="val 625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8" name="Google Shape;108;g2b587ce9c5f_0_110"/>
          <p:cNvPicPr preferRelativeResize="0"/>
          <p:nvPr/>
        </p:nvPicPr>
        <p:blipFill>
          <a:blip r:embed="rId3">
            <a:alphaModFix/>
          </a:blip>
          <a:stretch>
            <a:fillRect/>
          </a:stretch>
        </p:blipFill>
        <p:spPr>
          <a:xfrm>
            <a:off x="4648825" y="1172063"/>
            <a:ext cx="2610438" cy="1738264"/>
          </a:xfrm>
          <a:prstGeom prst="rect">
            <a:avLst/>
          </a:prstGeom>
          <a:noFill/>
          <a:ln>
            <a:noFill/>
          </a:ln>
        </p:spPr>
      </p:pic>
      <p:pic>
        <p:nvPicPr>
          <p:cNvPr id="109" name="Google Shape;109;g2b587ce9c5f_0_110"/>
          <p:cNvPicPr preferRelativeResize="0"/>
          <p:nvPr/>
        </p:nvPicPr>
        <p:blipFill>
          <a:blip r:embed="rId3">
            <a:alphaModFix/>
          </a:blip>
          <a:stretch>
            <a:fillRect/>
          </a:stretch>
        </p:blipFill>
        <p:spPr>
          <a:xfrm>
            <a:off x="1494875" y="2597238"/>
            <a:ext cx="2610438" cy="17382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eacc4ac245_0_8"/>
          <p:cNvSpPr txBox="1">
            <a:spLocks noGrp="1"/>
          </p:cNvSpPr>
          <p:nvPr>
            <p:ph type="title"/>
          </p:nvPr>
        </p:nvSpPr>
        <p:spPr>
          <a:xfrm>
            <a:off x="628650" y="132438"/>
            <a:ext cx="7886700" cy="99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Feedback is necessary…</a:t>
            </a:r>
            <a:endParaRPr/>
          </a:p>
        </p:txBody>
      </p:sp>
      <p:sp>
        <p:nvSpPr>
          <p:cNvPr id="115" name="Google Shape;115;g2eacc4ac245_0_8"/>
          <p:cNvSpPr/>
          <p:nvPr/>
        </p:nvSpPr>
        <p:spPr>
          <a:xfrm rot="2057597">
            <a:off x="4072271" y="1034846"/>
            <a:ext cx="2924236" cy="2349509"/>
          </a:xfrm>
          <a:prstGeom prst="cloudCallout">
            <a:avLst>
              <a:gd name="adj1" fmla="val -20833"/>
              <a:gd name="adj2" fmla="val 625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6" name="Google Shape;116;g2eacc4ac245_0_8"/>
          <p:cNvPicPr preferRelativeResize="0"/>
          <p:nvPr/>
        </p:nvPicPr>
        <p:blipFill>
          <a:blip r:embed="rId3">
            <a:alphaModFix/>
          </a:blip>
          <a:stretch>
            <a:fillRect/>
          </a:stretch>
        </p:blipFill>
        <p:spPr>
          <a:xfrm>
            <a:off x="1494875" y="2597238"/>
            <a:ext cx="2610438" cy="1738264"/>
          </a:xfrm>
          <a:prstGeom prst="rect">
            <a:avLst/>
          </a:prstGeom>
          <a:noFill/>
          <a:ln>
            <a:noFill/>
          </a:ln>
        </p:spPr>
      </p:pic>
      <p:pic>
        <p:nvPicPr>
          <p:cNvPr id="117" name="Google Shape;117;g2eacc4ac245_0_8"/>
          <p:cNvPicPr preferRelativeResize="0"/>
          <p:nvPr/>
        </p:nvPicPr>
        <p:blipFill>
          <a:blip r:embed="rId4">
            <a:alphaModFix/>
          </a:blip>
          <a:stretch>
            <a:fillRect/>
          </a:stretch>
        </p:blipFill>
        <p:spPr>
          <a:xfrm>
            <a:off x="4830062" y="1021525"/>
            <a:ext cx="1408675" cy="21271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TFM">
      <a:dk1>
        <a:srgbClr val="000000"/>
      </a:dk1>
      <a:lt1>
        <a:srgbClr val="FFFFFF"/>
      </a:lt1>
      <a:dk2>
        <a:srgbClr val="4D4D4F"/>
      </a:dk2>
      <a:lt2>
        <a:srgbClr val="A7A9AC"/>
      </a:lt2>
      <a:accent1>
        <a:srgbClr val="0096D3"/>
      </a:accent1>
      <a:accent2>
        <a:srgbClr val="EF8D2B"/>
      </a:accent2>
      <a:accent3>
        <a:srgbClr val="1D417B"/>
      </a:accent3>
      <a:accent4>
        <a:srgbClr val="ED1163"/>
      </a:accent4>
      <a:accent5>
        <a:srgbClr val="6F69AF"/>
      </a:accent5>
      <a:accent6>
        <a:srgbClr val="00ABC5"/>
      </a:accent6>
      <a:hlink>
        <a:srgbClr val="BED730"/>
      </a:hlink>
      <a:folHlink>
        <a:srgbClr val="FFCB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STFM">
      <a:dk1>
        <a:srgbClr val="000000"/>
      </a:dk1>
      <a:lt1>
        <a:srgbClr val="FFFFFF"/>
      </a:lt1>
      <a:dk2>
        <a:srgbClr val="4D4D4F"/>
      </a:dk2>
      <a:lt2>
        <a:srgbClr val="A7A9AC"/>
      </a:lt2>
      <a:accent1>
        <a:srgbClr val="0096D3"/>
      </a:accent1>
      <a:accent2>
        <a:srgbClr val="EF8D2B"/>
      </a:accent2>
      <a:accent3>
        <a:srgbClr val="1D417B"/>
      </a:accent3>
      <a:accent4>
        <a:srgbClr val="ED1163"/>
      </a:accent4>
      <a:accent5>
        <a:srgbClr val="6F69AF"/>
      </a:accent5>
      <a:accent6>
        <a:srgbClr val="00ABC5"/>
      </a:accent6>
      <a:hlink>
        <a:srgbClr val="BED730"/>
      </a:hlink>
      <a:folHlink>
        <a:srgbClr val="FFCB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2453</Words>
  <Application>Microsoft Office PowerPoint</Application>
  <PresentationFormat>On-screen Show (16:9)</PresentationFormat>
  <Paragraphs>285</Paragraphs>
  <Slides>50</Slides>
  <Notes>50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50</vt:i4>
      </vt:variant>
    </vt:vector>
  </HeadingPairs>
  <TitlesOfParts>
    <vt:vector size="57" baseType="lpstr">
      <vt:lpstr>Open Sans</vt:lpstr>
      <vt:lpstr>Arial</vt:lpstr>
      <vt:lpstr>Calibri</vt:lpstr>
      <vt:lpstr>Roboto</vt:lpstr>
      <vt:lpstr>Office Theme</vt:lpstr>
      <vt:lpstr>1_Custom Design</vt:lpstr>
      <vt:lpstr>Custom Design</vt:lpstr>
      <vt:lpstr>Reflective Feedback Conversations</vt:lpstr>
      <vt:lpstr>Disclosures</vt:lpstr>
      <vt:lpstr>Objectives</vt:lpstr>
      <vt:lpstr>Poll Question: How comfortable do you feel giving positive feedback to a learner?</vt:lpstr>
      <vt:lpstr>Poll Question: How comfortable do you feel giving constructive feedback to a learner?</vt:lpstr>
      <vt:lpstr>What makes feedback effective?</vt:lpstr>
      <vt:lpstr>Reflect</vt:lpstr>
      <vt:lpstr>Feedback is necessary…</vt:lpstr>
      <vt:lpstr>Feedback is necessary…</vt:lpstr>
      <vt:lpstr>Feedback is necessary…</vt:lpstr>
      <vt:lpstr>…But good feedback is hard</vt:lpstr>
      <vt:lpstr>Effective Feedback Framework</vt:lpstr>
      <vt:lpstr>A positive feedback culture</vt:lpstr>
      <vt:lpstr>Culture</vt:lpstr>
      <vt:lpstr>Importance</vt:lpstr>
      <vt:lpstr>Feedback Culture</vt:lpstr>
      <vt:lpstr>Faculty role model</vt:lpstr>
      <vt:lpstr>Engage Residents</vt:lpstr>
      <vt:lpstr>Benefits of Reflective Feedback</vt:lpstr>
      <vt:lpstr>Effective Feedback Framework</vt:lpstr>
      <vt:lpstr>The details: quality reflective feedback in the moment</vt:lpstr>
      <vt:lpstr>Structured feedback models</vt:lpstr>
      <vt:lpstr>ARCH Model of Feedback</vt:lpstr>
      <vt:lpstr>ADAPT</vt:lpstr>
      <vt:lpstr>Effective Feedback Framework</vt:lpstr>
      <vt:lpstr>A coaching conversation</vt:lpstr>
      <vt:lpstr>Set the Stage</vt:lpstr>
      <vt:lpstr>Start with self reflection</vt:lpstr>
      <vt:lpstr>Provide your observations</vt:lpstr>
      <vt:lpstr>What’s the Why?</vt:lpstr>
      <vt:lpstr>Creating an action plan</vt:lpstr>
      <vt:lpstr>Example Case</vt:lpstr>
      <vt:lpstr>Your mission</vt:lpstr>
      <vt:lpstr>Effective Feedback Framework</vt:lpstr>
      <vt:lpstr>Set the Stage</vt:lpstr>
      <vt:lpstr>Dr. Green’s clinic day</vt:lpstr>
      <vt:lpstr>Starting the Conversation</vt:lpstr>
      <vt:lpstr>Dr. Green’s perspective </vt:lpstr>
      <vt:lpstr>Coaching</vt:lpstr>
      <vt:lpstr>Putting it all together</vt:lpstr>
      <vt:lpstr>Formative vs Summative</vt:lpstr>
      <vt:lpstr>The same principles apply</vt:lpstr>
      <vt:lpstr>Effective Feedback Framework</vt:lpstr>
      <vt:lpstr>The Next Steps</vt:lpstr>
      <vt:lpstr>Take Home Points</vt:lpstr>
      <vt:lpstr>Tips to start incorporating</vt:lpstr>
      <vt:lpstr>Questions and Answers</vt:lpstr>
      <vt:lpstr>Upcoming webinars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Reflective Feedback Conversations</dc:title>
  <dc:creator>STFM_Staff_Mac</dc:creator>
  <cp:lastModifiedBy>White, Stefanie</cp:lastModifiedBy>
  <cp:revision>1</cp:revision>
  <dcterms:created xsi:type="dcterms:W3CDTF">2023-10-02T17:35:41Z</dcterms:created>
  <dcterms:modified xsi:type="dcterms:W3CDTF">2024-07-09T14:25:59Z</dcterms:modified>
</cp:coreProperties>
</file>