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7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8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87" r:id="rId5"/>
    <p:sldMasterId id="2147483681" r:id="rId6"/>
    <p:sldMasterId id="2147483688" r:id="rId7"/>
    <p:sldMasterId id="2147483669" r:id="rId8"/>
    <p:sldMasterId id="2147483660" r:id="rId9"/>
    <p:sldMasterId id="2147483785" r:id="rId10"/>
    <p:sldMasterId id="2147483802" r:id="rId11"/>
    <p:sldMasterId id="2147483818" r:id="rId12"/>
  </p:sldMasterIdLst>
  <p:notesMasterIdLst>
    <p:notesMasterId r:id="rId33"/>
  </p:notesMasterIdLst>
  <p:handoutMasterIdLst>
    <p:handoutMasterId r:id="rId34"/>
  </p:handoutMasterIdLst>
  <p:sldIdLst>
    <p:sldId id="2147327544" r:id="rId13"/>
    <p:sldId id="321" r:id="rId14"/>
    <p:sldId id="2147327535" r:id="rId15"/>
    <p:sldId id="2147327536" r:id="rId16"/>
    <p:sldId id="2147375687" r:id="rId17"/>
    <p:sldId id="2147375678" r:id="rId18"/>
    <p:sldId id="355" r:id="rId19"/>
    <p:sldId id="356" r:id="rId20"/>
    <p:sldId id="305" r:id="rId21"/>
    <p:sldId id="2147327329" r:id="rId22"/>
    <p:sldId id="312" r:id="rId23"/>
    <p:sldId id="317" r:id="rId24"/>
    <p:sldId id="318" r:id="rId25"/>
    <p:sldId id="319" r:id="rId26"/>
    <p:sldId id="309" r:id="rId27"/>
    <p:sldId id="2147375689" r:id="rId28"/>
    <p:sldId id="2147375757" r:id="rId29"/>
    <p:sldId id="2147327331" r:id="rId30"/>
    <p:sldId id="2147375691" r:id="rId31"/>
    <p:sldId id="214737569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1ED079-5219-480C-B1BE-0808E7E8938F}">
          <p14:sldIdLst>
            <p14:sldId id="2147327544"/>
            <p14:sldId id="321"/>
            <p14:sldId id="2147327535"/>
            <p14:sldId id="2147327536"/>
            <p14:sldId id="2147375687"/>
            <p14:sldId id="2147375678"/>
            <p14:sldId id="355"/>
            <p14:sldId id="356"/>
            <p14:sldId id="305"/>
            <p14:sldId id="2147327329"/>
            <p14:sldId id="312"/>
            <p14:sldId id="317"/>
            <p14:sldId id="318"/>
            <p14:sldId id="319"/>
            <p14:sldId id="309"/>
            <p14:sldId id="2147375689"/>
            <p14:sldId id="2147375757"/>
            <p14:sldId id="2147327331"/>
            <p14:sldId id="2147375691"/>
            <p14:sldId id="21473756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36C5328-003B-EC5D-8C56-5F75BC914AD0}" name="Rabin, Amy (AHRQ/IOD) (CTR)" initials="RA((" userId="S::Amy.Rabin@ahrq.hhs.gov::8ba98671-3220-4dd2-a11d-81b03b3af334" providerId="AD"/>
  <p188:author id="{F19B46CB-A748-3665-0A9D-DABC206F4627}" name="Shulman, Nicole (AHRQ/OC)" initials="SN(" userId="S::Nicole.Shulman@ahrq.hhs.gov::3e877606-ca2d-468f-8630-9938a972dfc9" providerId="AD"/>
  <p188:author id="{B62EBFEF-9B78-768F-07DE-30E7F2288161}" name="Bierman, Arlene (AHRQ/IOD)" initials="BA(" userId="S::Arlene.Bierman@ahrq.hhs.gov::a9caceba-4f81-4ba7-ad81-1554bd1c62e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28F4EF-7FF0-41D6-924A-1C67B9436C16}" v="16" dt="2024-08-15T14:21:11.4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13" autoAdjust="0"/>
    <p:restoredTop sz="86804" autoAdjust="0"/>
  </p:normalViewPr>
  <p:slideViewPr>
    <p:cSldViewPr>
      <p:cViewPr varScale="1">
        <p:scale>
          <a:sx n="98" d="100"/>
          <a:sy n="98" d="100"/>
        </p:scale>
        <p:origin x="516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 varScale="1">
        <p:scale>
          <a:sx n="75" d="100"/>
          <a:sy n="75" d="100"/>
        </p:scale>
        <p:origin x="-1776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ierman, Arlene (AHRQ/IOD)" userId="a9caceba-4f81-4ba7-ad81-1554bd1c62eb" providerId="ADAL" clId="{FB28F4EF-7FF0-41D6-924A-1C67B9436C16}"/>
    <pc:docChg chg="undo redo custSel addSld delSld modSld sldOrd modSection">
      <pc:chgData name="Bierman, Arlene (AHRQ/IOD)" userId="a9caceba-4f81-4ba7-ad81-1554bd1c62eb" providerId="ADAL" clId="{FB28F4EF-7FF0-41D6-924A-1C67B9436C16}" dt="2024-08-15T14:21:45.794" v="216" actId="27636"/>
      <pc:docMkLst>
        <pc:docMk/>
      </pc:docMkLst>
      <pc:sldChg chg="del">
        <pc:chgData name="Bierman, Arlene (AHRQ/IOD)" userId="a9caceba-4f81-4ba7-ad81-1554bd1c62eb" providerId="ADAL" clId="{FB28F4EF-7FF0-41D6-924A-1C67B9436C16}" dt="2024-08-15T13:48:17.070" v="44" actId="47"/>
        <pc:sldMkLst>
          <pc:docMk/>
          <pc:sldMk cId="0" sldId="259"/>
        </pc:sldMkLst>
      </pc:sldChg>
      <pc:sldChg chg="del">
        <pc:chgData name="Bierman, Arlene (AHRQ/IOD)" userId="a9caceba-4f81-4ba7-ad81-1554bd1c62eb" providerId="ADAL" clId="{FB28F4EF-7FF0-41D6-924A-1C67B9436C16}" dt="2024-08-15T13:48:20.328" v="45" actId="47"/>
        <pc:sldMkLst>
          <pc:docMk/>
          <pc:sldMk cId="0" sldId="262"/>
        </pc:sldMkLst>
      </pc:sldChg>
      <pc:sldChg chg="del">
        <pc:chgData name="Bierman, Arlene (AHRQ/IOD)" userId="a9caceba-4f81-4ba7-ad81-1554bd1c62eb" providerId="ADAL" clId="{FB28F4EF-7FF0-41D6-924A-1C67B9436C16}" dt="2024-08-15T13:48:30.250" v="48" actId="47"/>
        <pc:sldMkLst>
          <pc:docMk/>
          <pc:sldMk cId="0" sldId="263"/>
        </pc:sldMkLst>
      </pc:sldChg>
      <pc:sldChg chg="del">
        <pc:chgData name="Bierman, Arlene (AHRQ/IOD)" userId="a9caceba-4f81-4ba7-ad81-1554bd1c62eb" providerId="ADAL" clId="{FB28F4EF-7FF0-41D6-924A-1C67B9436C16}" dt="2024-08-15T13:47:29.256" v="39" actId="47"/>
        <pc:sldMkLst>
          <pc:docMk/>
          <pc:sldMk cId="2634053722" sldId="269"/>
        </pc:sldMkLst>
      </pc:sldChg>
      <pc:sldChg chg="del">
        <pc:chgData name="Bierman, Arlene (AHRQ/IOD)" userId="a9caceba-4f81-4ba7-ad81-1554bd1c62eb" providerId="ADAL" clId="{FB28F4EF-7FF0-41D6-924A-1C67B9436C16}" dt="2024-08-15T13:48:36.891" v="53" actId="47"/>
        <pc:sldMkLst>
          <pc:docMk/>
          <pc:sldMk cId="838254147" sldId="275"/>
        </pc:sldMkLst>
      </pc:sldChg>
      <pc:sldChg chg="modSp add del mod">
        <pc:chgData name="Bierman, Arlene (AHRQ/IOD)" userId="a9caceba-4f81-4ba7-ad81-1554bd1c62eb" providerId="ADAL" clId="{FB28F4EF-7FF0-41D6-924A-1C67B9436C16}" dt="2024-08-15T14:21:45.794" v="216" actId="27636"/>
        <pc:sldMkLst>
          <pc:docMk/>
          <pc:sldMk cId="3608308861" sldId="305"/>
        </pc:sldMkLst>
        <pc:spChg chg="mod">
          <ac:chgData name="Bierman, Arlene (AHRQ/IOD)" userId="a9caceba-4f81-4ba7-ad81-1554bd1c62eb" providerId="ADAL" clId="{FB28F4EF-7FF0-41D6-924A-1C67B9436C16}" dt="2024-08-15T14:21:45.794" v="216" actId="27636"/>
          <ac:spMkLst>
            <pc:docMk/>
            <pc:sldMk cId="3608308861" sldId="305"/>
            <ac:spMk id="3" creationId="{00000000-0000-0000-0000-000000000000}"/>
          </ac:spMkLst>
        </pc:spChg>
      </pc:sldChg>
      <pc:sldChg chg="add del">
        <pc:chgData name="Bierman, Arlene (AHRQ/IOD)" userId="a9caceba-4f81-4ba7-ad81-1554bd1c62eb" providerId="ADAL" clId="{FB28F4EF-7FF0-41D6-924A-1C67B9436C16}" dt="2024-08-15T14:18:05.166" v="209"/>
        <pc:sldMkLst>
          <pc:docMk/>
          <pc:sldMk cId="1953432588" sldId="309"/>
        </pc:sldMkLst>
      </pc:sldChg>
      <pc:sldChg chg="add del">
        <pc:chgData name="Bierman, Arlene (AHRQ/IOD)" userId="a9caceba-4f81-4ba7-ad81-1554bd1c62eb" providerId="ADAL" clId="{FB28F4EF-7FF0-41D6-924A-1C67B9436C16}" dt="2024-08-15T14:18:05.166" v="209"/>
        <pc:sldMkLst>
          <pc:docMk/>
          <pc:sldMk cId="475625580" sldId="312"/>
        </pc:sldMkLst>
      </pc:sldChg>
      <pc:sldChg chg="add del">
        <pc:chgData name="Bierman, Arlene (AHRQ/IOD)" userId="a9caceba-4f81-4ba7-ad81-1554bd1c62eb" providerId="ADAL" clId="{FB28F4EF-7FF0-41D6-924A-1C67B9436C16}" dt="2024-08-15T14:18:05.166" v="209"/>
        <pc:sldMkLst>
          <pc:docMk/>
          <pc:sldMk cId="3029229482" sldId="317"/>
        </pc:sldMkLst>
      </pc:sldChg>
      <pc:sldChg chg="add del">
        <pc:chgData name="Bierman, Arlene (AHRQ/IOD)" userId="a9caceba-4f81-4ba7-ad81-1554bd1c62eb" providerId="ADAL" clId="{FB28F4EF-7FF0-41D6-924A-1C67B9436C16}" dt="2024-08-15T14:18:05.166" v="209"/>
        <pc:sldMkLst>
          <pc:docMk/>
          <pc:sldMk cId="114370866" sldId="318"/>
        </pc:sldMkLst>
      </pc:sldChg>
      <pc:sldChg chg="add del">
        <pc:chgData name="Bierman, Arlene (AHRQ/IOD)" userId="a9caceba-4f81-4ba7-ad81-1554bd1c62eb" providerId="ADAL" clId="{FB28F4EF-7FF0-41D6-924A-1C67B9436C16}" dt="2024-08-15T14:18:05.166" v="209"/>
        <pc:sldMkLst>
          <pc:docMk/>
          <pc:sldMk cId="1693599685" sldId="319"/>
        </pc:sldMkLst>
      </pc:sldChg>
      <pc:sldChg chg="modSp add del mod ord">
        <pc:chgData name="Bierman, Arlene (AHRQ/IOD)" userId="a9caceba-4f81-4ba7-ad81-1554bd1c62eb" providerId="ADAL" clId="{FB28F4EF-7FF0-41D6-924A-1C67B9436C16}" dt="2024-08-15T14:07:58.749" v="177" actId="14100"/>
        <pc:sldMkLst>
          <pc:docMk/>
          <pc:sldMk cId="1186435257" sldId="321"/>
        </pc:sldMkLst>
        <pc:spChg chg="mod">
          <ac:chgData name="Bierman, Arlene (AHRQ/IOD)" userId="a9caceba-4f81-4ba7-ad81-1554bd1c62eb" providerId="ADAL" clId="{FB28F4EF-7FF0-41D6-924A-1C67B9436C16}" dt="2024-08-15T14:07:09.694" v="167"/>
          <ac:spMkLst>
            <pc:docMk/>
            <pc:sldMk cId="1186435257" sldId="321"/>
            <ac:spMk id="4" creationId="{00000000-0000-0000-0000-000000000000}"/>
          </ac:spMkLst>
        </pc:spChg>
        <pc:picChg chg="mod">
          <ac:chgData name="Bierman, Arlene (AHRQ/IOD)" userId="a9caceba-4f81-4ba7-ad81-1554bd1c62eb" providerId="ADAL" clId="{FB28F4EF-7FF0-41D6-924A-1C67B9436C16}" dt="2024-08-15T14:07:58.749" v="177" actId="14100"/>
          <ac:picMkLst>
            <pc:docMk/>
            <pc:sldMk cId="1186435257" sldId="321"/>
            <ac:picMk id="5" creationId="{00000000-0000-0000-0000-000000000000}"/>
          </ac:picMkLst>
        </pc:picChg>
      </pc:sldChg>
      <pc:sldChg chg="add">
        <pc:chgData name="Bierman, Arlene (AHRQ/IOD)" userId="a9caceba-4f81-4ba7-ad81-1554bd1c62eb" providerId="ADAL" clId="{FB28F4EF-7FF0-41D6-924A-1C67B9436C16}" dt="2024-08-15T14:09:29.649" v="178"/>
        <pc:sldMkLst>
          <pc:docMk/>
          <pc:sldMk cId="1993539052" sldId="355"/>
        </pc:sldMkLst>
      </pc:sldChg>
      <pc:sldChg chg="add">
        <pc:chgData name="Bierman, Arlene (AHRQ/IOD)" userId="a9caceba-4f81-4ba7-ad81-1554bd1c62eb" providerId="ADAL" clId="{FB28F4EF-7FF0-41D6-924A-1C67B9436C16}" dt="2024-08-15T14:09:29.649" v="178"/>
        <pc:sldMkLst>
          <pc:docMk/>
          <pc:sldMk cId="3588255573" sldId="356"/>
        </pc:sldMkLst>
      </pc:sldChg>
      <pc:sldChg chg="del">
        <pc:chgData name="Bierman, Arlene (AHRQ/IOD)" userId="a9caceba-4f81-4ba7-ad81-1554bd1c62eb" providerId="ADAL" clId="{FB28F4EF-7FF0-41D6-924A-1C67B9436C16}" dt="2024-08-15T13:47:46.169" v="41" actId="47"/>
        <pc:sldMkLst>
          <pc:docMk/>
          <pc:sldMk cId="2536397747" sldId="362"/>
        </pc:sldMkLst>
      </pc:sldChg>
      <pc:sldChg chg="del">
        <pc:chgData name="Bierman, Arlene (AHRQ/IOD)" userId="a9caceba-4f81-4ba7-ad81-1554bd1c62eb" providerId="ADAL" clId="{FB28F4EF-7FF0-41D6-924A-1C67B9436C16}" dt="2024-08-15T13:48:06.899" v="43" actId="47"/>
        <pc:sldMkLst>
          <pc:docMk/>
          <pc:sldMk cId="3205901397" sldId="405"/>
        </pc:sldMkLst>
      </pc:sldChg>
      <pc:sldChg chg="del">
        <pc:chgData name="Bierman, Arlene (AHRQ/IOD)" userId="a9caceba-4f81-4ba7-ad81-1554bd1c62eb" providerId="ADAL" clId="{FB28F4EF-7FF0-41D6-924A-1C67B9436C16}" dt="2024-08-15T13:48:22.307" v="46" actId="47"/>
        <pc:sldMkLst>
          <pc:docMk/>
          <pc:sldMk cId="1946510330" sldId="2432"/>
        </pc:sldMkLst>
      </pc:sldChg>
      <pc:sldChg chg="del">
        <pc:chgData name="Bierman, Arlene (AHRQ/IOD)" userId="a9caceba-4f81-4ba7-ad81-1554bd1c62eb" providerId="ADAL" clId="{FB28F4EF-7FF0-41D6-924A-1C67B9436C16}" dt="2024-08-15T13:48:31.819" v="50" actId="47"/>
        <pc:sldMkLst>
          <pc:docMk/>
          <pc:sldMk cId="1285600225" sldId="2815"/>
        </pc:sldMkLst>
      </pc:sldChg>
      <pc:sldChg chg="del">
        <pc:chgData name="Bierman, Arlene (AHRQ/IOD)" userId="a9caceba-4f81-4ba7-ad81-1554bd1c62eb" providerId="ADAL" clId="{FB28F4EF-7FF0-41D6-924A-1C67B9436C16}" dt="2024-08-15T13:48:32.725" v="51" actId="47"/>
        <pc:sldMkLst>
          <pc:docMk/>
          <pc:sldMk cId="4291132367" sldId="2817"/>
        </pc:sldMkLst>
      </pc:sldChg>
      <pc:sldChg chg="del">
        <pc:chgData name="Bierman, Arlene (AHRQ/IOD)" userId="a9caceba-4f81-4ba7-ad81-1554bd1c62eb" providerId="ADAL" clId="{FB28F4EF-7FF0-41D6-924A-1C67B9436C16}" dt="2024-08-15T13:48:33.568" v="52" actId="47"/>
        <pc:sldMkLst>
          <pc:docMk/>
          <pc:sldMk cId="3445851132" sldId="2818"/>
        </pc:sldMkLst>
      </pc:sldChg>
      <pc:sldChg chg="del">
        <pc:chgData name="Bierman, Arlene (AHRQ/IOD)" userId="a9caceba-4f81-4ba7-ad81-1554bd1c62eb" providerId="ADAL" clId="{FB28F4EF-7FF0-41D6-924A-1C67B9436C16}" dt="2024-08-15T13:48:31.297" v="49" actId="47"/>
        <pc:sldMkLst>
          <pc:docMk/>
          <pc:sldMk cId="0" sldId="2834"/>
        </pc:sldMkLst>
      </pc:sldChg>
      <pc:sldChg chg="del">
        <pc:chgData name="Bierman, Arlene (AHRQ/IOD)" userId="a9caceba-4f81-4ba7-ad81-1554bd1c62eb" providerId="ADAL" clId="{FB28F4EF-7FF0-41D6-924A-1C67B9436C16}" dt="2024-08-15T13:48:02.774" v="42" actId="47"/>
        <pc:sldMkLst>
          <pc:docMk/>
          <pc:sldMk cId="2942468665" sldId="4611"/>
        </pc:sldMkLst>
      </pc:sldChg>
      <pc:sldChg chg="del">
        <pc:chgData name="Bierman, Arlene (AHRQ/IOD)" userId="a9caceba-4f81-4ba7-ad81-1554bd1c62eb" providerId="ADAL" clId="{FB28F4EF-7FF0-41D6-924A-1C67B9436C16}" dt="2024-08-15T13:48:59.139" v="55" actId="47"/>
        <pc:sldMkLst>
          <pc:docMk/>
          <pc:sldMk cId="2638238213" sldId="2147327334"/>
        </pc:sldMkLst>
      </pc:sldChg>
      <pc:sldChg chg="addSp delSp">
        <pc:chgData name="Bierman, Arlene (AHRQ/IOD)" userId="a9caceba-4f81-4ba7-ad81-1554bd1c62eb" providerId="ADAL" clId="{FB28F4EF-7FF0-41D6-924A-1C67B9436C16}" dt="2024-08-15T14:07:19.635" v="170"/>
        <pc:sldMkLst>
          <pc:docMk/>
          <pc:sldMk cId="2501961741" sldId="2147327535"/>
        </pc:sldMkLst>
        <pc:picChg chg="add del">
          <ac:chgData name="Bierman, Arlene (AHRQ/IOD)" userId="a9caceba-4f81-4ba7-ad81-1554bd1c62eb" providerId="ADAL" clId="{FB28F4EF-7FF0-41D6-924A-1C67B9436C16}" dt="2024-08-15T14:07:19.635" v="170"/>
          <ac:picMkLst>
            <pc:docMk/>
            <pc:sldMk cId="2501961741" sldId="2147327535"/>
            <ac:picMk id="5" creationId="{03A92B58-28A1-A764-038B-BD52435AF54E}"/>
          </ac:picMkLst>
        </pc:picChg>
      </pc:sldChg>
      <pc:sldChg chg="modSp mod ord">
        <pc:chgData name="Bierman, Arlene (AHRQ/IOD)" userId="a9caceba-4f81-4ba7-ad81-1554bd1c62eb" providerId="ADAL" clId="{FB28F4EF-7FF0-41D6-924A-1C67B9436C16}" dt="2024-08-15T14:19:46.091" v="211"/>
        <pc:sldMkLst>
          <pc:docMk/>
          <pc:sldMk cId="274477651" sldId="2147327536"/>
        </pc:sldMkLst>
        <pc:spChg chg="mod">
          <ac:chgData name="Bierman, Arlene (AHRQ/IOD)" userId="a9caceba-4f81-4ba7-ad81-1554bd1c62eb" providerId="ADAL" clId="{FB28F4EF-7FF0-41D6-924A-1C67B9436C16}" dt="2024-08-15T13:51:04.906" v="92" actId="20577"/>
          <ac:spMkLst>
            <pc:docMk/>
            <pc:sldMk cId="274477651" sldId="2147327536"/>
            <ac:spMk id="2" creationId="{9613D2DA-2018-E1CC-5A75-841A4EBED1D1}"/>
          </ac:spMkLst>
        </pc:spChg>
      </pc:sldChg>
      <pc:sldChg chg="del">
        <pc:chgData name="Bierman, Arlene (AHRQ/IOD)" userId="a9caceba-4f81-4ba7-ad81-1554bd1c62eb" providerId="ADAL" clId="{FB28F4EF-7FF0-41D6-924A-1C67B9436C16}" dt="2024-08-15T13:47:22.539" v="37" actId="47"/>
        <pc:sldMkLst>
          <pc:docMk/>
          <pc:sldMk cId="2121452949" sldId="2147327539"/>
        </pc:sldMkLst>
      </pc:sldChg>
      <pc:sldChg chg="del">
        <pc:chgData name="Bierman, Arlene (AHRQ/IOD)" userId="a9caceba-4f81-4ba7-ad81-1554bd1c62eb" providerId="ADAL" clId="{FB28F4EF-7FF0-41D6-924A-1C67B9436C16}" dt="2024-08-15T13:47:25.836" v="38" actId="47"/>
        <pc:sldMkLst>
          <pc:docMk/>
          <pc:sldMk cId="2237061009" sldId="2147327541"/>
        </pc:sldMkLst>
      </pc:sldChg>
      <pc:sldChg chg="modSp mod">
        <pc:chgData name="Bierman, Arlene (AHRQ/IOD)" userId="a9caceba-4f81-4ba7-ad81-1554bd1c62eb" providerId="ADAL" clId="{FB28F4EF-7FF0-41D6-924A-1C67B9436C16}" dt="2024-08-15T14:21:45.694" v="215" actId="20577"/>
        <pc:sldMkLst>
          <pc:docMk/>
          <pc:sldMk cId="777043149" sldId="2147327544"/>
        </pc:sldMkLst>
        <pc:spChg chg="mod">
          <ac:chgData name="Bierman, Arlene (AHRQ/IOD)" userId="a9caceba-4f81-4ba7-ad81-1554bd1c62eb" providerId="ADAL" clId="{FB28F4EF-7FF0-41D6-924A-1C67B9436C16}" dt="2024-08-15T14:21:45.694" v="215" actId="20577"/>
          <ac:spMkLst>
            <pc:docMk/>
            <pc:sldMk cId="777043149" sldId="2147327544"/>
            <ac:spMk id="2" creationId="{BA646BCB-D60B-7639-DD89-C9BBC97DBFA5}"/>
          </ac:spMkLst>
        </pc:spChg>
        <pc:spChg chg="mod">
          <ac:chgData name="Bierman, Arlene (AHRQ/IOD)" userId="a9caceba-4f81-4ba7-ad81-1554bd1c62eb" providerId="ADAL" clId="{FB28F4EF-7FF0-41D6-924A-1C67B9436C16}" dt="2024-08-15T13:58:29.764" v="166" actId="20577"/>
          <ac:spMkLst>
            <pc:docMk/>
            <pc:sldMk cId="777043149" sldId="2147327544"/>
            <ac:spMk id="3" creationId="{CEA552E5-9248-C9F0-BE82-AC1710D6FBCB}"/>
          </ac:spMkLst>
        </pc:spChg>
      </pc:sldChg>
      <pc:sldChg chg="del">
        <pc:chgData name="Bierman, Arlene (AHRQ/IOD)" userId="a9caceba-4f81-4ba7-ad81-1554bd1c62eb" providerId="ADAL" clId="{FB28F4EF-7FF0-41D6-924A-1C67B9436C16}" dt="2024-08-15T13:48:38.391" v="54" actId="47"/>
        <pc:sldMkLst>
          <pc:docMk/>
          <pc:sldMk cId="49347266" sldId="2147375660"/>
        </pc:sldMkLst>
      </pc:sldChg>
      <pc:sldChg chg="del">
        <pc:chgData name="Bierman, Arlene (AHRQ/IOD)" userId="a9caceba-4f81-4ba7-ad81-1554bd1c62eb" providerId="ADAL" clId="{FB28F4EF-7FF0-41D6-924A-1C67B9436C16}" dt="2024-08-15T13:47:41.254" v="40" actId="47"/>
        <pc:sldMkLst>
          <pc:docMk/>
          <pc:sldMk cId="671836624" sldId="2147375686"/>
        </pc:sldMkLst>
      </pc:sldChg>
      <pc:sldChg chg="ord">
        <pc:chgData name="Bierman, Arlene (AHRQ/IOD)" userId="a9caceba-4f81-4ba7-ad81-1554bd1c62eb" providerId="ADAL" clId="{FB28F4EF-7FF0-41D6-924A-1C67B9436C16}" dt="2024-08-15T14:10:13.362" v="180"/>
        <pc:sldMkLst>
          <pc:docMk/>
          <pc:sldMk cId="1719280141" sldId="2147375690"/>
        </pc:sldMkLst>
      </pc:sldChg>
      <pc:sldChg chg="ord">
        <pc:chgData name="Bierman, Arlene (AHRQ/IOD)" userId="a9caceba-4f81-4ba7-ad81-1554bd1c62eb" providerId="ADAL" clId="{FB28F4EF-7FF0-41D6-924A-1C67B9436C16}" dt="2024-08-15T14:10:21.149" v="182"/>
        <pc:sldMkLst>
          <pc:docMk/>
          <pc:sldMk cId="2796956880" sldId="2147375691"/>
        </pc:sldMkLst>
      </pc:sldChg>
      <pc:sldChg chg="del">
        <pc:chgData name="Bierman, Arlene (AHRQ/IOD)" userId="a9caceba-4f81-4ba7-ad81-1554bd1c62eb" providerId="ADAL" clId="{FB28F4EF-7FF0-41D6-924A-1C67B9436C16}" dt="2024-08-15T13:47:15.939" v="36" actId="47"/>
        <pc:sldMkLst>
          <pc:docMk/>
          <pc:sldMk cId="2514001043" sldId="2147375692"/>
        </pc:sldMkLst>
      </pc:sldChg>
      <pc:sldChg chg="add del">
        <pc:chgData name="Bierman, Arlene (AHRQ/IOD)" userId="a9caceba-4f81-4ba7-ad81-1554bd1c62eb" providerId="ADAL" clId="{FB28F4EF-7FF0-41D6-924A-1C67B9436C16}" dt="2024-08-15T14:12:23.680" v="184" actId="47"/>
        <pc:sldMkLst>
          <pc:docMk/>
          <pc:sldMk cId="3508707196" sldId="2147375692"/>
        </pc:sldMkLst>
      </pc:sldChg>
      <pc:sldChg chg="del">
        <pc:chgData name="Bierman, Arlene (AHRQ/IOD)" userId="a9caceba-4f81-4ba7-ad81-1554bd1c62eb" providerId="ADAL" clId="{FB28F4EF-7FF0-41D6-924A-1C67B9436C16}" dt="2024-08-15T13:48:29.108" v="47" actId="47"/>
        <pc:sldMkLst>
          <pc:docMk/>
          <pc:sldMk cId="3431267442" sldId="2147375693"/>
        </pc:sldMkLst>
      </pc:sldChg>
      <pc:sldChg chg="modSp add del mod">
        <pc:chgData name="Bierman, Arlene (AHRQ/IOD)" userId="a9caceba-4f81-4ba7-ad81-1554bd1c62eb" providerId="ADAL" clId="{FB28F4EF-7FF0-41D6-924A-1C67B9436C16}" dt="2024-08-15T14:15:36.719" v="206" actId="1036"/>
        <pc:sldMkLst>
          <pc:docMk/>
          <pc:sldMk cId="2619689680" sldId="2147375757"/>
        </pc:sldMkLst>
        <pc:spChg chg="mod">
          <ac:chgData name="Bierman, Arlene (AHRQ/IOD)" userId="a9caceba-4f81-4ba7-ad81-1554bd1c62eb" providerId="ADAL" clId="{FB28F4EF-7FF0-41D6-924A-1C67B9436C16}" dt="2024-08-15T14:15:36.719" v="206" actId="1036"/>
          <ac:spMkLst>
            <pc:docMk/>
            <pc:sldMk cId="2619689680" sldId="2147375757"/>
            <ac:spMk id="3" creationId="{29FD27C6-E591-404C-ACDB-3C9DE80C9392}"/>
          </ac:spMkLst>
        </pc:spChg>
      </pc:sldChg>
      <pc:sldMasterChg chg="delSldLayout">
        <pc:chgData name="Bierman, Arlene (AHRQ/IOD)" userId="a9caceba-4f81-4ba7-ad81-1554bd1c62eb" providerId="ADAL" clId="{FB28F4EF-7FF0-41D6-924A-1C67B9436C16}" dt="2024-08-15T13:48:30.250" v="48" actId="47"/>
        <pc:sldMasterMkLst>
          <pc:docMk/>
          <pc:sldMasterMk cId="0" sldId="2147483648"/>
        </pc:sldMasterMkLst>
        <pc:sldLayoutChg chg="del">
          <pc:chgData name="Bierman, Arlene (AHRQ/IOD)" userId="a9caceba-4f81-4ba7-ad81-1554bd1c62eb" providerId="ADAL" clId="{FB28F4EF-7FF0-41D6-924A-1C67B9436C16}" dt="2024-08-15T13:48:29.108" v="47" actId="47"/>
          <pc:sldLayoutMkLst>
            <pc:docMk/>
            <pc:sldMasterMk cId="0" sldId="2147483648"/>
            <pc:sldLayoutMk cId="3196653205" sldId="2147483801"/>
          </pc:sldLayoutMkLst>
        </pc:sldLayoutChg>
        <pc:sldLayoutChg chg="del">
          <pc:chgData name="Bierman, Arlene (AHRQ/IOD)" userId="a9caceba-4f81-4ba7-ad81-1554bd1c62eb" providerId="ADAL" clId="{FB28F4EF-7FF0-41D6-924A-1C67B9436C16}" dt="2024-08-15T13:48:30.250" v="48" actId="47"/>
          <pc:sldLayoutMkLst>
            <pc:docMk/>
            <pc:sldMasterMk cId="0" sldId="2147483648"/>
            <pc:sldLayoutMk cId="1815722715" sldId="2147483819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40ABE-DCA6-4B7A-B1BC-961182C98C1E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DE9D1-BBA0-4F2C-9FA0-7B37DDC69B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258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106A1E-4DC8-4B97-9735-D05403F9CA2D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7BA40C-25F7-4A81-B7B0-365A5351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740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Google Shape;1598;g2b4aeb2447a_1_1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9" name="Google Shape;1599;g2b4aeb2447a_1_14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00" name="Google Shape;1600;g2b4aeb2447a_1_14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2967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7BA40C-25F7-4A81-B7B0-365A5351FE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527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7BA40C-25F7-4A81-B7B0-365A5351FE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083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BA40C-25F7-4A81-B7B0-365A5351FE2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689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3352800"/>
            <a:ext cx="10363200" cy="12954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876800"/>
            <a:ext cx="8534400" cy="7620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Author and 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5B7A5-34A7-4AB0-A34F-A4DF2002FA9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Author and Date 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Author and Date </a:t>
            </a:r>
          </a:p>
        </p:txBody>
      </p:sp>
    </p:spTree>
    <p:extLst>
      <p:ext uri="{BB962C8B-B14F-4D97-AF65-F5344CB8AC3E}">
        <p14:creationId xmlns:p14="http://schemas.microsoft.com/office/powerpoint/2010/main" val="1063394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CEEB-D5BD-4BA4-9F0F-BBFD9BD91A1F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4C657-53BA-4C64-8161-364EC652DC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843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3352800"/>
            <a:ext cx="10363200" cy="12954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876800"/>
            <a:ext cx="8534400" cy="7620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Author and 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5B7A5-34A7-4AB0-A34F-A4DF2002FA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407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5B7A5-34A7-4AB0-A34F-A4DF2002FA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6704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981326"/>
            <a:ext cx="10363200" cy="1362075"/>
          </a:xfrm>
        </p:spPr>
        <p:txBody>
          <a:bodyPr anchor="t"/>
          <a:lstStyle>
            <a:lvl1pPr algn="ctr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343401"/>
            <a:ext cx="10363200" cy="15001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5B7A5-34A7-4AB0-A34F-A4DF2002FA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283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5B7A5-34A7-4AB0-A34F-A4DF2002FA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611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47801"/>
            <a:ext cx="5386917" cy="727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7801"/>
            <a:ext cx="5389033" cy="727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5B7A5-34A7-4AB0-A34F-A4DF2002FA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3620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5B7A5-34A7-4AB0-A34F-A4DF2002FA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8775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5B7A5-34A7-4AB0-A34F-A4DF2002FA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708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5B7A5-34A7-4AB0-A34F-A4DF2002FA9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5B7A5-34A7-4AB0-A34F-A4DF2002FA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7900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Author and Date </a:t>
            </a:r>
          </a:p>
        </p:txBody>
      </p:sp>
    </p:spTree>
    <p:extLst>
      <p:ext uri="{BB962C8B-B14F-4D97-AF65-F5344CB8AC3E}">
        <p14:creationId xmlns:p14="http://schemas.microsoft.com/office/powerpoint/2010/main" val="26256220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3352800"/>
            <a:ext cx="10363200" cy="12954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876800"/>
            <a:ext cx="8534400" cy="7620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Author and 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5B7A5-34A7-4AB0-A34F-A4DF2002F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441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5B7A5-34A7-4AB0-A34F-A4DF2002F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0415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981326"/>
            <a:ext cx="10363200" cy="1362075"/>
          </a:xfrm>
        </p:spPr>
        <p:txBody>
          <a:bodyPr anchor="t"/>
          <a:lstStyle>
            <a:lvl1pPr algn="ctr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343401"/>
            <a:ext cx="10363200" cy="15001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5B7A5-34A7-4AB0-A34F-A4DF2002F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3325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5B7A5-34A7-4AB0-A34F-A4DF2002F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8050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47801"/>
            <a:ext cx="5386917" cy="727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7801"/>
            <a:ext cx="5389033" cy="727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5B7A5-34A7-4AB0-A34F-A4DF2002F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4602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5B7A5-34A7-4AB0-A34F-A4DF2002F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4310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5B7A5-34A7-4AB0-A34F-A4DF2002F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0691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5B7A5-34A7-4AB0-A34F-A4DF2002F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48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981326"/>
            <a:ext cx="10363200" cy="1362075"/>
          </a:xfrm>
        </p:spPr>
        <p:txBody>
          <a:bodyPr anchor="t"/>
          <a:lstStyle>
            <a:lvl1pPr algn="ctr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343401"/>
            <a:ext cx="10363200" cy="15001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5B7A5-34A7-4AB0-A34F-A4DF2002FA9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rrow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E06780-E3EA-4F2B-8255-A0F6C3B863A6}"/>
              </a:ext>
            </a:extLst>
          </p:cNvPr>
          <p:cNvSpPr/>
          <p:nvPr userDrawn="1"/>
        </p:nvSpPr>
        <p:spPr>
          <a:xfrm>
            <a:off x="-24714" y="-6837"/>
            <a:ext cx="11434242" cy="836494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ADE74B-0A13-488D-AF43-388862362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2C10B610-381F-432D-A853-6CC0B0380E7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514ABD-2113-4762-AFDE-69273447AD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13"/>
          <a:stretch/>
        </p:blipFill>
        <p:spPr>
          <a:xfrm>
            <a:off x="11081982" y="-6837"/>
            <a:ext cx="1110018" cy="83649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81C648-7BC5-456C-AD84-7B0B26650534}"/>
              </a:ext>
            </a:extLst>
          </p:cNvPr>
          <p:cNvCxnSpPr>
            <a:cxnSpLocks/>
          </p:cNvCxnSpPr>
          <p:nvPr userDrawn="1"/>
        </p:nvCxnSpPr>
        <p:spPr>
          <a:xfrm>
            <a:off x="-24714" y="867664"/>
            <a:ext cx="12257903" cy="0"/>
          </a:xfrm>
          <a:prstGeom prst="line">
            <a:avLst/>
          </a:prstGeom>
          <a:ln w="101600">
            <a:gradFill>
              <a:gsLst>
                <a:gs pos="0">
                  <a:srgbClr val="92D050"/>
                </a:gs>
                <a:gs pos="37000">
                  <a:srgbClr val="00B050"/>
                </a:gs>
                <a:gs pos="70000">
                  <a:srgbClr val="277D9E"/>
                </a:gs>
                <a:gs pos="100000">
                  <a:srgbClr val="00B0F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72E8E7B-DFFC-4EF2-BE00-586EDBC425D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31788" y="-6837"/>
            <a:ext cx="9717087" cy="836493"/>
          </a:xfrm>
          <a:prstGeom prst="rect">
            <a:avLst/>
          </a:prstGeom>
        </p:spPr>
        <p:txBody>
          <a:bodyPr bIns="0" anchor="ctr" anchorCtr="0"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Narrow Header Example (Use Sparingly)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1920A7AA-79FE-4CE7-AC7E-E98219BF0F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788" y="1119116"/>
            <a:ext cx="11517312" cy="5373759"/>
          </a:xfrm>
          <a:prstGeom prst="rect">
            <a:avLst/>
          </a:prstGeom>
        </p:spPr>
        <p:txBody>
          <a:bodyPr lIns="0" rIns="0"/>
          <a:lstStyle>
            <a:lvl1pPr marL="457200" indent="-342900">
              <a:buClr>
                <a:srgbClr val="00B0F0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5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228600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714500" indent="-228600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171700" indent="-228600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628900" indent="-228600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09369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Author and Date </a:t>
            </a:r>
          </a:p>
        </p:txBody>
      </p:sp>
    </p:spTree>
    <p:extLst>
      <p:ext uri="{BB962C8B-B14F-4D97-AF65-F5344CB8AC3E}">
        <p14:creationId xmlns:p14="http://schemas.microsoft.com/office/powerpoint/2010/main" val="21047600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50498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257887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sz="2400" b="0"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7357" y="1535838"/>
            <a:ext cx="10996472" cy="3959440"/>
          </a:xfrm>
        </p:spPr>
        <p:txBody>
          <a:bodyPr anchor="t">
            <a:normAutofit/>
          </a:bodyPr>
          <a:lstStyle>
            <a:lvl1pPr marL="285750" indent="-285750">
              <a:lnSpc>
                <a:spcPct val="100000"/>
              </a:lnSpc>
              <a:buClrTx/>
              <a:buFont typeface="Wingdings" panose="05000000000000000000" pitchFamily="2" charset="2"/>
              <a:buChar char="§"/>
              <a:defRPr sz="2000" baseline="0"/>
            </a:lvl1pPr>
            <a:lvl2pPr marL="50292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04D8C8E-669D-43B4-9411-09EA2BB827E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FC026-A102-413E-93FB-7D386EF0DC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17678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4"/>
          <p:cNvSpPr txBox="1">
            <a:spLocks noGrp="1"/>
          </p:cNvSpPr>
          <p:nvPr>
            <p:ph type="sldNum" idx="12"/>
          </p:nvPr>
        </p:nvSpPr>
        <p:spPr>
          <a:xfrm>
            <a:off x="4970929" y="6356428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6217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0"/>
          <p:cNvSpPr txBox="1">
            <a:spLocks noGrp="1"/>
          </p:cNvSpPr>
          <p:nvPr>
            <p:ph type="title"/>
          </p:nvPr>
        </p:nvSpPr>
        <p:spPr>
          <a:xfrm>
            <a:off x="609600" y="182880"/>
            <a:ext cx="109728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body" idx="1"/>
          </p:nvPr>
        </p:nvSpPr>
        <p:spPr>
          <a:xfrm>
            <a:off x="609600" y="1554481"/>
            <a:ext cx="109728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–"/>
              <a:defRPr/>
            </a:lvl2pPr>
            <a:lvl3pPr marL="1371600" lvl="2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oto Sans Symbols"/>
              <a:buChar char="▪"/>
              <a:defRPr/>
            </a:lvl3pPr>
            <a:lvl4pPr marL="1828800" lvl="3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oto Sans Symbols"/>
              <a:buChar char="❖"/>
              <a:defRPr/>
            </a:lvl4pPr>
            <a:lvl5pPr marL="2286000" lvl="4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0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3411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11d1e6f0686_0_786"/>
          <p:cNvSpPr txBox="1">
            <a:spLocks noGrp="1"/>
          </p:cNvSpPr>
          <p:nvPr>
            <p:ph type="title"/>
          </p:nvPr>
        </p:nvSpPr>
        <p:spPr>
          <a:xfrm>
            <a:off x="609600" y="182883"/>
            <a:ext cx="10972800" cy="9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g11d1e6f0686_0_786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g11d1e6f0686_0_786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g11d1e6f0686_0_786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0" name="Google Shape;50;g11d1e6f0686_0_786"/>
          <p:cNvSpPr/>
          <p:nvPr/>
        </p:nvSpPr>
        <p:spPr>
          <a:xfrm>
            <a:off x="146600" y="5554833"/>
            <a:ext cx="11973200" cy="123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50469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E8863-294B-2E98-8CA8-9713AA3FA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CD2741-159E-F6EB-4B79-01CF405E04E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832EEA-9FD0-1659-8553-3C91A7D1E52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2E23E7-5DB4-8283-6095-8A957BB0E6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125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132492ce2f4_0_552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275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g132492ce2f4_0_552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1311"/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092"/>
            </a:lvl2pPr>
            <a:lvl3pPr lvl="2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982"/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874"/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874"/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874"/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874"/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874"/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874"/>
            </a:lvl9pPr>
          </a:lstStyle>
          <a:p>
            <a:endParaRPr/>
          </a:p>
        </p:txBody>
      </p:sp>
      <p:sp>
        <p:nvSpPr>
          <p:cNvPr id="54" name="Google Shape;54;g132492ce2f4_0_552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g132492ce2f4_0_552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g132492ce2f4_0_552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1759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w/Map, Blue">
  <p:cSld name="Title Slide w/Map, Blu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f63c1c0321_2_609"/>
          <p:cNvSpPr/>
          <p:nvPr/>
        </p:nvSpPr>
        <p:spPr>
          <a:xfrm>
            <a:off x="0" y="0"/>
            <a:ext cx="12192000" cy="6874800"/>
          </a:xfrm>
          <a:prstGeom prst="rect">
            <a:avLst/>
          </a:prstGeom>
          <a:solidFill>
            <a:srgbClr val="0A35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g1f63c1c0321_2_609"/>
          <p:cNvSpPr/>
          <p:nvPr/>
        </p:nvSpPr>
        <p:spPr>
          <a:xfrm>
            <a:off x="0" y="-14000"/>
            <a:ext cx="12192000" cy="6689200"/>
          </a:xfrm>
          <a:prstGeom prst="rect">
            <a:avLst/>
          </a:prstGeom>
          <a:gradFill>
            <a:gsLst>
              <a:gs pos="0">
                <a:srgbClr val="4F81BD">
                  <a:alpha val="0"/>
                </a:srgbClr>
              </a:gs>
              <a:gs pos="99000">
                <a:srgbClr val="244061"/>
              </a:gs>
              <a:gs pos="100000">
                <a:srgbClr val="24406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" name="Google Shape;65;g1f63c1c0321_2_6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199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g1f63c1c0321_2_6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000" y="5346175"/>
            <a:ext cx="1448832" cy="583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g1f63c1c0321_2_609"/>
          <p:cNvPicPr preferRelativeResize="0"/>
          <p:nvPr/>
        </p:nvPicPr>
        <p:blipFill rotWithShape="1">
          <a:blip r:embed="rId4">
            <a:alphaModFix/>
          </a:blip>
          <a:srcRect l="2953" r="2953"/>
          <a:stretch/>
        </p:blipFill>
        <p:spPr>
          <a:xfrm>
            <a:off x="5283200" y="2"/>
            <a:ext cx="6908800" cy="6195329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g1f63c1c0321_2_609"/>
          <p:cNvSpPr txBox="1">
            <a:spLocks noGrp="1"/>
          </p:cNvSpPr>
          <p:nvPr>
            <p:ph type="ctrTitle"/>
          </p:nvPr>
        </p:nvSpPr>
        <p:spPr>
          <a:xfrm>
            <a:off x="387252" y="393056"/>
            <a:ext cx="621680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4275" rIns="91425" bIns="342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b="1" i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g1f63c1c0321_2_609"/>
          <p:cNvSpPr txBox="1">
            <a:spLocks noGrp="1"/>
          </p:cNvSpPr>
          <p:nvPr>
            <p:ph type="subTitle" idx="1"/>
          </p:nvPr>
        </p:nvSpPr>
        <p:spPr>
          <a:xfrm>
            <a:off x="387253" y="1536699"/>
            <a:ext cx="62168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Font typeface="Noto Sans Symbols"/>
              <a:buNone/>
              <a:defRPr sz="2000" b="0" i="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–"/>
              <a:defRPr/>
            </a:lvl2pPr>
            <a:lvl3pPr lvl="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▪"/>
              <a:defRPr/>
            </a:lvl3pPr>
            <a:lvl4pPr lvl="3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❖"/>
              <a:defRPr/>
            </a:lvl4pPr>
            <a:lvl5pPr lvl="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»"/>
              <a:defRPr/>
            </a:lvl5pPr>
            <a:lvl6pPr lvl="5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6pPr>
            <a:lvl7pPr lvl="6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7pPr>
            <a:lvl8pPr lvl="7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8pPr>
            <a:lvl9pPr lvl="8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g1f63c1c0321_2_609"/>
          <p:cNvSpPr txBox="1">
            <a:spLocks noGrp="1"/>
          </p:cNvSpPr>
          <p:nvPr>
            <p:ph type="body" idx="2"/>
          </p:nvPr>
        </p:nvSpPr>
        <p:spPr>
          <a:xfrm>
            <a:off x="387252" y="2349499"/>
            <a:ext cx="4896000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1600" b="0" i="0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▪"/>
              <a:defRPr/>
            </a:lvl3pPr>
            <a:lvl4pPr marL="1828800" lvl="3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❖"/>
              <a:defRPr/>
            </a:lvl4pPr>
            <a:lvl5pPr marL="2286000" lvl="4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»"/>
              <a:defRPr/>
            </a:lvl5pPr>
            <a:lvl6pPr marL="2743200" lvl="5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6pPr>
            <a:lvl7pPr marL="3200400" lvl="6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7pPr>
            <a:lvl8pPr marL="3657600" lvl="7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8pPr>
            <a:lvl9pPr marL="4114800" lvl="8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g1f63c1c0321_2_609"/>
          <p:cNvSpPr/>
          <p:nvPr/>
        </p:nvSpPr>
        <p:spPr>
          <a:xfrm>
            <a:off x="0" y="6510528"/>
            <a:ext cx="12192000" cy="350400"/>
          </a:xfrm>
          <a:prstGeom prst="rect">
            <a:avLst/>
          </a:prstGeom>
          <a:solidFill>
            <a:srgbClr val="2440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g1f63c1c0321_2_609"/>
          <p:cNvSpPr txBox="1">
            <a:spLocks noGrp="1"/>
          </p:cNvSpPr>
          <p:nvPr>
            <p:ph type="ftr" idx="11"/>
          </p:nvPr>
        </p:nvSpPr>
        <p:spPr>
          <a:xfrm>
            <a:off x="10668000" y="6510528"/>
            <a:ext cx="1524000" cy="3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g1f63c1c0321_2_609"/>
          <p:cNvSpPr txBox="1"/>
          <p:nvPr/>
        </p:nvSpPr>
        <p:spPr>
          <a:xfrm>
            <a:off x="342533" y="6497834"/>
            <a:ext cx="136440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538CD5"/>
                </a:solidFill>
                <a:latin typeface="Arial"/>
                <a:ea typeface="Arial"/>
                <a:cs typeface="Arial"/>
                <a:sym typeface="Arial"/>
              </a:rPr>
              <a:t>www.rti.org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g1f63c1c0321_2_609"/>
          <p:cNvSpPr txBox="1"/>
          <p:nvPr/>
        </p:nvSpPr>
        <p:spPr>
          <a:xfrm>
            <a:off x="1624224" y="6575687"/>
            <a:ext cx="7583600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800"/>
              <a:buFont typeface="Arial Narrow"/>
              <a:buNone/>
            </a:pPr>
            <a:r>
              <a:rPr lang="en-US" sz="800" b="0" i="0" u="none" strike="noStrike" cap="none">
                <a:solidFill>
                  <a:srgbClr val="538CD5"/>
                </a:solidFill>
                <a:latin typeface="Arial Narrow"/>
                <a:ea typeface="Arial Narrow"/>
                <a:cs typeface="Arial Narrow"/>
                <a:sym typeface="Arial Narrow"/>
              </a:rPr>
              <a:t>RTI International is a trade name of Research Triangle Institute. RTI and the RTI logo are U.S. registered trademarks of Research Triangle Institute.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3662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5B7A5-34A7-4AB0-A34F-A4DF2002FA9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66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66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66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9039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6"/>
          <p:cNvSpPr txBox="1">
            <a:spLocks noGrp="1"/>
          </p:cNvSpPr>
          <p:nvPr>
            <p:ph type="title"/>
          </p:nvPr>
        </p:nvSpPr>
        <p:spPr>
          <a:xfrm>
            <a:off x="609600" y="182880"/>
            <a:ext cx="109728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None/>
              <a:defRPr sz="27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6"/>
          <p:cNvSpPr txBox="1">
            <a:spLocks noGrp="1"/>
          </p:cNvSpPr>
          <p:nvPr>
            <p:ph type="body" idx="1"/>
          </p:nvPr>
        </p:nvSpPr>
        <p:spPr>
          <a:xfrm>
            <a:off x="4766733" y="1447800"/>
            <a:ext cx="6815600" cy="46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 sz="1800"/>
            </a:lvl3pPr>
            <a:lvl4pPr marL="1828800" lvl="3" indent="-3111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❖"/>
              <a:defRPr sz="1500"/>
            </a:lvl4pPr>
            <a:lvl5pPr marL="2286000" lvl="4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 sz="1500"/>
            </a:lvl5pPr>
            <a:lvl6pPr marL="2743200" lvl="5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91" name="Google Shape;91;p26"/>
          <p:cNvSpPr txBox="1">
            <a:spLocks noGrp="1"/>
          </p:cNvSpPr>
          <p:nvPr>
            <p:ph type="body" idx="2"/>
          </p:nvPr>
        </p:nvSpPr>
        <p:spPr>
          <a:xfrm>
            <a:off x="609601" y="1435103"/>
            <a:ext cx="4011200" cy="4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3pPr>
            <a:lvl4pPr marL="1828800" lvl="3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700"/>
            </a:lvl4pPr>
            <a:lvl5pPr marL="2286000" lvl="4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5pPr>
            <a:lvl6pPr marL="2743200" lvl="5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6pPr>
            <a:lvl7pPr marL="3200400" lvl="6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7pPr>
            <a:lvl8pPr marL="3657600" lvl="7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8pPr>
            <a:lvl9pPr marL="4114800" lvl="8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92" name="Google Shape;92;p26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6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6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021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7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None/>
              <a:defRPr sz="15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7"/>
          <p:cNvSpPr>
            <a:spLocks noGrp="1"/>
          </p:cNvSpPr>
          <p:nvPr>
            <p:ph type="pic" idx="2"/>
          </p:nvPr>
        </p:nvSpPr>
        <p:spPr>
          <a:xfrm>
            <a:off x="2389717" y="1419225"/>
            <a:ext cx="7315200" cy="330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7"/>
          <p:cNvSpPr txBox="1">
            <a:spLocks noGrp="1"/>
          </p:cNvSpPr>
          <p:nvPr>
            <p:ph type="body" idx="1"/>
          </p:nvPr>
        </p:nvSpPr>
        <p:spPr>
          <a:xfrm>
            <a:off x="2389717" y="5367339"/>
            <a:ext cx="7315200" cy="8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3pPr>
            <a:lvl4pPr marL="1828800" lvl="3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700"/>
            </a:lvl4pPr>
            <a:lvl5pPr marL="2286000" lvl="4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5pPr>
            <a:lvl6pPr marL="2743200" lvl="5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6pPr>
            <a:lvl7pPr marL="3200400" lvl="6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7pPr>
            <a:lvl8pPr marL="3657600" lvl="7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8pPr>
            <a:lvl9pPr marL="4114800" lvl="8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99" name="Google Shape;99;p27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7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7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789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8"/>
          <p:cNvSpPr txBox="1">
            <a:spLocks noGrp="1"/>
          </p:cNvSpPr>
          <p:nvPr>
            <p:ph type="title"/>
          </p:nvPr>
        </p:nvSpPr>
        <p:spPr>
          <a:xfrm>
            <a:off x="609600" y="182883"/>
            <a:ext cx="10972800" cy="9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8"/>
          <p:cNvSpPr txBox="1">
            <a:spLocks noGrp="1"/>
          </p:cNvSpPr>
          <p:nvPr>
            <p:ph type="body" idx="1"/>
          </p:nvPr>
        </p:nvSpPr>
        <p:spPr>
          <a:xfrm rot="5400000">
            <a:off x="3968200" y="-1804120"/>
            <a:ext cx="4255600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marL="1371600" lvl="2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3pPr>
            <a:lvl4pPr marL="1828800" lvl="3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❖"/>
              <a:defRPr/>
            </a:lvl4pPr>
            <a:lvl5pPr marL="2286000" lvl="4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28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8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8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710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9"/>
          <p:cNvSpPr txBox="1">
            <a:spLocks noGrp="1"/>
          </p:cNvSpPr>
          <p:nvPr>
            <p:ph type="title"/>
          </p:nvPr>
        </p:nvSpPr>
        <p:spPr>
          <a:xfrm rot="5400000">
            <a:off x="7809800" y="2353375"/>
            <a:ext cx="48020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9"/>
          <p:cNvSpPr txBox="1">
            <a:spLocks noGrp="1"/>
          </p:cNvSpPr>
          <p:nvPr>
            <p:ph type="body" idx="1"/>
          </p:nvPr>
        </p:nvSpPr>
        <p:spPr>
          <a:xfrm rot="5400000">
            <a:off x="2221800" y="-288225"/>
            <a:ext cx="4802000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marL="1371600" lvl="2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3pPr>
            <a:lvl4pPr marL="1828800" lvl="3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❖"/>
              <a:defRPr/>
            </a:lvl4pPr>
            <a:lvl5pPr marL="2286000" lvl="4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9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9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9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486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Heavy Alt">
  <p:cSld name="Text Heavy Al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0"/>
          <p:cNvSpPr txBox="1">
            <a:spLocks noGrp="1"/>
          </p:cNvSpPr>
          <p:nvPr>
            <p:ph type="title"/>
          </p:nvPr>
        </p:nvSpPr>
        <p:spPr>
          <a:xfrm>
            <a:off x="1443317" y="797331"/>
            <a:ext cx="9144000" cy="9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245E"/>
              </a:buClr>
              <a:buSzPts val="3700"/>
              <a:buFont typeface="Franklin Gothic"/>
              <a:buNone/>
              <a:defRPr sz="3700">
                <a:solidFill>
                  <a:srgbClr val="20245E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0"/>
          <p:cNvSpPr txBox="1">
            <a:spLocks noGrp="1"/>
          </p:cNvSpPr>
          <p:nvPr>
            <p:ph type="body" idx="1"/>
          </p:nvPr>
        </p:nvSpPr>
        <p:spPr>
          <a:xfrm>
            <a:off x="1443317" y="2599345"/>
            <a:ext cx="9144000" cy="33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</a:defRPr>
            </a:lvl2pPr>
            <a:lvl3pPr marL="1371600" lvl="2" indent="-32385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/>
            </a:lvl3pPr>
            <a:lvl4pPr marL="1828800" lvl="3" indent="-3175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/>
            </a:lvl4pPr>
            <a:lvl5pPr marL="2286000" lvl="4" indent="-3175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cxnSp>
        <p:nvCxnSpPr>
          <p:cNvPr id="117" name="Google Shape;117;p30"/>
          <p:cNvCxnSpPr/>
          <p:nvPr/>
        </p:nvCxnSpPr>
        <p:spPr>
          <a:xfrm>
            <a:off x="1569529" y="1752597"/>
            <a:ext cx="1578000" cy="0"/>
          </a:xfrm>
          <a:prstGeom prst="straightConnector1">
            <a:avLst/>
          </a:prstGeom>
          <a:noFill/>
          <a:ln w="19050" cap="flat" cmpd="sng">
            <a:solidFill>
              <a:srgbClr val="5335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8" name="Google Shape;118;p30"/>
          <p:cNvSpPr txBox="1">
            <a:spLocks noGrp="1"/>
          </p:cNvSpPr>
          <p:nvPr>
            <p:ph type="body" idx="2"/>
          </p:nvPr>
        </p:nvSpPr>
        <p:spPr>
          <a:xfrm>
            <a:off x="1443319" y="1827515"/>
            <a:ext cx="9144000" cy="6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30"/>
          <p:cNvSpPr txBox="1">
            <a:spLocks noGrp="1"/>
          </p:cNvSpPr>
          <p:nvPr>
            <p:ph type="sldNum" idx="12"/>
          </p:nvPr>
        </p:nvSpPr>
        <p:spPr>
          <a:xfrm>
            <a:off x="5781261" y="6488611"/>
            <a:ext cx="6296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9575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7"/>
          <p:cNvSpPr txBox="1">
            <a:spLocks noGrp="1"/>
          </p:cNvSpPr>
          <p:nvPr>
            <p:ph type="title"/>
          </p:nvPr>
        </p:nvSpPr>
        <p:spPr>
          <a:xfrm>
            <a:off x="854699" y="1162796"/>
            <a:ext cx="9833600" cy="10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67"/>
          <p:cNvSpPr txBox="1">
            <a:spLocks noGrp="1"/>
          </p:cNvSpPr>
          <p:nvPr>
            <p:ph type="body" idx="1"/>
          </p:nvPr>
        </p:nvSpPr>
        <p:spPr>
          <a:xfrm>
            <a:off x="854699" y="2017947"/>
            <a:ext cx="9833600" cy="34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5A5A"/>
              </a:buClr>
              <a:buSzPts val="2100"/>
              <a:buFont typeface="Arial"/>
              <a:buChar char="•"/>
              <a:defRPr sz="15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5A5A"/>
              </a:buClr>
              <a:buSzPts val="1800"/>
              <a:buFont typeface="Arial"/>
              <a:buChar char="•"/>
              <a:defRPr sz="1400" b="1" i="0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238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5A5A"/>
              </a:buClr>
              <a:buSzPts val="1500"/>
              <a:buFont typeface="Arial"/>
              <a:buChar char="•"/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298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5A5A"/>
              </a:buClr>
              <a:buSzPts val="1100"/>
              <a:buFont typeface="Arial"/>
              <a:buChar char="•"/>
              <a:defRPr sz="11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175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5A5A"/>
              </a:buClr>
              <a:buSzPts val="1400"/>
              <a:buFont typeface="Arial"/>
              <a:buChar char="•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6pPr>
            <a:lvl7pPr marL="3200400" lvl="6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7pPr>
            <a:lvl8pPr marL="3657600" lvl="7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8pPr>
            <a:lvl9pPr marL="4114800" lvl="8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67"/>
          <p:cNvSpPr txBox="1"/>
          <p:nvPr/>
        </p:nvSpPr>
        <p:spPr>
          <a:xfrm>
            <a:off x="10456225" y="6394135"/>
            <a:ext cx="826000" cy="192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54C0E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#HIMSS21</a:t>
            </a:r>
            <a:endParaRPr sz="800" b="1" i="0" u="none" strike="noStrike" cap="none">
              <a:solidFill>
                <a:srgbClr val="54C0E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4" name="Google Shape;124;p67"/>
          <p:cNvSpPr txBox="1">
            <a:spLocks noGrp="1"/>
          </p:cNvSpPr>
          <p:nvPr>
            <p:ph type="sldNum" idx="12"/>
          </p:nvPr>
        </p:nvSpPr>
        <p:spPr>
          <a:xfrm>
            <a:off x="11360517" y="6390179"/>
            <a:ext cx="513600" cy="2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6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8"/>
          <p:cNvSpPr txBox="1">
            <a:spLocks noGrp="1"/>
          </p:cNvSpPr>
          <p:nvPr>
            <p:ph type="title"/>
          </p:nvPr>
        </p:nvSpPr>
        <p:spPr>
          <a:xfrm>
            <a:off x="846075" y="1054736"/>
            <a:ext cx="5069200" cy="10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 i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68"/>
          <p:cNvSpPr txBox="1">
            <a:spLocks noGrp="1"/>
          </p:cNvSpPr>
          <p:nvPr>
            <p:ph type="sldNum" idx="12"/>
          </p:nvPr>
        </p:nvSpPr>
        <p:spPr>
          <a:xfrm>
            <a:off x="11360517" y="6390179"/>
            <a:ext cx="513600" cy="2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8" name="Google Shape;128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77811" y="4087166"/>
            <a:ext cx="2331719" cy="2770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77811" y="1334824"/>
            <a:ext cx="2331719" cy="2770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7811" y="2"/>
            <a:ext cx="2331719" cy="134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68"/>
          <p:cNvSpPr>
            <a:spLocks noGrp="1"/>
          </p:cNvSpPr>
          <p:nvPr>
            <p:ph type="pic" idx="2"/>
          </p:nvPr>
        </p:nvSpPr>
        <p:spPr>
          <a:xfrm>
            <a:off x="7074639" y="0"/>
            <a:ext cx="5117200" cy="6858000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165972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Main Title">
  <p:cSld name="Content_Main Title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b4aeb2447a_1_1736"/>
          <p:cNvSpPr txBox="1">
            <a:spLocks noGrp="1"/>
          </p:cNvSpPr>
          <p:nvPr>
            <p:ph type="sldNum" idx="12"/>
          </p:nvPr>
        </p:nvSpPr>
        <p:spPr>
          <a:xfrm>
            <a:off x="11360517" y="6390179"/>
            <a:ext cx="513600" cy="2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 sz="6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ctr" rtl="0">
              <a:spcBef>
                <a:spcPts val="0"/>
              </a:spcBef>
              <a:buNone/>
              <a:defRPr sz="6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ctr" rtl="0">
              <a:spcBef>
                <a:spcPts val="0"/>
              </a:spcBef>
              <a:buNone/>
              <a:defRPr sz="6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ctr" rtl="0">
              <a:spcBef>
                <a:spcPts val="0"/>
              </a:spcBef>
              <a:buNone/>
              <a:defRPr sz="6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ctr" rtl="0">
              <a:spcBef>
                <a:spcPts val="0"/>
              </a:spcBef>
              <a:buNone/>
              <a:defRPr sz="6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ctr" rtl="0">
              <a:spcBef>
                <a:spcPts val="0"/>
              </a:spcBef>
              <a:buNone/>
              <a:defRPr sz="6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ctr" rtl="0">
              <a:spcBef>
                <a:spcPts val="0"/>
              </a:spcBef>
              <a:buNone/>
              <a:defRPr sz="6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ctr" rtl="0">
              <a:spcBef>
                <a:spcPts val="0"/>
              </a:spcBef>
              <a:buNone/>
              <a:defRPr sz="6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ctr" rtl="0">
              <a:spcBef>
                <a:spcPts val="0"/>
              </a:spcBef>
              <a:buNone/>
              <a:defRPr sz="6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4" name="Google Shape;134;g2b4aeb2447a_1_1736"/>
          <p:cNvSpPr txBox="1">
            <a:spLocks noGrp="1"/>
          </p:cNvSpPr>
          <p:nvPr>
            <p:ph type="title"/>
          </p:nvPr>
        </p:nvSpPr>
        <p:spPr>
          <a:xfrm>
            <a:off x="838201" y="1097280"/>
            <a:ext cx="10592000" cy="1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22AA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g2b4aeb2447a_1_1736"/>
          <p:cNvSpPr txBox="1">
            <a:spLocks noGrp="1"/>
          </p:cNvSpPr>
          <p:nvPr>
            <p:ph type="body" idx="1"/>
          </p:nvPr>
        </p:nvSpPr>
        <p:spPr>
          <a:xfrm>
            <a:off x="850392" y="1799844"/>
            <a:ext cx="10592000" cy="42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rmAutofit/>
          </a:bodyPr>
          <a:lstStyle>
            <a:lvl1pPr marL="457200" lvl="0" indent="-3175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2pPr>
            <a:lvl3pPr marL="1371600" lvl="2" indent="-3175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3pPr>
            <a:lvl4pPr marL="1828800" lvl="3" indent="-3175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Char char="❖"/>
              <a:defRPr/>
            </a:lvl4pPr>
            <a:lvl5pPr marL="2286000" lvl="4" indent="-3175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g2b4aeb2447a_1_1736"/>
          <p:cNvSpPr txBox="1">
            <a:spLocks noGrp="1"/>
          </p:cNvSpPr>
          <p:nvPr>
            <p:ph type="ftr" idx="11"/>
          </p:nvPr>
        </p:nvSpPr>
        <p:spPr>
          <a:xfrm>
            <a:off x="859219" y="428516"/>
            <a:ext cx="1057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56927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3352800"/>
            <a:ext cx="10363200" cy="12954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876800"/>
            <a:ext cx="8534400" cy="7620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Author and 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5B7A5-34A7-4AB0-A34F-A4DF2002FA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909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47801"/>
            <a:ext cx="5386917" cy="727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7801"/>
            <a:ext cx="5389033" cy="727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5B7A5-34A7-4AB0-A34F-A4DF2002FA9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5B7A5-34A7-4AB0-A34F-A4DF2002FA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417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981327"/>
            <a:ext cx="10363200" cy="1362075"/>
          </a:xfrm>
        </p:spPr>
        <p:txBody>
          <a:bodyPr anchor="t"/>
          <a:lstStyle>
            <a:lvl1pPr algn="ctr">
              <a:defRPr sz="3000" b="1" cap="all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343403"/>
            <a:ext cx="10363200" cy="1500187"/>
          </a:xfrm>
        </p:spPr>
        <p:txBody>
          <a:bodyPr anchor="b"/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5B7A5-34A7-4AB0-A34F-A4DF2002FA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7049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5B7A5-34A7-4AB0-A34F-A4DF2002FA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153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47803"/>
            <a:ext cx="5386917" cy="72707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47803"/>
            <a:ext cx="5389033" cy="72707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5B7A5-34A7-4AB0-A34F-A4DF2002FA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2331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5B7A5-34A7-4AB0-A34F-A4DF2002FA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11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5B7A5-34A7-4AB0-A34F-A4DF2002FA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1668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5B7A5-34A7-4AB0-A34F-A4DF2002FA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7071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sz="1800" b="0"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7357" y="1535838"/>
            <a:ext cx="10996472" cy="3959440"/>
          </a:xfrm>
        </p:spPr>
        <p:txBody>
          <a:bodyPr anchor="t">
            <a:normAutofit/>
          </a:bodyPr>
          <a:lstStyle>
            <a:lvl1pPr marL="214313" indent="-214313">
              <a:lnSpc>
                <a:spcPct val="100000"/>
              </a:lnSpc>
              <a:buClrTx/>
              <a:buFont typeface="Wingdings" panose="05000000000000000000" pitchFamily="2" charset="2"/>
              <a:buChar char="§"/>
              <a:defRPr sz="1500" baseline="0"/>
            </a:lvl1pPr>
            <a:lvl2pPr marL="37719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F9463D-DED4-4148-B7EA-FFCE3DFEEDC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68438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Title and Content 1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11c13fb5f66_1_314"/>
          <p:cNvSpPr txBox="1">
            <a:spLocks noGrp="1"/>
          </p:cNvSpPr>
          <p:nvPr>
            <p:ph type="title"/>
          </p:nvPr>
        </p:nvSpPr>
        <p:spPr>
          <a:xfrm>
            <a:off x="609600" y="182880"/>
            <a:ext cx="109728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g11c13fb5f66_1_314"/>
          <p:cNvSpPr txBox="1">
            <a:spLocks noGrp="1"/>
          </p:cNvSpPr>
          <p:nvPr>
            <p:ph type="body" idx="1"/>
          </p:nvPr>
        </p:nvSpPr>
        <p:spPr>
          <a:xfrm>
            <a:off x="609600" y="1554481"/>
            <a:ext cx="109728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342900" lvl="0" indent="-271463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•"/>
              <a:defRPr/>
            </a:lvl1pPr>
            <a:lvl2pPr marL="685800" lvl="1" indent="-257175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–"/>
              <a:defRPr/>
            </a:lvl2pPr>
            <a:lvl3pPr marL="1028700" lvl="2" indent="-242888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oto Sans Symbols"/>
              <a:buChar char="▪"/>
              <a:defRPr/>
            </a:lvl3pPr>
            <a:lvl4pPr marL="1371600" lvl="3" indent="-223838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oto Sans Symbols"/>
              <a:buChar char="❖"/>
              <a:defRPr/>
            </a:lvl4pPr>
            <a:lvl5pPr marL="1714500" lvl="4" indent="-23812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5pPr>
            <a:lvl6pPr marL="2057400" lvl="5" indent="-23812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2400300" lvl="6" indent="-23812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2743200" lvl="7" indent="-23812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3086100" lvl="8" indent="-23812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g11c13fb5f66_1_314"/>
          <p:cNvSpPr/>
          <p:nvPr/>
        </p:nvSpPr>
        <p:spPr>
          <a:xfrm>
            <a:off x="0" y="5540967"/>
            <a:ext cx="11859200" cy="105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g11c13fb5f66_1_314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6" name="Google Shape;36;g11c13fb5f66_1_314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g11c13fb5f66_1_314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8693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5B7A5-34A7-4AB0-A34F-A4DF2002FA9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5B7A5-34A7-4AB0-A34F-A4DF2002FA9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5B7A5-34A7-4AB0-A34F-A4DF2002FA9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sz="2400" b="0"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7357" y="1535838"/>
            <a:ext cx="10996472" cy="3959440"/>
          </a:xfrm>
        </p:spPr>
        <p:txBody>
          <a:bodyPr anchor="t">
            <a:normAutofit/>
          </a:bodyPr>
          <a:lstStyle>
            <a:lvl1pPr marL="285750" indent="-285750">
              <a:lnSpc>
                <a:spcPct val="100000"/>
              </a:lnSpc>
              <a:buClrTx/>
              <a:buFont typeface="Wingdings" panose="05000000000000000000" pitchFamily="2" charset="2"/>
              <a:buChar char="§"/>
              <a:defRPr sz="2000" baseline="0"/>
            </a:lvl1pPr>
            <a:lvl2pPr marL="50292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F9463D-DED4-4148-B7EA-FFCE3DFEEDC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6610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35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304800"/>
            <a:ext cx="8839200" cy="6178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46238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5B7A5-34A7-4AB0-A34F-A4DF2002FA98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799" r:id="rId9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2"/>
        </a:buClr>
        <a:buSzPct val="15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38138" algn="l" defTabSz="914400" rtl="0" eaLnBrk="1" latinLnBrk="0" hangingPunct="1">
        <a:spcBef>
          <a:spcPct val="20000"/>
        </a:spcBef>
        <a:buClr>
          <a:srgbClr val="1F497D"/>
        </a:buClr>
        <a:buSzPct val="80000"/>
        <a:buFont typeface="Arial" pitchFamily="34" charset="0"/>
        <a:buChar char="►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69963" indent="-284163" algn="l" defTabSz="914400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20040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 of Presentation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953001"/>
            <a:ext cx="10972800" cy="1173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Author and Date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ctr" defTabSz="914400" rtl="0" eaLnBrk="1" latinLnBrk="0" hangingPunct="1">
        <a:spcBef>
          <a:spcPct val="20000"/>
        </a:spcBef>
        <a:buFont typeface="Arial" pitchFamily="34" charset="0"/>
        <a:buNone/>
        <a:defRPr sz="2800" b="1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20040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 of Presentation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953001"/>
            <a:ext cx="10972800" cy="1173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Author and Date</a:t>
            </a:r>
          </a:p>
        </p:txBody>
      </p:sp>
    </p:spTree>
    <p:extLst>
      <p:ext uri="{BB962C8B-B14F-4D97-AF65-F5344CB8AC3E}">
        <p14:creationId xmlns:p14="http://schemas.microsoft.com/office/powerpoint/2010/main" val="4261963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ctr" defTabSz="914400" rtl="0" eaLnBrk="1" latinLnBrk="0" hangingPunct="1">
        <a:spcBef>
          <a:spcPct val="20000"/>
        </a:spcBef>
        <a:buFont typeface="Arial" pitchFamily="34" charset="0"/>
        <a:buNone/>
        <a:defRPr sz="2800" b="1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 t="-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304800"/>
            <a:ext cx="8839200" cy="6178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46238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5B7A5-34A7-4AB0-A34F-A4DF2002FA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342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85" r:id="rId7"/>
    <p:sldLayoutId id="2147483686" r:id="rId8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2"/>
        </a:buClr>
        <a:buSzPct val="15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38138" algn="l" defTabSz="914400" rtl="0" eaLnBrk="1" latinLnBrk="0" hangingPunct="1">
        <a:spcBef>
          <a:spcPct val="20000"/>
        </a:spcBef>
        <a:buClr>
          <a:srgbClr val="1F497D"/>
        </a:buClr>
        <a:buSzPct val="80000"/>
        <a:buFont typeface="Arial" pitchFamily="34" charset="0"/>
        <a:buChar char="►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69963" indent="-284163" algn="l" defTabSz="914400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20040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 of Presentation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953001"/>
            <a:ext cx="10972800" cy="1173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Author and Date</a:t>
            </a:r>
          </a:p>
        </p:txBody>
      </p:sp>
    </p:spTree>
    <p:extLst>
      <p:ext uri="{BB962C8B-B14F-4D97-AF65-F5344CB8AC3E}">
        <p14:creationId xmlns:p14="http://schemas.microsoft.com/office/powerpoint/2010/main" val="3530647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ctr" defTabSz="914400" rtl="0" eaLnBrk="1" latinLnBrk="0" hangingPunct="1">
        <a:spcBef>
          <a:spcPct val="20000"/>
        </a:spcBef>
        <a:buFont typeface="Arial" pitchFamily="34" charset="0"/>
        <a:buNone/>
        <a:defRPr sz="2800" b="1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304800"/>
            <a:ext cx="8839200" cy="6178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Title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46238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2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5B7A5-34A7-4AB0-A34F-A4DF2002F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503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800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2" r:id="rId9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2"/>
        </a:buClr>
        <a:buSzPct val="15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38138" algn="l" defTabSz="914400" rtl="0" eaLnBrk="1" latinLnBrk="0" hangingPunct="1">
        <a:spcBef>
          <a:spcPct val="20000"/>
        </a:spcBef>
        <a:buClr>
          <a:srgbClr val="1F497D"/>
        </a:buClr>
        <a:buSzPct val="80000"/>
        <a:buFont typeface="Arial" pitchFamily="34" charset="0"/>
        <a:buChar char="►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69963" indent="-284163" algn="l" defTabSz="914400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20040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 of Presentation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953001"/>
            <a:ext cx="10972800" cy="1173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Author and Date</a:t>
            </a:r>
          </a:p>
        </p:txBody>
      </p:sp>
    </p:spTree>
    <p:extLst>
      <p:ext uri="{BB962C8B-B14F-4D97-AF65-F5344CB8AC3E}">
        <p14:creationId xmlns:p14="http://schemas.microsoft.com/office/powerpoint/2010/main" val="513083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8" r:id="rId2"/>
    <p:sldLayoutId id="2147483789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ctr" defTabSz="914400" rtl="0" eaLnBrk="1" latinLnBrk="0" hangingPunct="1">
        <a:spcBef>
          <a:spcPct val="20000"/>
        </a:spcBef>
        <a:buFont typeface="Arial" pitchFamily="34" charset="0"/>
        <a:buNone/>
        <a:defRPr sz="2800" b="1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/>
          <p:nvPr/>
        </p:nvSpPr>
        <p:spPr>
          <a:xfrm>
            <a:off x="-3" y="675"/>
            <a:ext cx="12192000" cy="1188800"/>
          </a:xfrm>
          <a:prstGeom prst="rect">
            <a:avLst/>
          </a:prstGeom>
          <a:solidFill>
            <a:srgbClr val="20558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71950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14"/>
          <p:cNvSpPr txBox="1">
            <a:spLocks noGrp="1"/>
          </p:cNvSpPr>
          <p:nvPr>
            <p:ph type="title"/>
          </p:nvPr>
        </p:nvSpPr>
        <p:spPr>
          <a:xfrm>
            <a:off x="609600" y="182883"/>
            <a:ext cx="10972800" cy="9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None/>
              <a:defRPr sz="2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body" idx="1"/>
          </p:nvPr>
        </p:nvSpPr>
        <p:spPr>
          <a:xfrm>
            <a:off x="609600" y="1554480"/>
            <a:ext cx="109728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▪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❖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14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Google Shape;16;p14" descr="Z:\ G R A P H I C  E L E M E N T S\Logos\DHHS\GIF PNG files\DHHS logo black.png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8559800" y="5744872"/>
            <a:ext cx="822960" cy="845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14" descr="Z:\ G R A P H I C  E L E M E N T S\Logos\niddk\2013\NIH_NIDDK_Master_Logo\NIH_NIDDK_Master_Logo_2Color copy.png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550400" y="5891008"/>
            <a:ext cx="2286000" cy="50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14"/>
          <p:cNvPicPr preferRelativeResize="0"/>
          <p:nvPr/>
        </p:nvPicPr>
        <p:blipFill rotWithShape="1">
          <a:blip r:embed="rId19">
            <a:alphaModFix/>
          </a:blip>
          <a:srcRect r="73239" b="-24653"/>
          <a:stretch/>
        </p:blipFill>
        <p:spPr>
          <a:xfrm>
            <a:off x="450508" y="5803576"/>
            <a:ext cx="1438608" cy="731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31361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304800"/>
            <a:ext cx="8839200" cy="6178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4624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5B7A5-34A7-4AB0-A34F-A4DF2002FA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281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</p:sldLayoutIdLst>
  <p:hf hdr="0" dt="0"/>
  <p:txStyles>
    <p:titleStyle>
      <a:lvl1pPr algn="ctr" defTabSz="685800" rtl="0" eaLnBrk="1" latinLnBrk="0" hangingPunct="1">
        <a:spcBef>
          <a:spcPct val="0"/>
        </a:spcBef>
        <a:buNone/>
        <a:defRPr sz="2700" b="1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Clr>
          <a:schemeClr val="tx2"/>
        </a:buClr>
        <a:buSzPct val="150000"/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253604" algn="l" defTabSz="685800" rtl="0" eaLnBrk="1" latinLnBrk="0" hangingPunct="1">
        <a:spcBef>
          <a:spcPct val="20000"/>
        </a:spcBef>
        <a:buClr>
          <a:srgbClr val="1F497D"/>
        </a:buClr>
        <a:buSzPct val="80000"/>
        <a:buFont typeface="Arial" pitchFamily="34" charset="0"/>
        <a:buChar char="►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27472" indent="-213122" algn="l" defTabSz="685800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−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fif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hrq.gov/pcor/healthcare-extension-services/notice-of-intent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itehouse.gov/wp-content/uploads/2023/11/SDOH-Playbook-4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cc02.safelinks.protection.outlook.com/?url=https%3A%2F%2Facl.gov%2Fsites%2Fdefault%2Ffiles%2FICC-Aging%2FStrategicFramework-NationalPlanOnAging-2024.pdf&amp;data=05%7C02%7CArlene.Bierman%40ahrq.hhs.gov%7C759226265480414bd4a008dc81634549%7Cd58addea50534a808499ba4d944910df%7C0%7C0%7C638527510555404885%7CUnknown%7CTWFpbGZsb3d8eyJWIjoiMC4wLjAwMDAiLCJQIjoiV2luMzIiLCJBTiI6Ik1haWwiLCJXVCI6Mn0%3D%7C0%7C%7C%7C&amp;sdata=rS4ssN4pKqd5asBM96OOC4%2FxkXzT%2FNvTAks0PqT0sb8%3D&amp;reserved=0" TargetMode="External"/><Relationship Id="rId5" Type="http://schemas.openxmlformats.org/officeDocument/2006/relationships/hyperlink" Target="https://aspe.hhs.gov/sites/default/files/documents/3e2f6140d0087435cc6832bf8cf32618/hhs-call-to-action-health-related-social-needs.pdf" TargetMode="External"/><Relationship Id="rId4" Type="http://schemas.openxmlformats.org/officeDocument/2006/relationships/hyperlink" Target="https://www.healthaffairs.org/content/forefront/improving-health-and-well-being-through-community-care-hubs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hrq.gov/sites/default/files/wysiwyg/ncepcr/tools/healthy-aging-roundtable.pdf" TargetMode="External"/><Relationship Id="rId2" Type="http://schemas.openxmlformats.org/officeDocument/2006/relationships/hyperlink" Target="https://grants.nih.gov/grants/guide/notice-files/NOT-HS-24-013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hrq.gov/priority-populations/about/index.html" TargetMode="External"/><Relationship Id="rId5" Type="http://schemas.openxmlformats.org/officeDocument/2006/relationships/hyperlink" Target="https://ecareplan.ahrq.gov/" TargetMode="External"/><Relationship Id="rId4" Type="http://schemas.openxmlformats.org/officeDocument/2006/relationships/hyperlink" Target="https://www.ncbi.nlm.nih.gov/pmc/articles/PMC8515222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hyperlink" Target="https://www.ncbi.nlm.nih.gov/pmc/articles/PMC8515222/pdf/HESR-56-973.pd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www.ahrq.gov/sites/default/files/wysiwyg/professionals/prevention-chronic-care/decision/mcc/mccchartbook.pdf" TargetMode="External"/><Relationship Id="rId5" Type="http://schemas.openxmlformats.org/officeDocument/2006/relationships/hyperlink" Target="https://www.cms.gov/data-research/statistics-trends-and-reports/chronic-conditions/chartbook-and-charts" TargetMode="Externa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46BCB-D60B-7639-DD89-C9BBC97DB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0"/>
            <a:ext cx="10972800" cy="16002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The Rise of Multimorbidity and its Implications for </a:t>
            </a:r>
            <a:r>
              <a:rPr lang="en-US">
                <a:solidFill>
                  <a:srgbClr val="002060"/>
                </a:solidFill>
              </a:rPr>
              <a:t>Primary Care Practice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A552E5-9248-C9F0-BE82-AC1710D6F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648200"/>
            <a:ext cx="10972800" cy="1173163"/>
          </a:xfrm>
        </p:spPr>
        <p:txBody>
          <a:bodyPr>
            <a:normAutofit fontScale="25000" lnSpcReduction="20000"/>
          </a:bodyPr>
          <a:lstStyle/>
          <a:p>
            <a:r>
              <a:rPr lang="en-US" sz="9600" dirty="0">
                <a:solidFill>
                  <a:srgbClr val="002060"/>
                </a:solidFill>
              </a:rPr>
              <a:t>Arlene Bierman, M.D., M.S.</a:t>
            </a:r>
          </a:p>
          <a:p>
            <a:r>
              <a:rPr lang="en-US" sz="9600" dirty="0">
                <a:solidFill>
                  <a:srgbClr val="002060"/>
                </a:solidFill>
              </a:rPr>
              <a:t>Chief Strategy Officer</a:t>
            </a:r>
          </a:p>
          <a:p>
            <a:r>
              <a:rPr lang="en-US" sz="9600" dirty="0">
                <a:solidFill>
                  <a:srgbClr val="002060"/>
                </a:solidFill>
              </a:rPr>
              <a:t>Agency for Healthcare Research and Quality</a:t>
            </a:r>
          </a:p>
          <a:p>
            <a:endParaRPr lang="en-US" sz="9600" dirty="0">
              <a:solidFill>
                <a:srgbClr val="002060"/>
              </a:solidFill>
            </a:endParaRPr>
          </a:p>
          <a:p>
            <a:r>
              <a:rPr lang="en-US" sz="9600" dirty="0">
                <a:solidFill>
                  <a:srgbClr val="002060"/>
                </a:solidFill>
              </a:rPr>
              <a:t>Family Medicine Leadership Consortium </a:t>
            </a:r>
          </a:p>
          <a:p>
            <a:r>
              <a:rPr lang="en-US" sz="9600" dirty="0">
                <a:solidFill>
                  <a:srgbClr val="002060"/>
                </a:solidFill>
              </a:rPr>
              <a:t>August 15, 2024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043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BC404-D234-F2AB-F238-1CFEB29C7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255368"/>
            <a:ext cx="9753600" cy="617884"/>
          </a:xfrm>
        </p:spPr>
        <p:txBody>
          <a:bodyPr>
            <a:normAutofit fontScale="90000"/>
          </a:bodyPr>
          <a:lstStyle/>
          <a:p>
            <a:r>
              <a:rPr lang="en-US" dirty="0"/>
              <a:t>Health System Transformation and Aging Well</a:t>
            </a:r>
            <a:br>
              <a:rPr lang="en-US" dirty="0"/>
            </a:br>
            <a:r>
              <a:rPr lang="en-US" dirty="0"/>
              <a:t>The “Sweet Spot”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512A00-3567-A957-A8F3-202F89DE88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5B7A5-34A7-4AB0-A34F-A4DF2002F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 descr="Diagram, venn diagram&#10;&#10;Description automatically generated">
            <a:extLst>
              <a:ext uri="{FF2B5EF4-FFF2-40B4-BE49-F238E27FC236}">
                <a16:creationId xmlns:a16="http://schemas.microsoft.com/office/drawing/2014/main" id="{80D27AB2-C165-EB00-3C34-155B020DD2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628" y="1254704"/>
            <a:ext cx="7645772" cy="590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52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1162336"/>
            <a:ext cx="8737598" cy="508606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5B7A5-34A7-4AB0-A34F-A4DF2002FA98}" type="slidenum">
              <a:rPr lang="en-US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5625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Medical Home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5B7A5-34A7-4AB0-A34F-A4DF2002FA98}" type="slidenum">
              <a:rPr lang="en-US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695" y="1524001"/>
            <a:ext cx="8985053" cy="4724399"/>
          </a:xfrm>
        </p:spPr>
      </p:pic>
    </p:spTree>
    <p:extLst>
      <p:ext uri="{BB962C8B-B14F-4D97-AF65-F5344CB8AC3E}">
        <p14:creationId xmlns:p14="http://schemas.microsoft.com/office/powerpoint/2010/main" val="3029229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Medical Neighborhood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166019"/>
            <a:ext cx="7600950" cy="570071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5B7A5-34A7-4AB0-A34F-A4DF2002FA98}" type="slidenum">
              <a:rPr lang="en-US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370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Health Community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1" y="923004"/>
            <a:ext cx="6587846" cy="593499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5B7A5-34A7-4AB0-A34F-A4DF2002FA98}" type="slidenum">
              <a:rPr lang="en-US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3599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Disruption and Primary Care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700" y="1143001"/>
            <a:ext cx="6752500" cy="575213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5B7A5-34A7-4AB0-A34F-A4DF2002FA98}" type="slidenum">
              <a:rPr lang="en-US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3432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353D9-D36A-3A64-47DC-A1EBEB0C1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9829800" cy="617884"/>
          </a:xfrm>
        </p:spPr>
        <p:txBody>
          <a:bodyPr>
            <a:normAutofit fontScale="90000"/>
          </a:bodyPr>
          <a:lstStyle/>
          <a:p>
            <a:r>
              <a:rPr lang="en-US" dirty="0"/>
              <a:t>Person-Centered Care Planning for People Living With Multiple Chronic Conditions (PCCP4P)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AFA772-5B40-A045-9FD1-62CACE3C4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376536"/>
            <a:ext cx="9220200" cy="5176664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Contract through AHRQ’s ACTION IV Network to OHSU</a:t>
            </a:r>
          </a:p>
          <a:p>
            <a:pPr>
              <a:lnSpc>
                <a:spcPct val="115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Technical Expert Panel</a:t>
            </a:r>
          </a:p>
          <a:p>
            <a:pPr>
              <a:lnSpc>
                <a:spcPct val="115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Partner’s Roundtable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includes leadership from health systems, state health agencies, payers, professional societies, federal partners </a:t>
            </a:r>
          </a:p>
          <a:p>
            <a:pPr>
              <a:lnSpc>
                <a:spcPct val="115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Learning Community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includes innovators, implementers, frontline workers, researchers</a:t>
            </a:r>
          </a:p>
          <a:p>
            <a:pPr>
              <a:lnSpc>
                <a:spcPct val="115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Summit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Spring 2025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A7D897-F441-FDD5-A63D-16330310A5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5B7A5-34A7-4AB0-A34F-A4DF2002F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504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2CF0F-BE5E-48AE-BA93-D24642A8B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50" y="251349"/>
            <a:ext cx="7600950" cy="577049"/>
          </a:xfrm>
        </p:spPr>
        <p:txBody>
          <a:bodyPr>
            <a:normAutofit/>
          </a:bodyPr>
          <a:lstStyle/>
          <a:p>
            <a:r>
              <a:rPr lang="en-US" dirty="0"/>
              <a:t>AHRQ’s Healthcare Extension 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D27C6-E591-404C-ACDB-3C9DE80C9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30714"/>
            <a:ext cx="11125200" cy="405568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Goals</a:t>
            </a:r>
          </a:p>
          <a:p>
            <a:pPr lvl="1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ccelerate the dissemination and implementation of PCOR evidence into practice</a:t>
            </a:r>
          </a:p>
          <a:p>
            <a:pPr lvl="1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Reduce healthcare disparities among Medicaid beneficiaries, uninsured, and medically underserved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1800" b="1" dirty="0">
                <a:latin typeface="+mj-lt"/>
              </a:rPr>
              <a:t>Notice of Information to Publish Notice of Funding Opportunity (NOFO) Announcements for AHRQ’s Healthcare Extension Service to Accelerate Implementation of Patient-Centered Outcome Research Evidence into Practice  </a:t>
            </a:r>
          </a:p>
          <a:p>
            <a:pPr lvl="1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dirty="0">
                <a:latin typeface="+mj-lt"/>
                <a:cs typeface="Arial" panose="020B0604020202020204" pitchFamily="34" charset="0"/>
              </a:rPr>
              <a:t>Published</a:t>
            </a:r>
            <a:r>
              <a:rPr lang="en-US" dirty="0">
                <a:solidFill>
                  <a:srgbClr val="9933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June 6, highlighted 3 components </a:t>
            </a:r>
          </a:p>
          <a:p>
            <a:pPr lvl="2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State-based Healthcare Cooperatives</a:t>
            </a:r>
          </a:p>
          <a:p>
            <a:pPr lvl="2" fontAlgn="base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1800" dirty="0">
                <a:ea typeface="Times New Roman" panose="02020603050405020304" pitchFamily="18" charset="0"/>
              </a:rPr>
              <a:t>A National Coordinating Center</a:t>
            </a:r>
          </a:p>
          <a:p>
            <a:pPr lvl="2" fontAlgn="base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1800" dirty="0">
                <a:ea typeface="Times New Roman" panose="02020603050405020304" pitchFamily="18" charset="0"/>
              </a:rPr>
              <a:t>A National Evaluation Center</a:t>
            </a:r>
          </a:p>
          <a:p>
            <a:pPr marL="514350" lvl="2" indent="0" fontAlgn="base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2000" dirty="0">
                <a:hlinkClick r:id="rId3"/>
              </a:rPr>
              <a:t>AHRQ’s Healthcare Extension Service Initiative: Notice of Intent | Agency for Healthcare Research and Quality</a:t>
            </a:r>
            <a:endParaRPr lang="en-US" sz="1800" dirty="0"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</a:pPr>
            <a:endParaRPr lang="en-US" sz="135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</a:pPr>
            <a:endParaRPr lang="en-US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fontAlgn="base">
              <a:lnSpc>
                <a:spcPct val="120000"/>
              </a:lnSpc>
            </a:pPr>
            <a:endParaRPr lang="en-US" sz="1200" dirty="0">
              <a:ea typeface="Times New Roman" panose="02020603050405020304" pitchFamily="18" charset="0"/>
            </a:endParaRPr>
          </a:p>
          <a:p>
            <a:pPr marL="0" indent="0" fontAlgn="base">
              <a:lnSpc>
                <a:spcPct val="120000"/>
              </a:lnSpc>
              <a:buNone/>
            </a:pPr>
            <a:endParaRPr lang="en-US" sz="1200" dirty="0">
              <a:ea typeface="Times New Roman" panose="02020603050405020304" pitchFamily="18" charset="0"/>
            </a:endParaRPr>
          </a:p>
          <a:p>
            <a:pPr fontAlgn="base">
              <a:lnSpc>
                <a:spcPct val="120000"/>
              </a:lnSpc>
            </a:pPr>
            <a:endParaRPr lang="en-US" sz="600" dirty="0"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313EA9-73F5-41BE-8EF7-2E4ACEC5C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4950" y="5624514"/>
            <a:ext cx="10287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1BCA-FD23-4F7D-B256-5C0448395375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6896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5B7A5-34A7-4AB0-A34F-A4DF2002FA9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 descr="A snowy mountain side&#10;&#10;Description automatically generated with low confidence">
            <a:extLst>
              <a:ext uri="{FF2B5EF4-FFF2-40B4-BE49-F238E27FC236}">
                <a16:creationId xmlns:a16="http://schemas.microsoft.com/office/drawing/2014/main" id="{F33E7025-1C7B-E3E0-05FA-2E39C1B942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746" y="256382"/>
            <a:ext cx="4867836" cy="64650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BA6428-430C-5159-549E-3E56AC707792}"/>
              </a:ext>
            </a:extLst>
          </p:cNvPr>
          <p:cNvSpPr txBox="1"/>
          <p:nvPr/>
        </p:nvSpPr>
        <p:spPr>
          <a:xfrm>
            <a:off x="609600" y="2072641"/>
            <a:ext cx="26759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Caminante, no hay camino,</a:t>
            </a:r>
            <a:b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</a:b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se hace camino al andar.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Lucida Handwriting" panose="030101010101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Antonio Machado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Lucida Handwriting" panose="03010101010101010101" pitchFamily="66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46EE0A-CF98-4AAD-E6B5-E956B5E0FDE8}"/>
              </a:ext>
            </a:extLst>
          </p:cNvPr>
          <p:cNvSpPr txBox="1"/>
          <p:nvPr/>
        </p:nvSpPr>
        <p:spPr>
          <a:xfrm>
            <a:off x="8754036" y="2057401"/>
            <a:ext cx="25997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Traveler, there is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no path,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we make the path by walking</a:t>
            </a:r>
            <a:b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</a:b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Lucida Handwriting" panose="03010101010101010101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46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EED96-2226-2464-0417-46B3D256D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04800"/>
            <a:ext cx="9753600" cy="617884"/>
          </a:xfrm>
        </p:spPr>
        <p:txBody>
          <a:bodyPr>
            <a:normAutofit fontScale="90000"/>
          </a:bodyPr>
          <a:lstStyle/>
          <a:p>
            <a:r>
              <a:rPr lang="en-US" dirty="0"/>
              <a:t>Alignment with Department and</a:t>
            </a:r>
            <a:br>
              <a:rPr lang="en-US" dirty="0"/>
            </a:br>
            <a:r>
              <a:rPr lang="en-US" dirty="0"/>
              <a:t> Administration Priorities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E2437-0AD5-F369-5356-22B8EEED2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The U.S. Playbook to Address Social Determinants of Health</a:t>
            </a:r>
            <a:r>
              <a:rPr lang="en-US" sz="18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en-US" sz="1800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https://www.whitehouse.gov/wp-content/uploads/2023/11/SDOH-Playbook-4.pdf</a:t>
            </a:r>
            <a:endParaRPr lang="en-US" sz="1800" u="sng" dirty="0">
              <a:solidFill>
                <a:srgbClr val="000000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800" u="sng" dirty="0">
              <a:solidFill>
                <a:srgbClr val="000000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Improving Health And Well-Being Through Community Care Hubs </a:t>
            </a:r>
            <a:r>
              <a:rPr lang="en-US" sz="1800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  <a:hlinkClick r:id="rId4"/>
              </a:rPr>
              <a:t>https://www.healthaffairs.org/content/forefront/improving-health-and-well-being-through-community-care-hubs</a:t>
            </a:r>
            <a:endParaRPr lang="en-US" sz="1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none" strike="noStrike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HHS Call to Action</a:t>
            </a:r>
            <a:r>
              <a:rPr lang="en-US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Addressing Health-Related Social Needs in Communities Across the Nation </a:t>
            </a:r>
            <a:r>
              <a:rPr lang="en-US" sz="1800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  <a:hlinkClick r:id="rId5"/>
              </a:rPr>
              <a:t>https://aspe.hhs.gov/sites/default/files/documents/3e2f6140d0087435cc6832bf8cf32618/hhs-call-to-action-health-related-social-needs.pdf</a:t>
            </a:r>
            <a:r>
              <a:rPr lang="en-US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u="none" strike="noStrike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Report to Congress - Aging in the United States: A Strategic Framework for a National Plan on Aging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u="sng" dirty="0">
                <a:solidFill>
                  <a:srgbClr val="0000FF"/>
                </a:solidFill>
                <a:effectLst/>
                <a:ea typeface="Times New Roman" panose="02020603050405020304" pitchFamily="18" charset="0"/>
                <a:hlinkClick r:id="rId6"/>
              </a:rPr>
              <a:t>https://acl.gov/sites/default/files/ICC-Aging/StrategicFramework-NationalPlanOnAging-2024.pdf</a:t>
            </a:r>
            <a:endParaRPr lang="en-US" sz="1800" dirty="0">
              <a:effectLst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18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334E7-F3DF-69F4-FAD9-8BFBA7FE0E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5B7A5-34A7-4AB0-A34F-A4DF2002FA9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956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"/>
            <a:ext cx="8686800" cy="651809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5B7A5-34A7-4AB0-A34F-A4DF2002FA9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4352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FA814-9891-7073-33F2-110727541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10744200" cy="61788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NEW: Special Emphasis Notice (SEN) </a:t>
            </a:r>
            <a:b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Improving Care for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OlderAdults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85F39-4255-580F-7AD0-F7F07C7D8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10972800" cy="5029200"/>
          </a:xfrm>
        </p:spPr>
        <p:txBody>
          <a:bodyPr>
            <a:normAutofit lnSpcReduction="10000"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Health Services Research to Improve Care Delivery, Access, Quality, Equity, and Health Outcomes for Older Adults” </a:t>
            </a:r>
            <a:r>
              <a:rPr lang="en-US" sz="2600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https://grants.nih.gov/grants/guide/notice-files/NOT-HS-24-013.html</a:t>
            </a:r>
            <a:endParaRPr lang="en-US" sz="2600" u="sng" dirty="0">
              <a:solidFill>
                <a:srgbClr val="0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6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0" i="0" dirty="0">
                <a:solidFill>
                  <a:srgbClr val="333333"/>
                </a:solidFill>
                <a:effectLst/>
                <a:latin typeface="Helvetica Neue"/>
              </a:rPr>
              <a:t>This SEN conveys AHRQ’s interest in supporting health services research to conduct research that will address questions related to the development, implementation, evaluation, and scale of person-centered models of care to optimize physical and mental health, functional status, and the well-being among older adults. This SEN builds on AHRQ’s prior work, including the </a:t>
            </a:r>
            <a:r>
              <a:rPr lang="en-US" sz="2200" b="0" i="1" u="sng" dirty="0">
                <a:solidFill>
                  <a:srgbClr val="2A6496"/>
                </a:solidFill>
                <a:effectLst/>
                <a:latin typeface="Helvetica Neue"/>
                <a:hlinkClick r:id="rId3"/>
              </a:rPr>
              <a:t>Optimizing Health and Function as We Age Roundtable Report </a:t>
            </a:r>
            <a:r>
              <a:rPr lang="en-US" sz="2200" b="0" i="0" dirty="0">
                <a:solidFill>
                  <a:srgbClr val="333333"/>
                </a:solidFill>
                <a:effectLst/>
                <a:latin typeface="Helvetica Neue"/>
              </a:rPr>
              <a:t>, </a:t>
            </a:r>
            <a:r>
              <a:rPr lang="en-US" sz="2200" b="0" i="0" u="none" strike="noStrike" dirty="0">
                <a:solidFill>
                  <a:srgbClr val="428BCA"/>
                </a:solidFill>
                <a:effectLst/>
                <a:latin typeface="Helvetica Neue"/>
                <a:hlinkClick r:id="rId4"/>
              </a:rPr>
              <a:t>Research Agenda for Transforming Care for People with  Multiple Chronic Conditions</a:t>
            </a:r>
            <a:r>
              <a:rPr lang="en-US" sz="2200" b="0" i="0" dirty="0">
                <a:solidFill>
                  <a:srgbClr val="333333"/>
                </a:solidFill>
                <a:effectLst/>
                <a:latin typeface="Helvetica Neue"/>
              </a:rPr>
              <a:t>,  and the</a:t>
            </a:r>
            <a:r>
              <a:rPr lang="en-US" sz="2200" b="0" i="1" dirty="0">
                <a:solidFill>
                  <a:srgbClr val="333333"/>
                </a:solidFill>
                <a:effectLst/>
                <a:latin typeface="Helvetica Neue"/>
              </a:rPr>
              <a:t> </a:t>
            </a:r>
            <a:r>
              <a:rPr lang="en-US" sz="2200" b="0" i="0" u="none" strike="noStrike" dirty="0">
                <a:solidFill>
                  <a:srgbClr val="428BCA"/>
                </a:solidFill>
                <a:effectLst/>
                <a:latin typeface="Helvetica Neue"/>
                <a:hlinkClick r:id="rId5"/>
              </a:rPr>
              <a:t>Multiple Chronic Conditions e-careplan</a:t>
            </a:r>
            <a:r>
              <a:rPr lang="en-US" sz="2200" b="0" i="0" dirty="0">
                <a:solidFill>
                  <a:srgbClr val="333333"/>
                </a:solidFill>
                <a:effectLst/>
                <a:latin typeface="Helvetica Neue"/>
              </a:rPr>
              <a:t>. It also supports AHRQ’s ongoing commitment to the inclusion of priority populations in health services research (</a:t>
            </a:r>
            <a:r>
              <a:rPr lang="en-US" sz="2200" b="0" i="0" u="none" strike="noStrike" dirty="0">
                <a:solidFill>
                  <a:srgbClr val="428BCA"/>
                </a:solidFill>
                <a:effectLst/>
                <a:latin typeface="Helvetica Neue"/>
                <a:hlinkClick r:id="rId6"/>
              </a:rPr>
              <a:t>About Priority Populations | Agency for Healthcare Research and Quality (ahrq.gov)</a:t>
            </a:r>
            <a:r>
              <a:rPr lang="en-US" sz="2200" b="0" i="0" dirty="0">
                <a:solidFill>
                  <a:srgbClr val="333333"/>
                </a:solidFill>
                <a:effectLst/>
                <a:latin typeface="Helvetica Neue"/>
              </a:rPr>
              <a:t>.</a:t>
            </a:r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F51FB0-3652-BB5D-7AE7-8523DEFC1F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5B7A5-34A7-4AB0-A34F-A4DF2002FA9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280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3D2DA-2018-E1CC-5A75-841A4EBED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304800"/>
            <a:ext cx="72771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Challenge: Demographics </a:t>
            </a:r>
            <a:br>
              <a:rPr lang="en-US" dirty="0"/>
            </a:br>
            <a:r>
              <a:rPr lang="en-US" dirty="0"/>
              <a:t>and Population Health (or the why)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A9D61-6239-194E-30E6-FC4660126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447800"/>
            <a:ext cx="11506200" cy="50292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U.S. population is aging but 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our health system is woefully unprepared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population age 65 and older increased from 40.3 million in 2010 to 55.8 million in 2020 (a 38.6% increase) and is projected to reach 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94.7 million in 2060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Life expectancy and activity life expectancy are declining as 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inequities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on these measures associated with race/ethnicity and socioeconomic position are 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widening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income and minority individuals age faster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(weathering)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Much of this 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morbidity and mortality is preventable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155FB3-E966-649C-44A9-1278DA2414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5B7A5-34A7-4AB0-A34F-A4DF2002FA9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961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3D2DA-2018-E1CC-5A75-841A4EBED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095" y="677516"/>
            <a:ext cx="9561352" cy="617884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Health System Transformation:</a:t>
            </a:r>
            <a:br>
              <a:rPr lang="en-US" sz="3100" dirty="0"/>
            </a:br>
            <a:r>
              <a:rPr lang="en-US" sz="3100" dirty="0"/>
              <a:t> Improving Care for People With MCC</a:t>
            </a:r>
            <a:br>
              <a:rPr lang="en-US" dirty="0"/>
            </a:br>
            <a:r>
              <a:rPr lang="en-US" dirty="0"/>
              <a:t> \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A9D61-6239-194E-30E6-FC4660126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371600"/>
            <a:ext cx="11506200" cy="5943600"/>
          </a:xfrm>
        </p:spPr>
        <p:txBody>
          <a:bodyPr>
            <a:noAutofit/>
          </a:bodyPr>
          <a:lstStyle/>
          <a:p>
            <a:pPr algn="l">
              <a:spcBef>
                <a:spcPts val="1200"/>
              </a:spcBef>
            </a:pP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Healthcare in the U.S. falls short </a:t>
            </a:r>
            <a:r>
              <a:rPr lang="en-US" sz="2200" dirty="0">
                <a:solidFill>
                  <a:srgbClr val="1314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achieving the objectives of improving individual      and population health</a:t>
            </a:r>
          </a:p>
          <a:p>
            <a:pPr algn="l">
              <a:spcBef>
                <a:spcPts val="1200"/>
              </a:spcBef>
            </a:pPr>
            <a:r>
              <a:rPr lang="en-US" sz="2200" dirty="0">
                <a:solidFill>
                  <a:srgbClr val="1314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health system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ill-designed </a:t>
            </a:r>
            <a:r>
              <a:rPr lang="en-US" sz="2200" dirty="0">
                <a:solidFill>
                  <a:srgbClr val="1314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foster active/health aging – </a:t>
            </a:r>
          </a:p>
          <a:p>
            <a:pPr lvl="1">
              <a:spcBef>
                <a:spcPts val="0"/>
              </a:spcBef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Disease focused rather than person-centered</a:t>
            </a:r>
          </a:p>
          <a:p>
            <a:pPr lvl="1">
              <a:spcBef>
                <a:spcPts val="0"/>
              </a:spcBef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Focused on illness rather than wellness</a:t>
            </a:r>
          </a:p>
          <a:p>
            <a:pPr algn="l">
              <a:spcBef>
                <a:spcPts val="1200"/>
              </a:spcBef>
            </a:pP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is suboptimal </a:t>
            </a:r>
            <a:r>
              <a:rPr lang="en-US" sz="2200" dirty="0">
                <a:solidFill>
                  <a:srgbClr val="1314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care is fragmented, difficult to navigate, and burdensome</a:t>
            </a:r>
          </a:p>
          <a:p>
            <a:pPr>
              <a:spcBef>
                <a:spcPts val="1200"/>
              </a:spcBef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cost of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waste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in the healthcare system has been estimated to ranged from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$760 billion to $935 billion,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accounting for approximately 25% of total healthcare spending</a:t>
            </a:r>
          </a:p>
          <a:p>
            <a:pPr>
              <a:spcBef>
                <a:spcPts val="1200"/>
              </a:spcBef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Economic analyses have found that a slowdown in aging that increases healthy life expectancy  by 1 year is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worth</a:t>
            </a:r>
            <a:r>
              <a:rPr lang="en-US" sz="2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$38 trillion over one year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$367 trillion over 10 years </a:t>
            </a:r>
          </a:p>
          <a:p>
            <a:pPr>
              <a:spcBef>
                <a:spcPts val="1200"/>
              </a:spcBef>
            </a:pP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Clinician burnout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is a  major problem has been exacerbated by the COVID pandemic: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opportunity to improve clinician and patient experience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155FB3-E966-649C-44A9-1278DA2414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5B7A5-34A7-4AB0-A34F-A4DF2002FA98}" type="slidenum">
              <a:rPr lang="en-US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477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Google Shape;1602;g2b4aeb2447a_1_1439"/>
          <p:cNvSpPr txBox="1">
            <a:spLocks noGrp="1"/>
          </p:cNvSpPr>
          <p:nvPr>
            <p:ph type="sldNum" idx="12"/>
          </p:nvPr>
        </p:nvSpPr>
        <p:spPr>
          <a:xfrm>
            <a:off x="8077200" y="562451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defRPr/>
            </a:pPr>
            <a:fld id="{00000000-1234-1234-1234-123412341234}" type="slidenum">
              <a:rPr lang="en-US" kern="0"/>
              <a:pPr>
                <a:defRPr/>
              </a:pPr>
              <a:t>5</a:t>
            </a:fld>
            <a:endParaRPr kern="0"/>
          </a:p>
        </p:txBody>
      </p:sp>
      <p:sp>
        <p:nvSpPr>
          <p:cNvPr id="1603" name="Google Shape;1603;g2b4aeb2447a_1_1439"/>
          <p:cNvSpPr txBox="1">
            <a:spLocks noGrp="1"/>
          </p:cNvSpPr>
          <p:nvPr>
            <p:ph type="body" idx="4294967295"/>
          </p:nvPr>
        </p:nvSpPr>
        <p:spPr>
          <a:xfrm>
            <a:off x="2006861" y="1329478"/>
            <a:ext cx="4923000" cy="20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/>
          <a:p>
            <a:pPr marL="139700" indent="-158750">
              <a:spcBef>
                <a:spcPts val="0"/>
              </a:spcBef>
              <a:buSzPts val="1300"/>
            </a:pPr>
            <a:r>
              <a:rPr lang="en-US" sz="1600" b="1" dirty="0">
                <a:solidFill>
                  <a:schemeClr val="accent1"/>
                </a:solidFill>
              </a:rPr>
              <a:t>Disease-specific vs. person-centered approaches. </a:t>
            </a:r>
            <a:r>
              <a:rPr lang="en-US" sz="1600" dirty="0"/>
              <a:t>Disease-specific approach to care delivery and research is misaligned with the </a:t>
            </a:r>
            <a:r>
              <a:rPr lang="en-US" sz="1600" b="1" dirty="0"/>
              <a:t>whole person-centered needs</a:t>
            </a:r>
            <a:r>
              <a:rPr lang="en-US" sz="1600" dirty="0"/>
              <a:t> of patients and caregivers.</a:t>
            </a:r>
            <a:endParaRPr sz="2800" dirty="0"/>
          </a:p>
          <a:p>
            <a:pPr marL="139700" indent="-158750">
              <a:spcBef>
                <a:spcPts val="1100"/>
              </a:spcBef>
              <a:buSzPts val="1300"/>
            </a:pPr>
            <a:r>
              <a:rPr lang="en-US" sz="1600" b="1" dirty="0">
                <a:solidFill>
                  <a:schemeClr val="accent1"/>
                </a:solidFill>
              </a:rPr>
              <a:t>Interoperability obstacles in complex care. </a:t>
            </a:r>
            <a:r>
              <a:rPr lang="en-US" sz="1600" dirty="0"/>
              <a:t>People with MCC require care in multiple settings, from multiple providers. </a:t>
            </a:r>
            <a:r>
              <a:rPr lang="en-US" sz="1600" b="1" dirty="0"/>
              <a:t>Data do not easily move across settings of care</a:t>
            </a:r>
            <a:r>
              <a:rPr lang="en-US" sz="1600" dirty="0"/>
              <a:t>.</a:t>
            </a:r>
            <a:endParaRPr sz="2800" dirty="0"/>
          </a:p>
          <a:p>
            <a:pPr marL="139700" indent="-158750">
              <a:spcBef>
                <a:spcPts val="1100"/>
              </a:spcBef>
              <a:buSzPts val="1300"/>
            </a:pPr>
            <a:r>
              <a:rPr lang="en-US" sz="1600" b="1" dirty="0">
                <a:solidFill>
                  <a:schemeClr val="accent1"/>
                </a:solidFill>
              </a:rPr>
              <a:t>Health equity. </a:t>
            </a:r>
            <a:r>
              <a:rPr lang="en-US" sz="1600" dirty="0"/>
              <a:t>People from low-income backgrounds and under-represented racial or ethnic groups develop MCC at </a:t>
            </a:r>
            <a:r>
              <a:rPr lang="en-US" sz="1600" b="1" dirty="0"/>
              <a:t>higher rates and earlier ages</a:t>
            </a:r>
            <a:r>
              <a:rPr lang="en-US" sz="1600" dirty="0"/>
              <a:t>. </a:t>
            </a:r>
            <a:endParaRPr sz="2800" dirty="0"/>
          </a:p>
          <a:p>
            <a:pPr marL="139700" indent="-76200">
              <a:lnSpc>
                <a:spcPct val="110000"/>
              </a:lnSpc>
              <a:spcBef>
                <a:spcPts val="1100"/>
              </a:spcBef>
              <a:buSzPts val="1100"/>
              <a:buNone/>
            </a:pPr>
            <a:endParaRPr sz="1300" dirty="0"/>
          </a:p>
          <a:p>
            <a:pPr marL="139700" indent="-76200">
              <a:lnSpc>
                <a:spcPct val="110000"/>
              </a:lnSpc>
              <a:spcBef>
                <a:spcPts val="1100"/>
              </a:spcBef>
              <a:buSzPts val="1100"/>
              <a:buNone/>
            </a:pPr>
            <a:endParaRPr sz="1300" dirty="0"/>
          </a:p>
        </p:txBody>
      </p:sp>
      <p:pic>
        <p:nvPicPr>
          <p:cNvPr id="1604" name="Google Shape;1604;g2b4aeb2447a_1_1439"/>
          <p:cNvPicPr preferRelativeResize="0"/>
          <p:nvPr/>
        </p:nvPicPr>
        <p:blipFill rotWithShape="1">
          <a:blip r:embed="rId3">
            <a:alphaModFix/>
          </a:blip>
          <a:srcRect l="61904" t="8701" r="13093" b="66295"/>
          <a:stretch/>
        </p:blipFill>
        <p:spPr>
          <a:xfrm>
            <a:off x="7743293" y="1941982"/>
            <a:ext cx="641700" cy="590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605" name="Google Shape;1605;g2b4aeb2447a_1_1439"/>
          <p:cNvSpPr/>
          <p:nvPr/>
        </p:nvSpPr>
        <p:spPr>
          <a:xfrm>
            <a:off x="7615661" y="2214892"/>
            <a:ext cx="2429700" cy="24297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>
              <a:buClr>
                <a:srgbClr val="FFFFFF"/>
              </a:buClr>
              <a:buSzPts val="1400"/>
              <a:defRPr/>
            </a:pPr>
            <a:endParaRPr sz="14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6" name="Google Shape;1606;g2b4aeb2447a_1_1439" descr="A group of people posing for a phot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15881" r="17193"/>
          <a:stretch/>
        </p:blipFill>
        <p:spPr>
          <a:xfrm>
            <a:off x="7254652" y="1697522"/>
            <a:ext cx="3115500" cy="31035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607" name="Google Shape;1607;g2b4aeb2447a_1_1439"/>
          <p:cNvGrpSpPr/>
          <p:nvPr/>
        </p:nvGrpSpPr>
        <p:grpSpPr>
          <a:xfrm>
            <a:off x="7503241" y="3896826"/>
            <a:ext cx="2618252" cy="1710031"/>
            <a:chOff x="7252170" y="4012894"/>
            <a:chExt cx="3491002" cy="2280041"/>
          </a:xfrm>
        </p:grpSpPr>
        <p:sp>
          <p:nvSpPr>
            <p:cNvPr id="1608" name="Google Shape;1608;g2b4aeb2447a_1_1439"/>
            <p:cNvSpPr/>
            <p:nvPr/>
          </p:nvSpPr>
          <p:spPr>
            <a:xfrm rot="-5400000">
              <a:off x="7857650" y="3407413"/>
              <a:ext cx="2280041" cy="3491002"/>
            </a:xfrm>
            <a:custGeom>
              <a:avLst/>
              <a:gdLst/>
              <a:ahLst/>
              <a:cxnLst/>
              <a:rect l="l" t="t" r="r" b="b"/>
              <a:pathLst>
                <a:path w="2280041" h="3491002" extrusionOk="0">
                  <a:moveTo>
                    <a:pt x="0" y="3"/>
                  </a:moveTo>
                  <a:lnTo>
                    <a:pt x="534540" y="0"/>
                  </a:lnTo>
                  <a:cubicBezTo>
                    <a:pt x="1498554" y="0"/>
                    <a:pt x="2280041" y="781487"/>
                    <a:pt x="2280041" y="1745501"/>
                  </a:cubicBezTo>
                  <a:cubicBezTo>
                    <a:pt x="2280041" y="2709515"/>
                    <a:pt x="1498554" y="3491002"/>
                    <a:pt x="534540" y="3491002"/>
                  </a:cubicBezTo>
                  <a:lnTo>
                    <a:pt x="74141" y="3478646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1400"/>
                <a:defRPr/>
              </a:pPr>
              <a:endParaRPr sz="1400" kern="0">
                <a:solidFill>
                  <a:srgbClr val="4F81B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9" name="Google Shape;1609;g2b4aeb2447a_1_1439"/>
            <p:cNvSpPr txBox="1"/>
            <p:nvPr/>
          </p:nvSpPr>
          <p:spPr>
            <a:xfrm>
              <a:off x="8405190" y="4267284"/>
              <a:ext cx="1189200" cy="29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rmAutofit/>
            </a:bodyPr>
            <a:lstStyle/>
            <a:p>
              <a:pPr algn="ctr">
                <a:lnSpc>
                  <a:spcPct val="110000"/>
                </a:lnSpc>
                <a:buClr>
                  <a:srgbClr val="FF5A5A"/>
                </a:buClr>
                <a:buSzPts val="1100"/>
                <a:defRPr/>
              </a:pPr>
              <a:r>
                <a:rPr lang="en-US" sz="1100" b="1" kern="0">
                  <a:solidFill>
                    <a:srgbClr val="4F81BD"/>
                  </a:solidFill>
                  <a:latin typeface="Calibri"/>
                  <a:ea typeface="Calibri"/>
                  <a:cs typeface="Calibri"/>
                  <a:sym typeface="Calibri"/>
                </a:rPr>
                <a:t>NEARLY</a:t>
              </a:r>
              <a:endParaRPr sz="1100" kern="0">
                <a:solidFill>
                  <a:srgbClr val="4F81B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0" name="Google Shape;1610;g2b4aeb2447a_1_1439"/>
            <p:cNvSpPr/>
            <p:nvPr/>
          </p:nvSpPr>
          <p:spPr>
            <a:xfrm>
              <a:off x="7679940" y="4439412"/>
              <a:ext cx="11892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algn="ctr">
                <a:buClr>
                  <a:srgbClr val="4F81BD"/>
                </a:buClr>
                <a:buSzPts val="2700"/>
                <a:defRPr/>
              </a:pPr>
              <a:r>
                <a:rPr lang="en-US" sz="2700" b="1" kern="0">
                  <a:solidFill>
                    <a:srgbClr val="4F81BD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r>
                <a:rPr lang="en-US" sz="1500" kern="0">
                  <a:solidFill>
                    <a:srgbClr val="4F81BD"/>
                  </a:solidFill>
                  <a:latin typeface="Calibri"/>
                  <a:ea typeface="Calibri"/>
                  <a:cs typeface="Calibri"/>
                  <a:sym typeface="Calibri"/>
                </a:rPr>
                <a:t>IN </a:t>
              </a:r>
              <a:r>
                <a:rPr lang="en-US" sz="2700" b="1" kern="0">
                  <a:solidFill>
                    <a:srgbClr val="4F81BD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1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1" name="Google Shape;1611;g2b4aeb2447a_1_1439"/>
            <p:cNvSpPr txBox="1"/>
            <p:nvPr/>
          </p:nvSpPr>
          <p:spPr>
            <a:xfrm>
              <a:off x="7693387" y="4985719"/>
              <a:ext cx="1189200" cy="50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rmAutofit/>
            </a:bodyPr>
            <a:lstStyle/>
            <a:p>
              <a:pPr algn="ctr">
                <a:lnSpc>
                  <a:spcPct val="90000"/>
                </a:lnSpc>
                <a:buClr>
                  <a:srgbClr val="FF5A5A"/>
                </a:buClr>
                <a:buSzPts val="900"/>
                <a:defRPr/>
              </a:pPr>
              <a:r>
                <a:rPr lang="en-US" sz="900" kern="0">
                  <a:solidFill>
                    <a:srgbClr val="4F81BD"/>
                  </a:solidFill>
                  <a:latin typeface="Calibri"/>
                  <a:ea typeface="Calibri"/>
                  <a:cs typeface="Calibri"/>
                  <a:sym typeface="Calibri"/>
                </a:rPr>
                <a:t>American Adults</a:t>
              </a:r>
              <a:endParaRPr sz="900" kern="0">
                <a:solidFill>
                  <a:srgbClr val="4F81B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2" name="Google Shape;1612;g2b4aeb2447a_1_1439"/>
            <p:cNvSpPr/>
            <p:nvPr/>
          </p:nvSpPr>
          <p:spPr>
            <a:xfrm>
              <a:off x="8616983" y="4585530"/>
              <a:ext cx="692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algn="ctr">
                <a:buClr>
                  <a:srgbClr val="4F81BD"/>
                </a:buClr>
                <a:buSzPts val="1500"/>
                <a:defRPr/>
              </a:pPr>
              <a:r>
                <a:rPr lang="en-US" sz="1500" kern="0">
                  <a:solidFill>
                    <a:srgbClr val="4F81BD"/>
                  </a:solidFill>
                  <a:latin typeface="Calibri"/>
                  <a:ea typeface="Calibri"/>
                  <a:cs typeface="Calibri"/>
                  <a:sym typeface="Calibri"/>
                </a:rPr>
                <a:t>&amp;</a:t>
              </a:r>
              <a:endParaRPr sz="1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3" name="Google Shape;1613;g2b4aeb2447a_1_1439"/>
            <p:cNvSpPr txBox="1"/>
            <p:nvPr/>
          </p:nvSpPr>
          <p:spPr>
            <a:xfrm>
              <a:off x="9095660" y="4985719"/>
              <a:ext cx="1189200" cy="50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rmAutofit/>
            </a:bodyPr>
            <a:lstStyle/>
            <a:p>
              <a:pPr algn="ctr">
                <a:lnSpc>
                  <a:spcPct val="90000"/>
                </a:lnSpc>
                <a:buClr>
                  <a:srgbClr val="FF5A5A"/>
                </a:buClr>
                <a:buSzPts val="900"/>
                <a:defRPr/>
              </a:pPr>
              <a:r>
                <a:rPr lang="en-US" sz="900" kern="0">
                  <a:solidFill>
                    <a:srgbClr val="4F81BD"/>
                  </a:solidFill>
                  <a:latin typeface="Calibri"/>
                  <a:ea typeface="Calibri"/>
                  <a:cs typeface="Calibri"/>
                  <a:sym typeface="Calibri"/>
                </a:rPr>
                <a:t>Medicare Beneficiaries</a:t>
              </a:r>
              <a:endParaRPr sz="900" kern="0">
                <a:solidFill>
                  <a:srgbClr val="4F81B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4" name="Google Shape;1614;g2b4aeb2447a_1_1439"/>
            <p:cNvSpPr/>
            <p:nvPr/>
          </p:nvSpPr>
          <p:spPr>
            <a:xfrm>
              <a:off x="9109107" y="4439412"/>
              <a:ext cx="11892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algn="ctr">
                <a:buClr>
                  <a:srgbClr val="4F81BD"/>
                </a:buClr>
                <a:buSzPts val="2700"/>
                <a:defRPr/>
              </a:pPr>
              <a:r>
                <a:rPr lang="en-US" sz="2700" b="1" kern="0">
                  <a:solidFill>
                    <a:srgbClr val="4F81BD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r>
                <a:rPr lang="en-US" sz="1500" b="1" kern="0">
                  <a:solidFill>
                    <a:srgbClr val="4F81BD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500" kern="0">
                  <a:solidFill>
                    <a:srgbClr val="4F81BD"/>
                  </a:solidFill>
                  <a:latin typeface="Calibri"/>
                  <a:ea typeface="Calibri"/>
                  <a:cs typeface="Calibri"/>
                  <a:sym typeface="Calibri"/>
                </a:rPr>
                <a:t>IN </a:t>
              </a:r>
              <a:r>
                <a:rPr lang="en-US" sz="2700" b="1" kern="0">
                  <a:solidFill>
                    <a:srgbClr val="4F81BD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 sz="1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5" name="Google Shape;1615;g2b4aeb2447a_1_1439"/>
            <p:cNvSpPr/>
            <p:nvPr/>
          </p:nvSpPr>
          <p:spPr>
            <a:xfrm>
              <a:off x="7347137" y="5409127"/>
              <a:ext cx="33591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algn="ctr">
                <a:buClr>
                  <a:srgbClr val="4F81BD"/>
                </a:buClr>
                <a:buSzPts val="1200"/>
                <a:defRPr/>
              </a:pPr>
              <a:r>
                <a:rPr lang="en-US" sz="1200" kern="0">
                  <a:solidFill>
                    <a:srgbClr val="4F81BD"/>
                  </a:solidFill>
                  <a:latin typeface="Calibri"/>
                  <a:ea typeface="Calibri"/>
                  <a:cs typeface="Calibri"/>
                  <a:sym typeface="Calibri"/>
                </a:rPr>
                <a:t>ARE LIVING WITH MCC, THE</a:t>
              </a:r>
              <a:br>
                <a:rPr lang="en-US" sz="1200" b="1" kern="0">
                  <a:solidFill>
                    <a:srgbClr val="4F81BD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200" b="1" kern="0">
                  <a:solidFill>
                    <a:srgbClr val="4F81BD"/>
                  </a:solidFill>
                  <a:latin typeface="Calibri"/>
                  <a:ea typeface="Calibri"/>
                  <a:cs typeface="Calibri"/>
                  <a:sym typeface="Calibri"/>
                </a:rPr>
                <a:t>MOST COMMON CHRONIC CONDITION</a:t>
              </a:r>
              <a:endParaRPr sz="1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16" name="Google Shape;1616;g2b4aeb2447a_1_1439"/>
          <p:cNvSpPr txBox="1"/>
          <p:nvPr/>
        </p:nvSpPr>
        <p:spPr>
          <a:xfrm>
            <a:off x="2078746" y="4549651"/>
            <a:ext cx="2444100" cy="2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>
              <a:lnSpc>
                <a:spcPct val="90000"/>
              </a:lnSpc>
              <a:buClr>
                <a:srgbClr val="FF5A5A"/>
              </a:buClr>
              <a:buSzPts val="1100"/>
              <a:defRPr/>
            </a:pPr>
            <a:r>
              <a:rPr lang="en-US" sz="1100" b="1" kern="0" dirty="0">
                <a:solidFill>
                  <a:srgbClr val="9BBB59"/>
                </a:solidFill>
                <a:latin typeface="Calibri"/>
                <a:ea typeface="Calibri"/>
                <a:cs typeface="Calibri"/>
                <a:sym typeface="Calibri"/>
              </a:rPr>
              <a:t>People with MCC account for:</a:t>
            </a:r>
            <a:endParaRPr sz="1100" b="1" kern="0" dirty="0">
              <a:solidFill>
                <a:srgbClr val="9BB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17" name="Google Shape;1617;g2b4aeb2447a_1_1439"/>
          <p:cNvGrpSpPr/>
          <p:nvPr/>
        </p:nvGrpSpPr>
        <p:grpSpPr>
          <a:xfrm>
            <a:off x="4134917" y="4772935"/>
            <a:ext cx="994500" cy="960075"/>
            <a:chOff x="3856442" y="4546360"/>
            <a:chExt cx="1326000" cy="1280100"/>
          </a:xfrm>
        </p:grpSpPr>
        <p:sp>
          <p:nvSpPr>
            <p:cNvPr id="1618" name="Google Shape;1618;g2b4aeb2447a_1_1439"/>
            <p:cNvSpPr/>
            <p:nvPr/>
          </p:nvSpPr>
          <p:spPr>
            <a:xfrm>
              <a:off x="3856442" y="4546360"/>
              <a:ext cx="1326000" cy="1280100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1200"/>
                <a:defRPr/>
              </a:pPr>
              <a:endParaRPr sz="12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9" name="Google Shape;1619;g2b4aeb2447a_1_1439"/>
            <p:cNvSpPr/>
            <p:nvPr/>
          </p:nvSpPr>
          <p:spPr>
            <a:xfrm>
              <a:off x="3924755" y="4546360"/>
              <a:ext cx="11892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algn="ctr">
                <a:buClr>
                  <a:srgbClr val="9BBB59"/>
                </a:buClr>
                <a:buSzPts val="2400"/>
                <a:defRPr/>
              </a:pPr>
              <a:r>
                <a:rPr lang="en-US" sz="2400" b="1" kern="0">
                  <a:solidFill>
                    <a:srgbClr val="9BBB59"/>
                  </a:solidFill>
                  <a:latin typeface="Calibri"/>
                  <a:ea typeface="Calibri"/>
                  <a:cs typeface="Calibri"/>
                  <a:sym typeface="Calibri"/>
                </a:rPr>
                <a:t>83</a:t>
              </a:r>
              <a:r>
                <a:rPr lang="en-US" sz="1500" kern="0">
                  <a:solidFill>
                    <a:srgbClr val="9BBB59"/>
                  </a:solidFill>
                  <a:latin typeface="Calibri"/>
                  <a:ea typeface="Calibri"/>
                  <a:cs typeface="Calibri"/>
                  <a:sym typeface="Calibri"/>
                </a:rPr>
                <a:t>%</a:t>
              </a:r>
              <a:endParaRPr sz="1500" b="1" kern="0">
                <a:solidFill>
                  <a:srgbClr val="9BBB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0" name="Google Shape;1620;g2b4aeb2447a_1_1439"/>
            <p:cNvSpPr/>
            <p:nvPr/>
          </p:nvSpPr>
          <p:spPr>
            <a:xfrm>
              <a:off x="3883632" y="5079534"/>
              <a:ext cx="1271400" cy="46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222A35"/>
                </a:buClr>
                <a:buSzPts val="800"/>
                <a:defRPr/>
              </a:pPr>
              <a:r>
                <a:rPr lang="en-US" sz="800" kern="0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rPr>
                <a:t>OF ALL</a:t>
              </a:r>
              <a:endParaRPr sz="1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>
                <a:lnSpc>
                  <a:spcPct val="90000"/>
                </a:lnSpc>
                <a:spcBef>
                  <a:spcPts val="200"/>
                </a:spcBef>
                <a:buClr>
                  <a:srgbClr val="112B42"/>
                </a:buClr>
                <a:buSzPts val="1100"/>
                <a:defRPr/>
              </a:pPr>
              <a:r>
                <a:rPr lang="en-US" sz="1100" b="1" kern="0">
                  <a:solidFill>
                    <a:srgbClr val="112B42"/>
                  </a:solidFill>
                  <a:latin typeface="Calibri"/>
                  <a:ea typeface="Calibri"/>
                  <a:cs typeface="Calibri"/>
                  <a:sym typeface="Calibri"/>
                </a:rPr>
                <a:t>Prescriptions</a:t>
              </a:r>
              <a:endParaRPr sz="1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1" name="Google Shape;1621;g2b4aeb2447a_1_1439"/>
          <p:cNvGrpSpPr/>
          <p:nvPr/>
        </p:nvGrpSpPr>
        <p:grpSpPr>
          <a:xfrm>
            <a:off x="2070507" y="4773689"/>
            <a:ext cx="994500" cy="960075"/>
            <a:chOff x="914164" y="4546360"/>
            <a:chExt cx="1326000" cy="1280100"/>
          </a:xfrm>
        </p:grpSpPr>
        <p:sp>
          <p:nvSpPr>
            <p:cNvPr id="1622" name="Google Shape;1622;g2b4aeb2447a_1_1439"/>
            <p:cNvSpPr/>
            <p:nvPr/>
          </p:nvSpPr>
          <p:spPr>
            <a:xfrm>
              <a:off x="914164" y="4546360"/>
              <a:ext cx="1326000" cy="1280100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1200"/>
                <a:defRPr/>
              </a:pPr>
              <a:endParaRPr sz="12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3" name="Google Shape;1623;g2b4aeb2447a_1_1439"/>
            <p:cNvSpPr/>
            <p:nvPr/>
          </p:nvSpPr>
          <p:spPr>
            <a:xfrm>
              <a:off x="982477" y="4546360"/>
              <a:ext cx="11892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algn="ctr">
                <a:buClr>
                  <a:srgbClr val="9BBB59"/>
                </a:buClr>
                <a:buSzPts val="2400"/>
                <a:defRPr/>
              </a:pPr>
              <a:r>
                <a:rPr lang="en-US" sz="2400" b="1" kern="0" dirty="0">
                  <a:solidFill>
                    <a:srgbClr val="9BBB59"/>
                  </a:solidFill>
                  <a:latin typeface="Calibri"/>
                  <a:ea typeface="Calibri"/>
                  <a:cs typeface="Calibri"/>
                  <a:sym typeface="Calibri"/>
                </a:rPr>
                <a:t>64</a:t>
              </a:r>
              <a:r>
                <a:rPr lang="en-US" sz="1500" kern="0" dirty="0">
                  <a:solidFill>
                    <a:srgbClr val="9BBB59"/>
                  </a:solidFill>
                  <a:latin typeface="Calibri"/>
                  <a:ea typeface="Calibri"/>
                  <a:cs typeface="Calibri"/>
                  <a:sym typeface="Calibri"/>
                </a:rPr>
                <a:t>%</a:t>
              </a:r>
              <a:endParaRPr sz="1500" b="1" kern="0" dirty="0">
                <a:solidFill>
                  <a:srgbClr val="9BBB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4" name="Google Shape;1624;g2b4aeb2447a_1_1439"/>
            <p:cNvSpPr/>
            <p:nvPr/>
          </p:nvSpPr>
          <p:spPr>
            <a:xfrm>
              <a:off x="1104057" y="5099141"/>
              <a:ext cx="946200" cy="65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222A35"/>
                </a:buClr>
                <a:buSzPts val="800"/>
                <a:defRPr/>
              </a:pPr>
              <a:r>
                <a:rPr lang="en-US" sz="800" kern="0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rPr>
                <a:t>OF ALL</a:t>
              </a:r>
              <a:endParaRPr sz="1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>
                <a:lnSpc>
                  <a:spcPct val="90000"/>
                </a:lnSpc>
                <a:spcBef>
                  <a:spcPts val="200"/>
                </a:spcBef>
                <a:buClr>
                  <a:srgbClr val="112B42"/>
                </a:buClr>
                <a:buSzPts val="1100"/>
                <a:defRPr/>
              </a:pPr>
              <a:r>
                <a:rPr lang="en-US" sz="1100" b="1" kern="0">
                  <a:solidFill>
                    <a:srgbClr val="112B42"/>
                  </a:solidFill>
                  <a:latin typeface="Calibri"/>
                  <a:ea typeface="Calibri"/>
                  <a:cs typeface="Calibri"/>
                  <a:sym typeface="Calibri"/>
                </a:rPr>
                <a:t>Clinician</a:t>
              </a:r>
              <a:br>
                <a:rPr lang="en-US" sz="1100" b="1" kern="0">
                  <a:solidFill>
                    <a:srgbClr val="112B42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100" b="1" kern="0">
                  <a:solidFill>
                    <a:srgbClr val="112B42"/>
                  </a:solidFill>
                  <a:latin typeface="Calibri"/>
                  <a:ea typeface="Calibri"/>
                  <a:cs typeface="Calibri"/>
                  <a:sym typeface="Calibri"/>
                </a:rPr>
                <a:t>Visits</a:t>
              </a:r>
              <a:endParaRPr sz="1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5" name="Google Shape;1625;g2b4aeb2447a_1_1439"/>
          <p:cNvGrpSpPr/>
          <p:nvPr/>
        </p:nvGrpSpPr>
        <p:grpSpPr>
          <a:xfrm>
            <a:off x="6199327" y="4765628"/>
            <a:ext cx="994500" cy="960075"/>
            <a:chOff x="6802005" y="4546360"/>
            <a:chExt cx="1326000" cy="1280100"/>
          </a:xfrm>
        </p:grpSpPr>
        <p:sp>
          <p:nvSpPr>
            <p:cNvPr id="1626" name="Google Shape;1626;g2b4aeb2447a_1_1439"/>
            <p:cNvSpPr/>
            <p:nvPr/>
          </p:nvSpPr>
          <p:spPr>
            <a:xfrm>
              <a:off x="6802005" y="4546360"/>
              <a:ext cx="1326000" cy="1280100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1200"/>
                <a:defRPr/>
              </a:pPr>
              <a:endParaRPr sz="12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7" name="Google Shape;1627;g2b4aeb2447a_1_1439"/>
            <p:cNvSpPr/>
            <p:nvPr/>
          </p:nvSpPr>
          <p:spPr>
            <a:xfrm>
              <a:off x="6870318" y="4553546"/>
              <a:ext cx="11892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algn="ctr">
                <a:buClr>
                  <a:srgbClr val="9BBB59"/>
                </a:buClr>
                <a:buSzPts val="2400"/>
                <a:defRPr/>
              </a:pPr>
              <a:r>
                <a:rPr lang="en-US" sz="2400" b="1" kern="0">
                  <a:solidFill>
                    <a:srgbClr val="9BBB59"/>
                  </a:solidFill>
                  <a:latin typeface="Calibri"/>
                  <a:ea typeface="Calibri"/>
                  <a:cs typeface="Calibri"/>
                  <a:sym typeface="Calibri"/>
                </a:rPr>
                <a:t>93</a:t>
              </a:r>
              <a:r>
                <a:rPr lang="en-US" sz="1500" kern="0">
                  <a:solidFill>
                    <a:srgbClr val="9BBB59"/>
                  </a:solidFill>
                  <a:latin typeface="Calibri"/>
                  <a:ea typeface="Calibri"/>
                  <a:cs typeface="Calibri"/>
                  <a:sym typeface="Calibri"/>
                </a:rPr>
                <a:t>%</a:t>
              </a:r>
              <a:endParaRPr sz="1500" b="1" kern="0">
                <a:solidFill>
                  <a:srgbClr val="9BBB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8" name="Google Shape;1628;g2b4aeb2447a_1_1439"/>
            <p:cNvSpPr/>
            <p:nvPr/>
          </p:nvSpPr>
          <p:spPr>
            <a:xfrm>
              <a:off x="6949419" y="5079534"/>
              <a:ext cx="1031100" cy="65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222A35"/>
                </a:buClr>
                <a:buSzPts val="800"/>
                <a:defRPr/>
              </a:pPr>
              <a:r>
                <a:rPr lang="en-US" sz="800" kern="0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rPr>
                <a:t>OF ALL</a:t>
              </a:r>
              <a:endParaRPr sz="1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>
                <a:lnSpc>
                  <a:spcPct val="90000"/>
                </a:lnSpc>
                <a:spcBef>
                  <a:spcPts val="200"/>
                </a:spcBef>
                <a:buClr>
                  <a:srgbClr val="112B42"/>
                </a:buClr>
                <a:buSzPts val="1100"/>
                <a:defRPr/>
              </a:pPr>
              <a:r>
                <a:rPr lang="en-US" sz="1100" b="1" kern="0">
                  <a:solidFill>
                    <a:srgbClr val="112B42"/>
                  </a:solidFill>
                  <a:latin typeface="Calibri"/>
                  <a:ea typeface="Calibri"/>
                  <a:cs typeface="Calibri"/>
                  <a:sym typeface="Calibri"/>
                </a:rPr>
                <a:t>Medicare</a:t>
              </a:r>
              <a:br>
                <a:rPr lang="en-US" sz="1100" b="1" kern="0">
                  <a:solidFill>
                    <a:srgbClr val="112B42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100" b="1" kern="0">
                  <a:solidFill>
                    <a:srgbClr val="112B42"/>
                  </a:solidFill>
                  <a:latin typeface="Calibri"/>
                  <a:ea typeface="Calibri"/>
                  <a:cs typeface="Calibri"/>
                  <a:sym typeface="Calibri"/>
                </a:rPr>
                <a:t>Spending</a:t>
              </a:r>
              <a:endParaRPr sz="1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9" name="Google Shape;1629;g2b4aeb2447a_1_1439"/>
          <p:cNvGrpSpPr/>
          <p:nvPr/>
        </p:nvGrpSpPr>
        <p:grpSpPr>
          <a:xfrm>
            <a:off x="5167122" y="4772935"/>
            <a:ext cx="994500" cy="960075"/>
            <a:chOff x="5310500" y="4546360"/>
            <a:chExt cx="1326000" cy="1280100"/>
          </a:xfrm>
        </p:grpSpPr>
        <p:sp>
          <p:nvSpPr>
            <p:cNvPr id="1630" name="Google Shape;1630;g2b4aeb2447a_1_1439"/>
            <p:cNvSpPr/>
            <p:nvPr/>
          </p:nvSpPr>
          <p:spPr>
            <a:xfrm>
              <a:off x="5310500" y="4546360"/>
              <a:ext cx="1326000" cy="1280100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1200"/>
                <a:defRPr/>
              </a:pPr>
              <a:endParaRPr sz="12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1" name="Google Shape;1631;g2b4aeb2447a_1_1439"/>
            <p:cNvSpPr/>
            <p:nvPr/>
          </p:nvSpPr>
          <p:spPr>
            <a:xfrm>
              <a:off x="5378813" y="4550059"/>
              <a:ext cx="11892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algn="ctr">
                <a:buClr>
                  <a:srgbClr val="9BBB59"/>
                </a:buClr>
                <a:buSzPts val="2400"/>
                <a:defRPr/>
              </a:pPr>
              <a:r>
                <a:rPr lang="en-US" sz="2400" b="1" kern="0">
                  <a:solidFill>
                    <a:srgbClr val="9BBB59"/>
                  </a:solidFill>
                  <a:latin typeface="Calibri"/>
                  <a:ea typeface="Calibri"/>
                  <a:cs typeface="Calibri"/>
                  <a:sym typeface="Calibri"/>
                </a:rPr>
                <a:t>71</a:t>
              </a:r>
              <a:r>
                <a:rPr lang="en-US" sz="1500" kern="0">
                  <a:solidFill>
                    <a:srgbClr val="9BBB59"/>
                  </a:solidFill>
                  <a:latin typeface="Calibri"/>
                  <a:ea typeface="Calibri"/>
                  <a:cs typeface="Calibri"/>
                  <a:sym typeface="Calibri"/>
                </a:rPr>
                <a:t>%</a:t>
              </a:r>
              <a:endParaRPr sz="1500" b="1" kern="0">
                <a:solidFill>
                  <a:srgbClr val="9BBB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2" name="Google Shape;1632;g2b4aeb2447a_1_1439"/>
            <p:cNvSpPr/>
            <p:nvPr/>
          </p:nvSpPr>
          <p:spPr>
            <a:xfrm>
              <a:off x="5396999" y="5079534"/>
              <a:ext cx="1152900" cy="65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222A35"/>
                </a:buClr>
                <a:buSzPts val="800"/>
                <a:defRPr/>
              </a:pPr>
              <a:r>
                <a:rPr lang="en-US" sz="800" kern="0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rPr>
                <a:t>OF ALL</a:t>
              </a:r>
              <a:endParaRPr sz="1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>
                <a:lnSpc>
                  <a:spcPct val="90000"/>
                </a:lnSpc>
                <a:spcBef>
                  <a:spcPts val="200"/>
                </a:spcBef>
                <a:buClr>
                  <a:srgbClr val="112B42"/>
                </a:buClr>
                <a:buSzPts val="1100"/>
                <a:defRPr/>
              </a:pPr>
              <a:r>
                <a:rPr lang="en-US" sz="1100" b="1" kern="0">
                  <a:solidFill>
                    <a:srgbClr val="112B42"/>
                  </a:solidFill>
                  <a:latin typeface="Calibri"/>
                  <a:ea typeface="Calibri"/>
                  <a:cs typeface="Calibri"/>
                  <a:sym typeface="Calibri"/>
                </a:rPr>
                <a:t>Healthcare</a:t>
              </a:r>
              <a:br>
                <a:rPr lang="en-US" sz="1100" b="1" kern="0">
                  <a:solidFill>
                    <a:srgbClr val="112B42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100" b="1" kern="0">
                  <a:solidFill>
                    <a:srgbClr val="112B42"/>
                  </a:solidFill>
                  <a:latin typeface="Calibri"/>
                  <a:ea typeface="Calibri"/>
                  <a:cs typeface="Calibri"/>
                  <a:sym typeface="Calibri"/>
                </a:rPr>
                <a:t>Spending</a:t>
              </a:r>
              <a:endParaRPr sz="1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3" name="Google Shape;1633;g2b4aeb2447a_1_1439"/>
          <p:cNvGrpSpPr/>
          <p:nvPr/>
        </p:nvGrpSpPr>
        <p:grpSpPr>
          <a:xfrm>
            <a:off x="3102712" y="4765334"/>
            <a:ext cx="994500" cy="968108"/>
            <a:chOff x="2279615" y="4555288"/>
            <a:chExt cx="1326000" cy="1290811"/>
          </a:xfrm>
        </p:grpSpPr>
        <p:sp>
          <p:nvSpPr>
            <p:cNvPr id="1634" name="Google Shape;1634;g2b4aeb2447a_1_1439"/>
            <p:cNvSpPr/>
            <p:nvPr/>
          </p:nvSpPr>
          <p:spPr>
            <a:xfrm>
              <a:off x="2279615" y="4565999"/>
              <a:ext cx="1326000" cy="1280100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1200"/>
                <a:defRPr/>
              </a:pPr>
              <a:endParaRPr sz="12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5" name="Google Shape;1635;g2b4aeb2447a_1_1439"/>
            <p:cNvSpPr/>
            <p:nvPr/>
          </p:nvSpPr>
          <p:spPr>
            <a:xfrm>
              <a:off x="2347928" y="4555288"/>
              <a:ext cx="11892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algn="ctr">
                <a:buClr>
                  <a:srgbClr val="9BBB59"/>
                </a:buClr>
                <a:buSzPts val="2400"/>
                <a:defRPr/>
              </a:pPr>
              <a:r>
                <a:rPr lang="en-US" sz="2400" b="1" kern="0">
                  <a:solidFill>
                    <a:srgbClr val="9BBB59"/>
                  </a:solidFill>
                  <a:latin typeface="Calibri"/>
                  <a:ea typeface="Calibri"/>
                  <a:cs typeface="Calibri"/>
                  <a:sym typeface="Calibri"/>
                </a:rPr>
                <a:t>70</a:t>
              </a:r>
              <a:r>
                <a:rPr lang="en-US" sz="1500" kern="0">
                  <a:solidFill>
                    <a:srgbClr val="9BBB59"/>
                  </a:solidFill>
                  <a:latin typeface="Calibri"/>
                  <a:ea typeface="Calibri"/>
                  <a:cs typeface="Calibri"/>
                  <a:sym typeface="Calibri"/>
                </a:rPr>
                <a:t>%</a:t>
              </a:r>
              <a:endParaRPr sz="1500" b="1" kern="0">
                <a:solidFill>
                  <a:srgbClr val="9BBB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6" name="Google Shape;1636;g2b4aeb2447a_1_1439"/>
            <p:cNvSpPr/>
            <p:nvPr/>
          </p:nvSpPr>
          <p:spPr>
            <a:xfrm>
              <a:off x="2437316" y="5105377"/>
              <a:ext cx="1011900" cy="65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222A35"/>
                </a:buClr>
                <a:buSzPts val="800"/>
                <a:defRPr/>
              </a:pPr>
              <a:r>
                <a:rPr lang="en-US" sz="800" kern="0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rPr>
                <a:t>OF ALL</a:t>
              </a:r>
              <a:endParaRPr sz="1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>
                <a:lnSpc>
                  <a:spcPct val="90000"/>
                </a:lnSpc>
                <a:spcBef>
                  <a:spcPts val="200"/>
                </a:spcBef>
                <a:buClr>
                  <a:srgbClr val="112B42"/>
                </a:buClr>
                <a:buSzPts val="1100"/>
                <a:defRPr/>
              </a:pPr>
              <a:r>
                <a:rPr lang="en-US" sz="1100" b="1" kern="0">
                  <a:solidFill>
                    <a:srgbClr val="112B42"/>
                  </a:solidFill>
                  <a:latin typeface="Calibri"/>
                  <a:ea typeface="Calibri"/>
                  <a:cs typeface="Calibri"/>
                  <a:sym typeface="Calibri"/>
                </a:rPr>
                <a:t>In-Patient</a:t>
              </a:r>
              <a:br>
                <a:rPr lang="en-US" sz="1100" b="1" kern="0">
                  <a:solidFill>
                    <a:srgbClr val="112B42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100" b="1" kern="0">
                  <a:solidFill>
                    <a:srgbClr val="112B42"/>
                  </a:solidFill>
                  <a:latin typeface="Calibri"/>
                  <a:ea typeface="Calibri"/>
                  <a:cs typeface="Calibri"/>
                  <a:sym typeface="Calibri"/>
                </a:rPr>
                <a:t>Stays</a:t>
              </a:r>
              <a:endParaRPr sz="11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37" name="Google Shape;1637;g2b4aeb2447a_1_1439"/>
          <p:cNvSpPr txBox="1"/>
          <p:nvPr/>
        </p:nvSpPr>
        <p:spPr>
          <a:xfrm>
            <a:off x="2078736" y="5812565"/>
            <a:ext cx="6751800" cy="7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600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CMS</a:t>
            </a:r>
            <a:r>
              <a:rPr lang="en-US" sz="600" kern="0" dirty="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2018: </a:t>
            </a:r>
            <a:r>
              <a:rPr lang="en-US" sz="600" i="1" u="sng" kern="0" dirty="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https://www.cms.gov/data-research/statistics-trends-and-reports/chronic-conditions/chartbook-and-charts</a:t>
            </a:r>
            <a:r>
              <a:rPr lang="en-US" sz="600" i="1" kern="0" dirty="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; </a:t>
            </a:r>
            <a:endParaRPr sz="11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defRPr/>
            </a:pPr>
            <a:r>
              <a:rPr lang="en-US" sz="600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AHRQ 2010: </a:t>
            </a:r>
            <a:r>
              <a:rPr lang="en-US" sz="600" u="sng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https://www.ahrq.gov/sites/default/files/wysiwyg/professionals/prevention-chronic-care/decision/mcc/mccchartbook.pdf</a:t>
            </a:r>
            <a:r>
              <a:rPr lang="en-US" sz="600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; </a:t>
            </a:r>
            <a:endParaRPr sz="11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defRPr/>
            </a:pPr>
            <a:r>
              <a:rPr lang="en-US" sz="600" kern="0" dirty="0" err="1">
                <a:solidFill>
                  <a:srgbClr val="21212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Quiñones</a:t>
            </a:r>
            <a:r>
              <a:rPr lang="en-US" sz="600" kern="0" dirty="0">
                <a:solidFill>
                  <a:srgbClr val="21212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et al. Racial/ethnic differences in multimorbidity development and chronic disease accumulation for middle-aged adults. </a:t>
            </a:r>
            <a:r>
              <a:rPr lang="en-US" sz="600" i="1" kern="0" dirty="0" err="1">
                <a:solidFill>
                  <a:srgbClr val="21212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PLoS</a:t>
            </a:r>
            <a:r>
              <a:rPr lang="en-US" sz="600" i="1" kern="0" dirty="0">
                <a:solidFill>
                  <a:srgbClr val="21212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One</a:t>
            </a:r>
            <a:r>
              <a:rPr lang="en-US" sz="600" kern="0" dirty="0">
                <a:solidFill>
                  <a:srgbClr val="21212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2019;14(6), PMID: 31206556</a:t>
            </a:r>
          </a:p>
          <a:p>
            <a:pPr>
              <a:buClr>
                <a:srgbClr val="000000"/>
              </a:buClr>
              <a:defRPr/>
            </a:pPr>
            <a:r>
              <a:rPr lang="da-DK" sz="600" kern="0" dirty="0">
                <a:solidFill>
                  <a:srgbClr val="21212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Bierman et al, </a:t>
            </a:r>
            <a:r>
              <a:rPr lang="en-US" sz="600" kern="0" dirty="0">
                <a:solidFill>
                  <a:srgbClr val="21212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Transforming care for people with multiple chronic conditions: Agency for Healthcare Research and Quality's research agenda</a:t>
            </a:r>
            <a:r>
              <a:rPr lang="da-DK" sz="600" kern="0" dirty="0">
                <a:solidFill>
                  <a:srgbClr val="21212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da-DK" sz="600" kern="0" dirty="0">
                <a:latin typeface="Century Gothic"/>
                <a:ea typeface="Century Gothic"/>
                <a:cs typeface="Century Gothic"/>
                <a:sym typeface="Century Gothic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https://www.ncbi.nlm.nih.gov/pmc/articles/PMC8515222/pdf/HESR-56-973.pdf</a:t>
            </a:r>
            <a:r>
              <a:rPr lang="da-DK" sz="600" kern="0" dirty="0">
                <a:latin typeface="Century Gothic"/>
                <a:ea typeface="Century Gothic"/>
                <a:cs typeface="Century Gothic"/>
                <a:sym typeface="Century Gothic"/>
              </a:rPr>
              <a:t> HSR, 2021 </a:t>
            </a:r>
          </a:p>
          <a:p>
            <a:pPr>
              <a:buClr>
                <a:srgbClr val="000000"/>
              </a:buClr>
              <a:defRPr/>
            </a:pPr>
            <a:endParaRPr lang="da-DK" sz="600" kern="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buClr>
                <a:srgbClr val="000000"/>
              </a:buClr>
              <a:defRPr/>
            </a:pPr>
            <a:r>
              <a:rPr lang="en-US" sz="600" kern="0" dirty="0"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sp>
        <p:nvSpPr>
          <p:cNvPr id="1638" name="Google Shape;1638;g2b4aeb2447a_1_1439"/>
          <p:cNvSpPr txBox="1">
            <a:spLocks noGrp="1"/>
          </p:cNvSpPr>
          <p:nvPr>
            <p:ph type="title"/>
          </p:nvPr>
        </p:nvSpPr>
        <p:spPr>
          <a:xfrm>
            <a:off x="1981200" y="99441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>
              <a:buSzPts val="2700"/>
            </a:pPr>
            <a:r>
              <a:rPr lang="en-US" dirty="0"/>
              <a:t>The Challenge of Multiple Chronic Conditions (MCC)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4D9150-C0CD-DC7F-3035-A321F33E3BD8}"/>
              </a:ext>
            </a:extLst>
          </p:cNvPr>
          <p:cNvSpPr txBox="1"/>
          <p:nvPr/>
        </p:nvSpPr>
        <p:spPr>
          <a:xfrm>
            <a:off x="2286000" y="304800"/>
            <a:ext cx="7972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Arial"/>
              </a:rPr>
              <a:t>The Challenge of Multiple Chronic Conditions</a:t>
            </a:r>
          </a:p>
        </p:txBody>
      </p:sp>
    </p:spTree>
    <p:extLst>
      <p:ext uri="{BB962C8B-B14F-4D97-AF65-F5344CB8AC3E}">
        <p14:creationId xmlns:p14="http://schemas.microsoft.com/office/powerpoint/2010/main" val="3290454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Title: Figure 15: Co-morbidity among Chronic Conditions for Medicare Fee-For-Service Beneficiaries: 2018 - Description: Figure showing the Figure 15: Co-morbidity among Chronic Conditions for Medicare Fee-For-Service Beneficiaries : 2018. The data table is available from the Medicare Chronic Conditions website http://www.cms.gov/Research-Statistics-Data-and-Systems/Statistics-Trends-and-Reports/Chronic-Conditions/Maps_Charts.html and is located in the download zipped file titled “Chronic Conditions Charts: 2018”.">
            <a:extLst>
              <a:ext uri="{FF2B5EF4-FFF2-40B4-BE49-F238E27FC236}">
                <a16:creationId xmlns:a16="http://schemas.microsoft.com/office/drawing/2014/main" id="{0D25D789-EBB3-4853-9691-C66DF66BF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532" y="1143000"/>
            <a:ext cx="7074936" cy="5139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CDF80E-8691-89B7-241E-ABEA0F4FED9B}"/>
              </a:ext>
            </a:extLst>
          </p:cNvPr>
          <p:cNvSpPr txBox="1"/>
          <p:nvPr/>
        </p:nvSpPr>
        <p:spPr>
          <a:xfrm>
            <a:off x="1676400" y="233996"/>
            <a:ext cx="7848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prstClr val="white"/>
                </a:solidFill>
                <a:latin typeface="Arial"/>
              </a:rPr>
              <a:t>MCC and Common Chronic Conditions</a:t>
            </a:r>
          </a:p>
        </p:txBody>
      </p:sp>
    </p:spTree>
    <p:extLst>
      <p:ext uri="{BB962C8B-B14F-4D97-AF65-F5344CB8AC3E}">
        <p14:creationId xmlns:p14="http://schemas.microsoft.com/office/powerpoint/2010/main" val="4283188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Rising Prevalence of MCC</a:t>
            </a:r>
            <a:br>
              <a:rPr lang="en-US" dirty="0"/>
            </a:br>
            <a:r>
              <a:rPr lang="en-US" dirty="0"/>
              <a:t>A New Syndemic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332" y="1524000"/>
            <a:ext cx="7746068" cy="443638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5B7A5-34A7-4AB0-A34F-A4DF2002FA98}" type="slidenum">
              <a:rPr lang="en-US" smtClean="0"/>
              <a:t>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31333" y="6356350"/>
            <a:ext cx="2788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King et. Al JABFNM 2010</a:t>
            </a:r>
          </a:p>
        </p:txBody>
      </p:sp>
    </p:spTree>
    <p:extLst>
      <p:ext uri="{BB962C8B-B14F-4D97-AF65-F5344CB8AC3E}">
        <p14:creationId xmlns:p14="http://schemas.microsoft.com/office/powerpoint/2010/main" val="1993539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AHRQ’s Vision for People </a:t>
            </a:r>
            <a:br>
              <a:rPr lang="en-US" dirty="0"/>
            </a:br>
            <a:r>
              <a:rPr lang="en-US" dirty="0"/>
              <a:t>Living with MCC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 sustainable healthcare system that delivers high-value coordinated, </a:t>
            </a:r>
            <a:r>
              <a:rPr lang="en-US" b="1" dirty="0"/>
              <a:t>integrated patient-centered care based in primary care </a:t>
            </a:r>
            <a:r>
              <a:rPr lang="en-US" dirty="0"/>
              <a:t>optimizing individual and population health by preventing and effectively managing multiple chronic conditions (MCC).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/>
            <a:fld id="{85F5B7A5-34A7-4AB0-A34F-A4DF2002FA98}" type="slidenum">
              <a:rPr lang="en-US">
                <a:solidFill>
                  <a:prstClr val="black">
                    <a:tint val="75000"/>
                  </a:prstClr>
                </a:solidFill>
                <a:latin typeface="Arial"/>
              </a:rPr>
              <a:pPr defTabSz="685800"/>
              <a:t>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8255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7429500" cy="617884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Addressing MCC Across the Continuum of Risk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Prevention interventions targeted at reducing the prevalence of common chronic disease risk factors with a particular focus on interventions to reduce the likelihood those </a:t>
            </a:r>
            <a:r>
              <a:rPr lang="en-US" b="1" dirty="0"/>
              <a:t>“at risk” </a:t>
            </a:r>
            <a:r>
              <a:rPr lang="en-US" dirty="0"/>
              <a:t>will go on to develop MCC</a:t>
            </a:r>
          </a:p>
          <a:p>
            <a:r>
              <a:rPr lang="en-US" dirty="0"/>
              <a:t>Targeted interventions to improve health and reduce the risk of adverse events and complications among those with multiple chronic conditions (e.g., diabetes, depression, and osteoarthritis) who are at </a:t>
            </a:r>
            <a:r>
              <a:rPr lang="en-US" b="1" dirty="0"/>
              <a:t>“rising risk” </a:t>
            </a:r>
            <a:r>
              <a:rPr lang="en-US" dirty="0"/>
              <a:t>for developing high needs and/or complex management issues. </a:t>
            </a:r>
          </a:p>
          <a:p>
            <a:r>
              <a:rPr lang="en-US" dirty="0"/>
              <a:t>Targeted interventions for those who have complex management issues and who are at </a:t>
            </a:r>
            <a:r>
              <a:rPr lang="en-US" b="1" dirty="0"/>
              <a:t>“high risk” </a:t>
            </a:r>
            <a:r>
              <a:rPr lang="en-US" dirty="0"/>
              <a:t>for avoidable adverse events, and require a focus on preventing decline, maximizing functioning, and improving quality of life.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5B7A5-34A7-4AB0-A34F-A4DF2002FA98}" type="slidenum">
              <a:rPr lang="en-US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9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8308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Right Lower Logo Only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6C468EA908FC459FF48D4BCDEC4D78" ma:contentTypeVersion="7" ma:contentTypeDescription="Create a new document." ma:contentTypeScope="" ma:versionID="47dc113ef89e564917cca6bb88572f34">
  <xsd:schema xmlns:xsd="http://www.w3.org/2001/XMLSchema" xmlns:xs="http://www.w3.org/2001/XMLSchema" xmlns:p="http://schemas.microsoft.com/office/2006/metadata/properties" xmlns:ns1="http://schemas.microsoft.com/sharepoint/v3" xmlns:ns2="a0cb785d-7160-4b74-9d38-f0a6b70d7cb5" xmlns:ns3="a8f12d5d-e9b2-448e-8eb7-60c9384bbf01" targetNamespace="http://schemas.microsoft.com/office/2006/metadata/properties" ma:root="true" ma:fieldsID="2516ad67db374758ffceb4eb052ee279" ns1:_="" ns2:_="" ns3:_="">
    <xsd:import namespace="http://schemas.microsoft.com/sharepoint/v3"/>
    <xsd:import namespace="a0cb785d-7160-4b74-9d38-f0a6b70d7cb5"/>
    <xsd:import namespace="a8f12d5d-e9b2-448e-8eb7-60c9384bbf01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Code" minOccurs="0"/>
                <xsd:element ref="ns2:Category" minOccurs="0"/>
                <xsd:element ref="ns1:PublishingStartDate" minOccurs="0"/>
                <xsd:element ref="ns1:PublishingExpirationDate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7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8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cb785d-7160-4b74-9d38-f0a6b70d7cb5" elementFormDefault="qualified">
    <xsd:import namespace="http://schemas.microsoft.com/office/2006/documentManagement/types"/>
    <xsd:import namespace="http://schemas.microsoft.com/office/infopath/2007/PartnerControls"/>
    <xsd:element name="Description0" ma:index="2" nillable="true" ma:displayName="Description" ma:internalName="Description0">
      <xsd:simpleType>
        <xsd:restriction base="dms:Note">
          <xsd:maxLength value="255"/>
        </xsd:restriction>
      </xsd:simpleType>
    </xsd:element>
    <xsd:element name="Code" ma:index="3" nillable="true" ma:displayName="Form Number" ma:internalName="Code" ma:readOnly="false">
      <xsd:simpleType>
        <xsd:restriction base="dms:Text">
          <xsd:maxLength value="255"/>
        </xsd:restriction>
      </xsd:simpleType>
    </xsd:element>
    <xsd:element name="Category" ma:index="4" nillable="true" ma:displayName="Category" ma:default="General" ma:format="Dropdown" ma:internalName="Category" ma:readOnly="false">
      <xsd:simpleType>
        <xsd:restriction base="dms:Choice">
          <xsd:enumeration value="Administrative"/>
          <xsd:enumeration value="Awards"/>
          <xsd:enumeration value="Budget"/>
          <xsd:enumeration value="Conferences"/>
          <xsd:enumeration value="Contracts"/>
          <xsd:enumeration value="Ethics"/>
          <xsd:enumeration value="General"/>
          <xsd:enumeration value="HR"/>
          <xsd:enumeration value="Tax"/>
          <xsd:enumeration value="Travel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f12d5d-e9b2-448e-8eb7-60c9384bbf01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0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egory xmlns="a0cb785d-7160-4b74-9d38-f0a6b70d7cb5">General</Category>
    <Description0 xmlns="a0cb785d-7160-4b74-9d38-f0a6b70d7cb5">Latest AHRQ slide template (2019)</Description0>
    <Code xmlns="a0cb785d-7160-4b74-9d38-f0a6b70d7cb5" xsi:nil="true"/>
    <PublishingStartDate xmlns="http://schemas.microsoft.com/sharepoint/v3" xsi:nil="true"/>
    <PublishingExpirationDate xmlns="http://schemas.microsoft.com/sharepoint/v3" xsi:nil="true"/>
    <SharedWithUsers xmlns="a8f12d5d-e9b2-448e-8eb7-60c9384bbf01">
      <UserInfo>
        <DisplayName>McNellis, Robert (AHRQ/CEPI)</DisplayName>
        <AccountId>292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821FD6FA-03BA-4177-A609-6A2CEC181B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0cb785d-7160-4b74-9d38-f0a6b70d7cb5"/>
    <ds:schemaRef ds:uri="a8f12d5d-e9b2-448e-8eb7-60c9384bbf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2FD5E93-1318-4E91-9213-8A6D4DA098D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642A41A-D2EC-4387-A3D7-1BDDEC0CF04C}">
  <ds:schemaRefs>
    <ds:schemaRef ds:uri="http://schemas.microsoft.com/office/2006/documentManagement/types"/>
    <ds:schemaRef ds:uri="http://purl.org/dc/elements/1.1/"/>
    <ds:schemaRef ds:uri="http://schemas.microsoft.com/sharepoint/v3"/>
    <ds:schemaRef ds:uri="a8f12d5d-e9b2-448e-8eb7-60c9384bbf01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purl.org/dc/dcmitype/"/>
    <ds:schemaRef ds:uri="a0cb785d-7160-4b74-9d38-f0a6b70d7cb5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6580</TotalTime>
  <Words>1284</Words>
  <Application>Microsoft Office PowerPoint</Application>
  <PresentationFormat>Widescreen</PresentationFormat>
  <Paragraphs>132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Arial</vt:lpstr>
      <vt:lpstr>Arial Narrow</vt:lpstr>
      <vt:lpstr>Calibri</vt:lpstr>
      <vt:lpstr>Century Gothic</vt:lpstr>
      <vt:lpstr>Franklin Gothic</vt:lpstr>
      <vt:lpstr>Helvetica Neue</vt:lpstr>
      <vt:lpstr>Lucida Handwriting</vt:lpstr>
      <vt:lpstr>Noto Sans Symbols</vt:lpstr>
      <vt:lpstr>Symbol</vt:lpstr>
      <vt:lpstr>Wingdings</vt:lpstr>
      <vt:lpstr>Office Theme</vt:lpstr>
      <vt:lpstr>Custom Design</vt:lpstr>
      <vt:lpstr>Custom Design</vt:lpstr>
      <vt:lpstr>1_Office Theme</vt:lpstr>
      <vt:lpstr>Custom Design</vt:lpstr>
      <vt:lpstr>1_Office Theme</vt:lpstr>
      <vt:lpstr>2_Custom Design</vt:lpstr>
      <vt:lpstr>Right Lower Logo Only</vt:lpstr>
      <vt:lpstr>5_Office Theme</vt:lpstr>
      <vt:lpstr>The Rise of Multimorbidity and its Implications for Primary Care Practice</vt:lpstr>
      <vt:lpstr>PowerPoint Presentation</vt:lpstr>
      <vt:lpstr>The Challenge: Demographics  and Population Health (or the why)</vt:lpstr>
      <vt:lpstr>Health System Transformation:  Improving Care for People With MCC  \</vt:lpstr>
      <vt:lpstr>The Challenge of Multiple Chronic Conditions (MCC)</vt:lpstr>
      <vt:lpstr>PowerPoint Presentation</vt:lpstr>
      <vt:lpstr>Rising Prevalence of MCC A New Syndemic</vt:lpstr>
      <vt:lpstr>AHRQ’s Vision for People  Living with MCC </vt:lpstr>
      <vt:lpstr> Addressing MCC Across the Continuum of Risk</vt:lpstr>
      <vt:lpstr>Health System Transformation and Aging Well The “Sweet Spot”</vt:lpstr>
      <vt:lpstr>PowerPoint Presentation</vt:lpstr>
      <vt:lpstr>Medical Home</vt:lpstr>
      <vt:lpstr>Medical Neighborhood</vt:lpstr>
      <vt:lpstr>Health Community</vt:lpstr>
      <vt:lpstr>Disruption and Primary Care</vt:lpstr>
      <vt:lpstr>Person-Centered Care Planning for People Living With Multiple Chronic Conditions (PCCP4P)</vt:lpstr>
      <vt:lpstr>AHRQ’s Healthcare Extension Service</vt:lpstr>
      <vt:lpstr>PowerPoint Presentation</vt:lpstr>
      <vt:lpstr>Alignment with Department and  Administration Priorities</vt:lpstr>
      <vt:lpstr>NEW: Special Emphasis Notice (SEN)  Improving Care for OlderAdults</vt:lpstr>
    </vt:vector>
  </TitlesOfParts>
  <Company>DHHS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AHRQ Slide Template 2019-Widescreen</dc:title>
  <dc:creator>DHHS</dc:creator>
  <cp:lastModifiedBy>Bierman, Arlene (AHRQ/IOD)</cp:lastModifiedBy>
  <cp:revision>178</cp:revision>
  <dcterms:created xsi:type="dcterms:W3CDTF">2013-09-03T18:05:51Z</dcterms:created>
  <dcterms:modified xsi:type="dcterms:W3CDTF">2024-08-15T14:21:54Z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0x010100656C468EA908FC459FF48D4BCDEC4D78</vt:lpwstr>
  </property>
</Properties>
</file>