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3"/>
    <p:sldMasterId id="2147483858" r:id="rId14"/>
  </p:sldMasterIdLst>
  <p:notesMasterIdLst>
    <p:notesMasterId r:id="rId26"/>
  </p:notesMasterIdLst>
  <p:sldIdLst>
    <p:sldId id="257" r:id="rId15"/>
    <p:sldId id="258" r:id="rId16"/>
    <p:sldId id="264" r:id="rId17"/>
    <p:sldId id="260" r:id="rId18"/>
    <p:sldId id="261" r:id="rId19"/>
    <p:sldId id="262" r:id="rId20"/>
    <p:sldId id="263" r:id="rId21"/>
    <p:sldId id="266" r:id="rId22"/>
    <p:sldId id="268" r:id="rId23"/>
    <p:sldId id="269" r:id="rId24"/>
    <p:sldId id="27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B81BBF-5172-4016-B85E-ADE58C050423}" v="109" dt="2025-08-04T21:58:36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230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.xml"/><Relationship Id="rId18" Type="http://schemas.openxmlformats.org/officeDocument/2006/relationships/slide" Target="slides/slide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7.xml"/><Relationship Id="rId34" Type="http://schemas.openxmlformats.org/officeDocument/2006/relationships/customXml" Target="../customXml/item14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customXml" Target="../customXml/item13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0.xml"/><Relationship Id="rId32" Type="http://schemas.microsoft.com/office/2015/10/relationships/revisionInfo" Target="revisionInfo.xml"/><Relationship Id="rId5" Type="http://schemas.openxmlformats.org/officeDocument/2006/relationships/customXml" Target="../customXml/item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viewProps" Target="viewProps.xml"/><Relationship Id="rId10" Type="http://schemas.openxmlformats.org/officeDocument/2006/relationships/customXml" Target="../customXml/item10.xml"/><Relationship Id="rId19" Type="http://schemas.openxmlformats.org/officeDocument/2006/relationships/slide" Target="slides/slide5.xml"/><Relationship Id="rId3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Master" Target="slideMasters/slideMaster2.xml"/><Relationship Id="rId22" Type="http://schemas.openxmlformats.org/officeDocument/2006/relationships/slide" Target="slides/slide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openxmlformats.org/officeDocument/2006/relationships/customXml" Target="../customXml/item15.xml"/><Relationship Id="rId8" Type="http://schemas.openxmlformats.org/officeDocument/2006/relationships/customXml" Target="../customXml/item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shlow, David R., M.D." userId="f86abff3-3cac-44f9-962d-0544a1ef5477" providerId="ADAL" clId="{0DB81BBF-5172-4016-B85E-ADE58C050423}"/>
    <pc:docChg chg="custSel addSld delSld modSld">
      <pc:chgData name="Rushlow, David R., M.D." userId="f86abff3-3cac-44f9-962d-0544a1ef5477" providerId="ADAL" clId="{0DB81BBF-5172-4016-B85E-ADE58C050423}" dt="2025-08-05T02:30:42.429" v="163" actId="20577"/>
      <pc:docMkLst>
        <pc:docMk/>
      </pc:docMkLst>
      <pc:sldChg chg="modSp mod">
        <pc:chgData name="Rushlow, David R., M.D." userId="f86abff3-3cac-44f9-962d-0544a1ef5477" providerId="ADAL" clId="{0DB81BBF-5172-4016-B85E-ADE58C050423}" dt="2025-08-05T02:26:32.787" v="131" actId="20577"/>
        <pc:sldMkLst>
          <pc:docMk/>
          <pc:sldMk cId="2041379489" sldId="257"/>
        </pc:sldMkLst>
        <pc:spChg chg="mod">
          <ac:chgData name="Rushlow, David R., M.D." userId="f86abff3-3cac-44f9-962d-0544a1ef5477" providerId="ADAL" clId="{0DB81BBF-5172-4016-B85E-ADE58C050423}" dt="2025-08-05T02:26:32.787" v="131" actId="20577"/>
          <ac:spMkLst>
            <pc:docMk/>
            <pc:sldMk cId="2041379489" sldId="257"/>
            <ac:spMk id="5" creationId="{00000000-0000-0000-0000-000000000000}"/>
          </ac:spMkLst>
        </pc:spChg>
      </pc:sldChg>
      <pc:sldChg chg="modSp mod">
        <pc:chgData name="Rushlow, David R., M.D." userId="f86abff3-3cac-44f9-962d-0544a1ef5477" providerId="ADAL" clId="{0DB81BBF-5172-4016-B85E-ADE58C050423}" dt="2025-08-05T02:27:48.928" v="157" actId="20577"/>
        <pc:sldMkLst>
          <pc:docMk/>
          <pc:sldMk cId="3967717223" sldId="261"/>
        </pc:sldMkLst>
        <pc:spChg chg="mod">
          <ac:chgData name="Rushlow, David R., M.D." userId="f86abff3-3cac-44f9-962d-0544a1ef5477" providerId="ADAL" clId="{0DB81BBF-5172-4016-B85E-ADE58C050423}" dt="2025-08-05T02:27:06.099" v="137" actId="20577"/>
          <ac:spMkLst>
            <pc:docMk/>
            <pc:sldMk cId="3967717223" sldId="261"/>
            <ac:spMk id="2" creationId="{00000000-0000-0000-0000-000000000000}"/>
          </ac:spMkLst>
        </pc:spChg>
        <pc:spChg chg="mod">
          <ac:chgData name="Rushlow, David R., M.D." userId="f86abff3-3cac-44f9-962d-0544a1ef5477" providerId="ADAL" clId="{0DB81BBF-5172-4016-B85E-ADE58C050423}" dt="2025-08-05T02:27:48.928" v="157" actId="20577"/>
          <ac:spMkLst>
            <pc:docMk/>
            <pc:sldMk cId="3967717223" sldId="261"/>
            <ac:spMk id="3" creationId="{D892B91B-B211-2D21-5E88-979D5C3DFEA8}"/>
          </ac:spMkLst>
        </pc:spChg>
      </pc:sldChg>
      <pc:sldChg chg="modSp mod">
        <pc:chgData name="Rushlow, David R., M.D." userId="f86abff3-3cac-44f9-962d-0544a1ef5477" providerId="ADAL" clId="{0DB81BBF-5172-4016-B85E-ADE58C050423}" dt="2025-08-05T02:30:42.429" v="163" actId="20577"/>
        <pc:sldMkLst>
          <pc:docMk/>
          <pc:sldMk cId="4020633221" sldId="262"/>
        </pc:sldMkLst>
        <pc:spChg chg="mod">
          <ac:chgData name="Rushlow, David R., M.D." userId="f86abff3-3cac-44f9-962d-0544a1ef5477" providerId="ADAL" clId="{0DB81BBF-5172-4016-B85E-ADE58C050423}" dt="2025-08-05T02:30:42.429" v="163" actId="20577"/>
          <ac:spMkLst>
            <pc:docMk/>
            <pc:sldMk cId="4020633221" sldId="262"/>
            <ac:spMk id="3" creationId="{1ADD26AF-DB78-FCC7-A0B3-8D4F05BD4E22}"/>
          </ac:spMkLst>
        </pc:spChg>
      </pc:sldChg>
      <pc:sldChg chg="del">
        <pc:chgData name="Rushlow, David R., M.D." userId="f86abff3-3cac-44f9-962d-0544a1ef5477" providerId="ADAL" clId="{0DB81BBF-5172-4016-B85E-ADE58C050423}" dt="2025-08-04T21:54:11.246" v="9" actId="47"/>
        <pc:sldMkLst>
          <pc:docMk/>
          <pc:sldMk cId="2193585067" sldId="265"/>
        </pc:sldMkLst>
      </pc:sldChg>
      <pc:sldChg chg="modSp mod">
        <pc:chgData name="Rushlow, David R., M.D." userId="f86abff3-3cac-44f9-962d-0544a1ef5477" providerId="ADAL" clId="{0DB81BBF-5172-4016-B85E-ADE58C050423}" dt="2025-08-04T21:58:07.965" v="104" actId="6549"/>
        <pc:sldMkLst>
          <pc:docMk/>
          <pc:sldMk cId="1366446245" sldId="266"/>
        </pc:sldMkLst>
        <pc:spChg chg="mod">
          <ac:chgData name="Rushlow, David R., M.D." userId="f86abff3-3cac-44f9-962d-0544a1ef5477" providerId="ADAL" clId="{0DB81BBF-5172-4016-B85E-ADE58C050423}" dt="2025-08-04T21:58:07.965" v="104" actId="6549"/>
          <ac:spMkLst>
            <pc:docMk/>
            <pc:sldMk cId="1366446245" sldId="266"/>
            <ac:spMk id="2" creationId="{35D45479-7F7E-3DAA-1BDE-C006A2416450}"/>
          </ac:spMkLst>
        </pc:spChg>
      </pc:sldChg>
      <pc:sldChg chg="modSp mod">
        <pc:chgData name="Rushlow, David R., M.D." userId="f86abff3-3cac-44f9-962d-0544a1ef5477" providerId="ADAL" clId="{0DB81BBF-5172-4016-B85E-ADE58C050423}" dt="2025-08-04T21:58:36.465" v="106" actId="20577"/>
        <pc:sldMkLst>
          <pc:docMk/>
          <pc:sldMk cId="3990385204" sldId="269"/>
        </pc:sldMkLst>
        <pc:spChg chg="mod">
          <ac:chgData name="Rushlow, David R., M.D." userId="f86abff3-3cac-44f9-962d-0544a1ef5477" providerId="ADAL" clId="{0DB81BBF-5172-4016-B85E-ADE58C050423}" dt="2025-08-04T21:58:36.465" v="106" actId="20577"/>
          <ac:spMkLst>
            <pc:docMk/>
            <pc:sldMk cId="3990385204" sldId="269"/>
            <ac:spMk id="2" creationId="{01A1F87D-06A7-A055-0DB9-0287F42CF624}"/>
          </ac:spMkLst>
        </pc:spChg>
        <pc:spChg chg="mod">
          <ac:chgData name="Rushlow, David R., M.D." userId="f86abff3-3cac-44f9-962d-0544a1ef5477" providerId="ADAL" clId="{0DB81BBF-5172-4016-B85E-ADE58C050423}" dt="2025-08-04T21:56:30.831" v="30" actId="313"/>
          <ac:spMkLst>
            <pc:docMk/>
            <pc:sldMk cId="3990385204" sldId="269"/>
            <ac:spMk id="3" creationId="{33E22476-9352-94E2-4877-6EBE462970CD}"/>
          </ac:spMkLst>
        </pc:spChg>
      </pc:sldChg>
      <pc:sldChg chg="modSp new mod">
        <pc:chgData name="Rushlow, David R., M.D." userId="f86abff3-3cac-44f9-962d-0544a1ef5477" providerId="ADAL" clId="{0DB81BBF-5172-4016-B85E-ADE58C050423}" dt="2025-08-05T01:58:46.693" v="124" actId="5793"/>
        <pc:sldMkLst>
          <pc:docMk/>
          <pc:sldMk cId="3013301298" sldId="270"/>
        </pc:sldMkLst>
        <pc:spChg chg="mod">
          <ac:chgData name="Rushlow, David R., M.D." userId="f86abff3-3cac-44f9-962d-0544a1ef5477" providerId="ADAL" clId="{0DB81BBF-5172-4016-B85E-ADE58C050423}" dt="2025-08-05T01:58:46.693" v="124" actId="5793"/>
          <ac:spMkLst>
            <pc:docMk/>
            <pc:sldMk cId="3013301298" sldId="270"/>
            <ac:spMk id="2" creationId="{401DCDE8-3F6E-DB80-6319-B03E2A057B1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8B5B50-9917-4C03-ADE0-D185D774FCD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F3B59-A7A4-4D81-A4D8-7E3D4B2E1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4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3392" y="1590674"/>
            <a:ext cx="10001526" cy="43891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F197-B1B8-4584-8B75-5D45B647D250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73392" y="0"/>
            <a:ext cx="3384161" cy="133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368158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 black_gray_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4417575" y="0"/>
            <a:ext cx="7774425" cy="6858000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B55729-EDF7-9029-D47E-9714EE558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6048" y="1585914"/>
            <a:ext cx="6683529" cy="3673475"/>
          </a:xfrm>
        </p:spPr>
        <p:txBody>
          <a:bodyPr anchor="ctr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73392" y="2366170"/>
            <a:ext cx="3066261" cy="2125663"/>
          </a:xfrm>
        </p:spPr>
        <p:txBody>
          <a:bodyPr tIns="0" bIns="0" anchor="ctr" anchorCtr="0"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F197-B1B8-4584-8B75-5D45B647D250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-1624947" y="3362308"/>
            <a:ext cx="3383280" cy="1333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704171" y="6657948"/>
            <a:ext cx="5487829" cy="200053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>
                <a:solidFill>
                  <a:schemeClr val="tx1">
                    <a:lumMod val="50000"/>
                    <a:lumOff val="50000"/>
                  </a:schemeClr>
                </a:solidFill>
              </a:rPr>
              <a:t>©</a:t>
            </a:r>
            <a:fld id="{9239F233-A28B-4E90-BD26-B7AF41444B49}" type="datetimeyyyy">
              <a:rPr lang="en-US" sz="7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lvl="0"/>
              <a:t>2025</a:t>
            </a:fld>
            <a:r>
              <a:rPr lang="en-US" sz="700">
                <a:solidFill>
                  <a:schemeClr val="tx1">
                    <a:lumMod val="50000"/>
                    <a:lumOff val="50000"/>
                  </a:schemeClr>
                </a:solidFill>
              </a:rPr>
              <a:t> Mayo Foundation for Medical Education and Research  |  slide-</a:t>
            </a:r>
            <a:fld id="{D445C29B-035B-48ED-941F-A66A11A8A322}" type="slidenum">
              <a:rPr lang="en-US" sz="7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lvl="0"/>
              <a:t>‹#›</a:t>
            </a:fld>
            <a:endParaRPr lang="en-US" sz="7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34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B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7699951-E944-7166-8E85-BCAF2C5239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73392" y="2714625"/>
            <a:ext cx="4774855" cy="357188"/>
          </a:xfrm>
        </p:spPr>
        <p:txBody>
          <a:bodyPr anchor="b" anchorCtr="0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97ECC0D-9726-AC27-B563-B357C7ECDA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1" y="0"/>
            <a:ext cx="6095999" cy="6858000"/>
          </a:xfrm>
        </p:spPr>
        <p:txBody>
          <a:bodyPr lIns="365760" tIns="274320"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73392" y="536574"/>
            <a:ext cx="4774855" cy="978408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F197-B1B8-4584-8B75-5D45B647D250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73392" y="0"/>
            <a:ext cx="3384161" cy="133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1F8B54-E896-F7BA-1399-C4F7D8AA8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73392" y="1984375"/>
            <a:ext cx="4774855" cy="730250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0346084-E235-17F4-E090-59B38DAF3E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3392" y="3429000"/>
            <a:ext cx="4774855" cy="182880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576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with 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73391" y="2854325"/>
            <a:ext cx="9999339" cy="1397000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0000"/>
              </a:lnSpc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262" y="4257675"/>
            <a:ext cx="10001655" cy="685800"/>
          </a:xfrm>
        </p:spPr>
        <p:txBody>
          <a:bodyPr lIns="0" tIns="45720" rIns="0">
            <a:noAutofit/>
          </a:bodyPr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F197-B1B8-4584-8B75-5D45B647D250}" type="datetimeFigureOut">
              <a:rPr lang="en-US" smtClean="0"/>
              <a:t>8/4/2025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4BA3CC-1785-099B-9C2F-6EEAC88C30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479" y="536576"/>
            <a:ext cx="841467" cy="101763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5308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93BC13-F3D8-0BDA-D1BF-7B8E455AC0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362B5B-CACD-7203-74DE-7B0BBF7D69CE}"/>
              </a:ext>
            </a:extLst>
          </p:cNvPr>
          <p:cNvGrpSpPr/>
          <p:nvPr/>
        </p:nvGrpSpPr>
        <p:grpSpPr>
          <a:xfrm>
            <a:off x="-22276" y="-6922"/>
            <a:ext cx="12214276" cy="6869101"/>
            <a:chOff x="-22276" y="-6922"/>
            <a:chExt cx="12214276" cy="68691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6A753B-AD01-7A7A-4F2D-C75592EC67B9}"/>
                </a:ext>
              </a:extLst>
            </p:cNvPr>
            <p:cNvSpPr/>
            <p:nvPr/>
          </p:nvSpPr>
          <p:spPr>
            <a:xfrm rot="5400000">
              <a:off x="2655863" y="-2678137"/>
              <a:ext cx="6857999" cy="12214275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93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E82525-BA9A-AA08-8DF0-B77178C6BC45}"/>
                </a:ext>
              </a:extLst>
            </p:cNvPr>
            <p:cNvSpPr/>
            <p:nvPr/>
          </p:nvSpPr>
          <p:spPr>
            <a:xfrm rot="16200000">
              <a:off x="3197276" y="-2132545"/>
              <a:ext cx="6850175" cy="11139273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32000">
                  <a:schemeClr val="accent5">
                    <a:alpha val="0"/>
                  </a:schemeClr>
                </a:gs>
              </a:gsLst>
              <a:lin ang="19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A4B5202-8712-82B4-1B42-E7E4336E8698}"/>
                </a:ext>
              </a:extLst>
            </p:cNvPr>
            <p:cNvSpPr/>
            <p:nvPr/>
          </p:nvSpPr>
          <p:spPr>
            <a:xfrm flipH="1">
              <a:off x="-22276" y="-6922"/>
              <a:ext cx="3849318" cy="6852919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48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5172D8-9117-7FB7-2347-567B5663C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5400000">
              <a:off x="6189691" y="-743112"/>
              <a:ext cx="5263375" cy="6741243"/>
            </a:xfrm>
            <a:prstGeom prst="rect">
              <a:avLst/>
            </a:prstGeom>
            <a:gradFill flip="none" rotWithShape="1">
              <a:gsLst>
                <a:gs pos="2000">
                  <a:schemeClr val="accent5">
                    <a:lumMod val="60000"/>
                    <a:lumOff val="40000"/>
                    <a:alpha val="68000"/>
                  </a:schemeClr>
                </a:gs>
                <a:gs pos="48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8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Light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BB35F-4BB0-2BB5-FD14-127AFB00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4928616"/>
            <a:ext cx="9912096" cy="154533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7C9CAD-F25A-225B-E7BA-4503FD713A4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0352" y="978408"/>
            <a:ext cx="11137392" cy="411480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2224-E515-4E44-2832-0D5E94847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1D16-7052-CB51-10DB-659F8F77B25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0D1012-6B36-4753-8153-E5F982239567}" type="datetime1">
              <a:rPr lang="en-US" smtClean="0"/>
              <a:t>8/4/2025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132CC-C4B7-E2AF-5520-00C69FF37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43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3392" y="536576"/>
            <a:ext cx="10001526" cy="587375"/>
          </a:xfrm>
          <a:prstGeom prst="rect">
            <a:avLst/>
          </a:prstGeom>
        </p:spPr>
        <p:txBody>
          <a:bodyPr vert="horz" lIns="0" tIns="45724" rIns="0" bIns="45724" rtlCol="0" anchor="t" anchorCtr="0">
            <a:noAutofit/>
          </a:bodyPr>
          <a:lstStyle/>
          <a:p>
            <a:r>
              <a:rPr lang="en-US"/>
              <a:t>CLICK TO EDIT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392" y="1597025"/>
            <a:ext cx="10001526" cy="4389120"/>
          </a:xfrm>
          <a:prstGeom prst="rect">
            <a:avLst/>
          </a:prstGeom>
        </p:spPr>
        <p:txBody>
          <a:bodyPr vert="horz" lIns="0" tIns="0" rIns="0" bIns="45724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4177" y="6528816"/>
            <a:ext cx="877824" cy="109728"/>
          </a:xfrm>
          <a:prstGeom prst="rect">
            <a:avLst/>
          </a:prstGeom>
        </p:spPr>
        <p:txBody>
          <a:bodyPr vert="horz" lIns="91448" tIns="0" rIns="91448" bIns="0" rtlCol="0" anchor="ctr"/>
          <a:lstStyle>
            <a:lvl1pPr algn="r">
              <a:defRPr sz="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65F197-B1B8-4584-8B75-5D45B647D250}" type="datetimeFigureOut">
              <a:rPr lang="en-US" smtClean="0"/>
              <a:pPr/>
              <a:t>8/4/2025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35200" y="6135688"/>
            <a:ext cx="9434377" cy="365760"/>
          </a:xfrm>
          <a:prstGeom prst="rect">
            <a:avLst/>
          </a:prstGeom>
        </p:spPr>
        <p:txBody>
          <a:bodyPr vert="horz" lIns="0" tIns="45724" rIns="0" bIns="0" rtlCol="0" anchor="b" anchorCtr="0"/>
          <a:lstStyle>
            <a:lvl1pPr algn="r">
              <a:lnSpc>
                <a:spcPct val="90000"/>
              </a:lnSpc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704171" y="6657948"/>
            <a:ext cx="5487829" cy="200053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>
                <a:solidFill>
                  <a:schemeClr val="tx1">
                    <a:lumMod val="50000"/>
                    <a:lumOff val="50000"/>
                  </a:schemeClr>
                </a:solidFill>
              </a:rPr>
              <a:t>©</a:t>
            </a:r>
            <a:fld id="{D558B60A-1145-4F0A-8AF7-E7E89EA3B390}" type="datetimeyyyy">
              <a:rPr lang="en-US" sz="7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lvl="0"/>
              <a:t>2025</a:t>
            </a:fld>
            <a:r>
              <a:rPr lang="en-US" sz="700">
                <a:solidFill>
                  <a:schemeClr val="tx1">
                    <a:lumMod val="50000"/>
                    <a:lumOff val="50000"/>
                  </a:schemeClr>
                </a:solidFill>
              </a:rPr>
              <a:t> Mayo Foundation for Medical Education and Research  |  slide-</a:t>
            </a:r>
            <a:fld id="{D445C29B-035B-48ED-941F-A66A11A8A322}" type="slidenum">
              <a:rPr lang="en-US" sz="7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lvl="0"/>
              <a:t>‹#›</a:t>
            </a:fld>
            <a:endParaRPr lang="en-US" sz="7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081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714" r:id="rId2"/>
    <p:sldLayoutId id="2147483716" r:id="rId3"/>
    <p:sldLayoutId id="2147483695" r:id="rId4"/>
  </p:sldLayoutIdLst>
  <p:txStyles>
    <p:titleStyle>
      <a:lvl1pPr algn="l" defTabSz="914484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914484" rtl="0" eaLnBrk="1" latinLnBrk="0" hangingPunct="1">
        <a:lnSpc>
          <a:spcPct val="90000"/>
        </a:lnSpc>
        <a:spcBef>
          <a:spcPts val="15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171450" algn="l" defTabSz="914484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171450" algn="l" defTabSz="914484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914484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914484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30" indent="-228621" algn="l" defTabSz="9144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2" indent="-228621" algn="l" defTabSz="9144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14" indent="-228621" algn="l" defTabSz="9144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56" indent="-228621" algn="l" defTabSz="91448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1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4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5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8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09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2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3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6" algn="l" defTabSz="91448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02920"/>
            <a:ext cx="10954512" cy="11978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1801368"/>
            <a:ext cx="10954512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8" y="6318504"/>
            <a:ext cx="409651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30768" y="6318504"/>
            <a:ext cx="3136392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FD1C4689-B28D-4D3C-8B05-9ABB967E2A3E}" type="datetime1">
              <a:rPr lang="en-US" smtClean="0"/>
              <a:t>8/4/2025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4864" y="6318504"/>
            <a:ext cx="493776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7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ustomXml" Target="../../customXml/item2.xml"/><Relationship Id="rId1" Type="http://schemas.openxmlformats.org/officeDocument/2006/relationships/customXml" Target="../../customXml/item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8.xml"/><Relationship Id="rId1" Type="http://schemas.openxmlformats.org/officeDocument/2006/relationships/customXml" Target="../../customXml/item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10.xml"/><Relationship Id="rId1" Type="http://schemas.openxmlformats.org/officeDocument/2006/relationships/customXml" Target="../../customXml/item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12.xml"/><Relationship Id="rId1" Type="http://schemas.openxmlformats.org/officeDocument/2006/relationships/customXml" Target="../../customXml/item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E562F30-BE7A-B3F6-E791-B0B80E153F37}"/>
              </a:ext>
            </a:extLst>
          </p:cNvPr>
          <p:cNvGrpSpPr/>
          <p:nvPr/>
        </p:nvGrpSpPr>
        <p:grpSpPr>
          <a:xfrm>
            <a:off x="11113" y="3120"/>
            <a:ext cx="12188825" cy="6854880"/>
            <a:chOff x="0" y="2453"/>
            <a:chExt cx="12188825" cy="685488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9B9A637-04E1-D633-902A-0D22CED1F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rcRect/>
            <a:stretch/>
          </p:blipFill>
          <p:spPr>
            <a:xfrm>
              <a:off x="0" y="2453"/>
              <a:ext cx="12188825" cy="6854880"/>
            </a:xfrm>
            <a:prstGeom prst="rect">
              <a:avLst/>
            </a:prstGeom>
            <a:gradFill>
              <a:gsLst>
                <a:gs pos="0">
                  <a:schemeClr val="accent1">
                    <a:lumMod val="58000"/>
                    <a:lumOff val="42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6CAED6-4062-43FD-BA1D-5144C787A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1338" y="536575"/>
              <a:ext cx="841248" cy="101763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>
                <a:solidFill>
                  <a:schemeClr val="bg1"/>
                </a:solidFill>
              </a:rPr>
              <a:t>Team Structure and Function Across a Large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974725" y="4865354"/>
            <a:ext cx="5522256" cy="685800"/>
          </a:xfrm>
          <a:prstGeom prst="rect">
            <a:avLst/>
          </a:prstGeom>
        </p:spPr>
        <p:txBody>
          <a:bodyPr vert="horz" lIns="0" tIns="45720" rIns="0" bIns="45724" rtlCol="0" anchor="ctr" anchorCtr="0">
            <a:noAutofit/>
          </a:bodyPr>
          <a:lstStyle>
            <a:lvl1pPr marL="0" indent="0" algn="l" defTabSz="914484" rtl="0" eaLnBrk="1" latinLnBrk="0" hangingPunct="1">
              <a:lnSpc>
                <a:spcPct val="80000"/>
              </a:lnSpc>
              <a:spcBef>
                <a:spcPts val="0"/>
              </a:spcBef>
              <a:buClr>
                <a:schemeClr val="tx2"/>
              </a:buClr>
              <a:buFont typeface="Arial" pitchFamily="34" charset="0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41" indent="0" algn="ctr" defTabSz="914484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bg2">
                  <a:lumMod val="75000"/>
                </a:schemeClr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84" indent="0" algn="ctr" defTabSz="914484" rtl="0" eaLnBrk="1" latinLnBrk="0" hangingPunct="1">
              <a:lnSpc>
                <a:spcPct val="80000"/>
              </a:lnSpc>
              <a:spcBef>
                <a:spcPts val="600"/>
              </a:spcBef>
              <a:buClr>
                <a:srgbClr val="A8A8A8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725" indent="0" algn="ctr" defTabSz="914484" rtl="0" eaLnBrk="1" latinLnBrk="0" hangingPunct="1">
              <a:lnSpc>
                <a:spcPct val="80000"/>
              </a:lnSpc>
              <a:spcBef>
                <a:spcPts val="600"/>
              </a:spcBef>
              <a:buClr>
                <a:srgbClr val="A8A8A8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968" indent="0" algn="ctr" defTabSz="914484" rtl="0" eaLnBrk="1" latinLnBrk="0" hangingPunct="1">
              <a:lnSpc>
                <a:spcPct val="80000"/>
              </a:lnSpc>
              <a:spcBef>
                <a:spcPts val="600"/>
              </a:spcBef>
              <a:buClr>
                <a:srgbClr val="A8A8A8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209" indent="0" algn="ctr" defTabSz="91448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452" indent="0" algn="ctr" defTabSz="91448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693" indent="0" algn="ctr" defTabSz="91448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936" indent="0" algn="ctr" defTabSz="914484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bg1"/>
                </a:solidFill>
              </a:rPr>
              <a:t>David Rushlow, M.D.</a:t>
            </a:r>
          </a:p>
          <a:p>
            <a:r>
              <a:rPr lang="en-US" sz="2000">
                <a:solidFill>
                  <a:schemeClr val="bg1"/>
                </a:solidFill>
              </a:rPr>
              <a:t>Chair, Family Medicine, Mayo Clinic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4726" y="5629656"/>
            <a:ext cx="5130800" cy="69494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lvl="0" indent="0">
              <a:lnSpc>
                <a:spcPct val="90000"/>
              </a:lnSpc>
              <a:spcBef>
                <a:spcPts val="0"/>
              </a:spcBef>
              <a:buClr>
                <a:schemeClr val="tx2"/>
              </a:buClr>
              <a:buSzPct val="120000"/>
              <a:buFont typeface="Arial" pitchFamily="34" charset="0"/>
              <a:buNone/>
              <a:defRPr lang="en-US" smtClean="0">
                <a:solidFill>
                  <a:schemeClr val="accent5"/>
                </a:solidFill>
              </a:defRPr>
            </a:lvl1pPr>
            <a:lvl2pPr marL="8001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SzPct val="120000"/>
              <a:buFont typeface="Arial" pitchFamily="34" charset="0"/>
              <a:buChar char="•"/>
              <a:defRPr lang="en-US" sz="2800" smtClean="0"/>
            </a:lvl2pPr>
            <a:lvl3pPr marL="11430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smtClean="0"/>
            </a:lvl3pPr>
            <a:lvl4pPr marL="16002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smtClean="0"/>
            </a:lvl4pPr>
            <a:lvl5pPr marL="2057400" indent="-22860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Arial" pitchFamily="34" charset="0"/>
              <a:buChar char="•"/>
              <a:defRPr lang="en-US" sz="2800" dirty="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Family Medicine Leaders </a:t>
            </a:r>
            <a:r>
              <a:rPr lang="en-US" b="1" dirty="0">
                <a:solidFill>
                  <a:schemeClr val="bg1"/>
                </a:solidFill>
              </a:rPr>
              <a:t>Council</a:t>
            </a:r>
            <a:endParaRPr lang="en-US" sz="1800" b="1" dirty="0">
              <a:solidFill>
                <a:schemeClr val="bg1"/>
              </a:solidFill>
            </a:endParaRPr>
          </a:p>
          <a:p>
            <a:r>
              <a:rPr lang="en-US" sz="1800" b="1" dirty="0">
                <a:solidFill>
                  <a:schemeClr val="bg1"/>
                </a:solidFill>
              </a:rPr>
              <a:t>August 15, 2025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04013" y="6657948"/>
            <a:ext cx="5486400" cy="200053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>
                <a:solidFill>
                  <a:schemeClr val="bg1"/>
                </a:solidFill>
              </a:rPr>
              <a:t>©</a:t>
            </a:r>
            <a:fld id="{FA922ACB-8748-4FDE-8D4E-38BC6C3EB26D}" type="datetimeyyyy">
              <a:rPr lang="en-US" sz="700">
                <a:solidFill>
                  <a:schemeClr val="bg1"/>
                </a:solidFill>
              </a:rPr>
              <a:pPr lvl="0"/>
              <a:t>2025</a:t>
            </a:fld>
            <a:r>
              <a:rPr lang="en-US" sz="700">
                <a:solidFill>
                  <a:schemeClr val="bg1"/>
                </a:solidFill>
              </a:rPr>
              <a:t> Mayo Foundation for Medical Education and Research  |  slide-</a:t>
            </a:r>
            <a:fld id="{D445C29B-035B-48ED-941F-A66A11A8A322}" type="slidenum">
              <a:rPr lang="en-US" sz="700" smtClean="0">
                <a:solidFill>
                  <a:schemeClr val="bg1"/>
                </a:solidFill>
              </a:rPr>
              <a:pPr lvl="0"/>
              <a:t>1</a:t>
            </a:fld>
            <a:endParaRPr lang="en-US" sz="700">
              <a:solidFill>
                <a:schemeClr val="bg1"/>
              </a:solidFill>
            </a:endParaRP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041379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5D2CB8D-A8DF-B298-F763-1030FF758806}"/>
              </a:ext>
            </a:extLst>
          </p:cNvPr>
          <p:cNvSpPr txBox="1"/>
          <p:nvPr/>
        </p:nvSpPr>
        <p:spPr>
          <a:xfrm>
            <a:off x="6704013" y="6657948"/>
            <a:ext cx="5486400" cy="200053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>
                <a:solidFill>
                  <a:schemeClr val="tx1">
                    <a:lumMod val="50000"/>
                    <a:lumOff val="50000"/>
                  </a:schemeClr>
                </a:solidFill>
              </a:rPr>
              <a:t>©</a:t>
            </a:r>
            <a:fld id="{CC39D178-C4ED-400A-850E-D9B39DA72AC2}" type="datetimeyyyy">
              <a:rPr lang="en-US" sz="700">
                <a:solidFill>
                  <a:schemeClr val="tx1">
                    <a:lumMod val="50000"/>
                    <a:lumOff val="50000"/>
                  </a:schemeClr>
                </a:solidFill>
              </a:rPr>
              <a:pPr lvl="0"/>
              <a:t>2025</a:t>
            </a:fld>
            <a:r>
              <a:rPr lang="en-US" sz="700">
                <a:solidFill>
                  <a:schemeClr val="tx1">
                    <a:lumMod val="50000"/>
                    <a:lumOff val="50000"/>
                  </a:schemeClr>
                </a:solidFill>
              </a:rPr>
              <a:t> Mayo Foundation for Medical Education and Research  |  slide-</a:t>
            </a:r>
            <a:fld id="{D445C29B-035B-48ED-941F-A66A11A8A322}" type="slidenum">
              <a:rPr lang="en-US" sz="7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lvl="0"/>
              <a:t>2</a:t>
            </a:fld>
            <a:endParaRPr lang="en-US" sz="7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4987DB-62A9-14F8-4564-00E23B8578EE}"/>
              </a:ext>
            </a:extLst>
          </p:cNvPr>
          <p:cNvSpPr txBox="1"/>
          <p:nvPr/>
        </p:nvSpPr>
        <p:spPr>
          <a:xfrm>
            <a:off x="7222174" y="6657948"/>
            <a:ext cx="1618615" cy="200053"/>
          </a:xfrm>
          <a:prstGeom prst="rect">
            <a:avLst/>
          </a:prstGeom>
        </p:spPr>
        <p:txBody>
          <a:bodyPr vert="horz" lIns="91448" tIns="45724" rIns="91448" bIns="45724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>
                <a:solidFill>
                  <a:schemeClr val="tx1">
                    <a:lumMod val="50000"/>
                    <a:lumOff val="50000"/>
                  </a:schemeClr>
                </a:solidFill>
              </a:rPr>
              <a:t>Image copyright Shutterstock</a:t>
            </a: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9221FDBD-4A23-7EDF-C056-A80B92B37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727" y="536576"/>
            <a:ext cx="9998921" cy="5873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Mayo clinic midwest</a:t>
            </a:r>
            <a:br>
              <a:rPr lang="en-US"/>
            </a:br>
            <a:r>
              <a:rPr lang="en-US" sz="2400" b="0">
                <a:solidFill>
                  <a:schemeClr val="accent1"/>
                </a:solidFill>
              </a:rPr>
              <a:t>who are we?</a:t>
            </a:r>
            <a:endParaRPr lang="en-US" sz="2000" b="0">
              <a:solidFill>
                <a:schemeClr val="accent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80441E3-B922-AB83-E894-ED5371C09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4775" y="1400067"/>
            <a:ext cx="6902450" cy="5257880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24864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BB539-12C4-436C-A3F8-9A072F95A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594555"/>
            <a:ext cx="9912096" cy="879396"/>
          </a:xfrm>
        </p:spPr>
        <p:txBody>
          <a:bodyPr anchor="t">
            <a:normAutofit/>
          </a:bodyPr>
          <a:lstStyle/>
          <a:p>
            <a:r>
              <a:rPr lang="en-US"/>
              <a:t>Mayo Clinic Midwest Family Medicine</a:t>
            </a:r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5CEBFE3E-BFFC-405E-78F6-4E8BB60D9228}"/>
              </a:ext>
            </a:extLst>
          </p:cNvPr>
          <p:cNvGraphicFramePr>
            <a:graphicFrameLocks/>
          </p:cNvGraphicFramePr>
          <p:nvPr/>
        </p:nvGraphicFramePr>
        <p:xfrm>
          <a:off x="590182" y="978408"/>
          <a:ext cx="11017735" cy="4114801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432277">
                  <a:extLst>
                    <a:ext uri="{9D8B030D-6E8A-4147-A177-3AD203B41FA5}">
                      <a16:colId xmlns:a16="http://schemas.microsoft.com/office/drawing/2014/main" val="331742300"/>
                    </a:ext>
                  </a:extLst>
                </a:gridCol>
                <a:gridCol w="1717965">
                  <a:extLst>
                    <a:ext uri="{9D8B030D-6E8A-4147-A177-3AD203B41FA5}">
                      <a16:colId xmlns:a16="http://schemas.microsoft.com/office/drawing/2014/main" val="1683109293"/>
                    </a:ext>
                  </a:extLst>
                </a:gridCol>
                <a:gridCol w="1301833">
                  <a:extLst>
                    <a:ext uri="{9D8B030D-6E8A-4147-A177-3AD203B41FA5}">
                      <a16:colId xmlns:a16="http://schemas.microsoft.com/office/drawing/2014/main" val="428132033"/>
                    </a:ext>
                  </a:extLst>
                </a:gridCol>
                <a:gridCol w="1310375">
                  <a:extLst>
                    <a:ext uri="{9D8B030D-6E8A-4147-A177-3AD203B41FA5}">
                      <a16:colId xmlns:a16="http://schemas.microsoft.com/office/drawing/2014/main" val="2809488566"/>
                    </a:ext>
                  </a:extLst>
                </a:gridCol>
                <a:gridCol w="1458990">
                  <a:extLst>
                    <a:ext uri="{9D8B030D-6E8A-4147-A177-3AD203B41FA5}">
                      <a16:colId xmlns:a16="http://schemas.microsoft.com/office/drawing/2014/main" val="3360584774"/>
                    </a:ext>
                  </a:extLst>
                </a:gridCol>
                <a:gridCol w="1354704">
                  <a:extLst>
                    <a:ext uri="{9D8B030D-6E8A-4147-A177-3AD203B41FA5}">
                      <a16:colId xmlns:a16="http://schemas.microsoft.com/office/drawing/2014/main" val="996151782"/>
                    </a:ext>
                  </a:extLst>
                </a:gridCol>
                <a:gridCol w="1441591">
                  <a:extLst>
                    <a:ext uri="{9D8B030D-6E8A-4147-A177-3AD203B41FA5}">
                      <a16:colId xmlns:a16="http://schemas.microsoft.com/office/drawing/2014/main" val="504750017"/>
                    </a:ext>
                  </a:extLst>
                </a:gridCol>
              </a:tblGrid>
              <a:tr h="4150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 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Rochester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NWWI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SWWI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SEMN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SWMN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Total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843569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Total Sites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45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extLst>
                  <a:ext uri="{0D108BD9-81ED-4DB2-BD59-A6C34878D82A}">
                    <a16:rowId xmlns:a16="http://schemas.microsoft.com/office/drawing/2014/main" val="2123646890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MD/DO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61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68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46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47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275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extLst>
                  <a:ext uri="{0D108BD9-81ED-4DB2-BD59-A6C34878D82A}">
                    <a16:rowId xmlns:a16="http://schemas.microsoft.com/office/drawing/2014/main" val="436055014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NP/PA (APP)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58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45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68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57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253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extLst>
                  <a:ext uri="{0D108BD9-81ED-4DB2-BD59-A6C34878D82A}">
                    <a16:rowId xmlns:a16="http://schemas.microsoft.com/office/drawing/2014/main" val="1317776756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Residents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75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extLst>
                  <a:ext uri="{0D108BD9-81ED-4DB2-BD59-A6C34878D82A}">
                    <a16:rowId xmlns:a16="http://schemas.microsoft.com/office/drawing/2014/main" val="2760647919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Total Patient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83,508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87,352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48,662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116,020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62,172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397,364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extLst>
                  <a:ext uri="{0D108BD9-81ED-4DB2-BD59-A6C34878D82A}">
                    <a16:rowId xmlns:a16="http://schemas.microsoft.com/office/drawing/2014/main" val="3329845039"/>
                  </a:ext>
                </a:extLst>
              </a:tr>
              <a:tr h="4150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Care Teams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27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28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116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extLst>
                  <a:ext uri="{0D108BD9-81ED-4DB2-BD59-A6C34878D82A}">
                    <a16:rowId xmlns:a16="http://schemas.microsoft.com/office/drawing/2014/main" val="645800789"/>
                  </a:ext>
                </a:extLst>
              </a:tr>
              <a:tr h="12092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effectLst/>
                        </a:rPr>
                        <a:t>Physician Panel Size (FTE adjusted)</a:t>
                      </a:r>
                      <a:endParaRPr lang="en-US" sz="23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2537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2076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2107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2298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1556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300">
                          <a:solidFill>
                            <a:srgbClr val="000000"/>
                          </a:solidFill>
                          <a:effectLst/>
                        </a:rPr>
                        <a:t>2115 </a:t>
                      </a:r>
                      <a:endParaRPr lang="en-US" sz="230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9055" marR="129055" marT="0" marB="0"/>
                </a:tc>
                <a:extLst>
                  <a:ext uri="{0D108BD9-81ED-4DB2-BD59-A6C34878D82A}">
                    <a16:rowId xmlns:a16="http://schemas.microsoft.com/office/drawing/2014/main" val="898190884"/>
                  </a:ext>
                </a:extLst>
              </a:tr>
            </a:tbl>
          </a:graphicData>
        </a:graphic>
      </p:graphicFrame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368888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4727" y="536576"/>
            <a:ext cx="9998921" cy="835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Focus for Care Team Transformation	</a:t>
            </a:r>
            <a:br>
              <a:rPr lang="en-US"/>
            </a:br>
            <a:r>
              <a:rPr lang="en-US" sz="2400" b="0">
                <a:solidFill>
                  <a:schemeClr val="accent1"/>
                </a:solidFill>
              </a:rPr>
              <a:t>Taking Better Care of More People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4727" y="1653299"/>
            <a:ext cx="9998921" cy="3995419"/>
          </a:xfrm>
        </p:spPr>
        <p:txBody>
          <a:bodyPr/>
          <a:lstStyle/>
          <a:p>
            <a:r>
              <a:rPr lang="en-US"/>
              <a:t>Improve quality of care</a:t>
            </a:r>
          </a:p>
          <a:p>
            <a:pPr lvl="1">
              <a:buClr>
                <a:schemeClr val="accent1"/>
              </a:buClr>
            </a:pPr>
            <a:r>
              <a:rPr lang="en-US"/>
              <a:t>Chronic disease management</a:t>
            </a:r>
          </a:p>
          <a:p>
            <a:pPr lvl="1">
              <a:buClr>
                <a:schemeClr val="accent1"/>
              </a:buClr>
            </a:pPr>
            <a:r>
              <a:rPr lang="en-US"/>
              <a:t>Disease prevention/wellness</a:t>
            </a:r>
          </a:p>
          <a:p>
            <a:pPr lvl="1">
              <a:buClr>
                <a:schemeClr val="accent1"/>
              </a:buClr>
            </a:pPr>
            <a:r>
              <a:rPr lang="en-US"/>
              <a:t>Patient satisfaction</a:t>
            </a:r>
          </a:p>
          <a:p>
            <a:r>
              <a:rPr lang="en-US"/>
              <a:t>Enhance access</a:t>
            </a:r>
          </a:p>
          <a:p>
            <a:r>
              <a:rPr lang="en-US"/>
              <a:t>Strengthen continuity</a:t>
            </a:r>
          </a:p>
          <a:p>
            <a:r>
              <a:rPr lang="en-US"/>
              <a:t>Expand panel size/clinician</a:t>
            </a:r>
          </a:p>
          <a:p>
            <a:pPr lvl="1">
              <a:buClr>
                <a:schemeClr val="accent1"/>
              </a:buClr>
            </a:pPr>
            <a:r>
              <a:rPr lang="en-US"/>
              <a:t>Current goal = 2,200 risk adjusted patients/physician</a:t>
            </a:r>
          </a:p>
          <a:p>
            <a:r>
              <a:rPr lang="en-US"/>
              <a:t>Maintain workable templates for synchronous care</a:t>
            </a:r>
          </a:p>
          <a:p>
            <a:pPr lvl="1">
              <a:buClr>
                <a:schemeClr val="accent1"/>
              </a:buClr>
            </a:pPr>
            <a:r>
              <a:rPr lang="en-US"/>
              <a:t>30 min visit duration, 12 slots/day, built in time for non-visit care</a:t>
            </a:r>
          </a:p>
          <a:p>
            <a:r>
              <a:rPr lang="en-US"/>
              <a:t>Inspire care team satisfaction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844452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4727" y="536576"/>
            <a:ext cx="9998921" cy="835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Care team composition	</a:t>
            </a:r>
            <a:br>
              <a:rPr lang="en-US"/>
            </a:br>
            <a:r>
              <a:rPr lang="en-US" sz="2400" b="0">
                <a:solidFill>
                  <a:schemeClr val="accent1"/>
                </a:solidFill>
              </a:rPr>
              <a:t>current state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4728" y="1653299"/>
            <a:ext cx="5121273" cy="3995419"/>
          </a:xfrm>
        </p:spPr>
        <p:txBody>
          <a:bodyPr/>
          <a:lstStyle/>
          <a:p>
            <a:r>
              <a:rPr lang="en-US" dirty="0"/>
              <a:t>Clinicians – MD/DO, APP (NP/PA)</a:t>
            </a:r>
          </a:p>
          <a:p>
            <a:pPr lvl="1">
              <a:buClr>
                <a:schemeClr val="accent1"/>
              </a:buClr>
            </a:pPr>
            <a:r>
              <a:rPr lang="en-US" sz="2200" dirty="0"/>
              <a:t>Paneled practices </a:t>
            </a:r>
          </a:p>
          <a:p>
            <a:pPr lvl="1">
              <a:buClr>
                <a:schemeClr val="accent1"/>
              </a:buClr>
            </a:pPr>
            <a:r>
              <a:rPr lang="en-US" sz="2200" dirty="0"/>
              <a:t>Outpatient clinic, hospital, OB, niche practices</a:t>
            </a:r>
          </a:p>
          <a:p>
            <a:r>
              <a:rPr lang="en-US" dirty="0"/>
              <a:t>Nursing – RN, LPN</a:t>
            </a:r>
          </a:p>
          <a:p>
            <a:pPr lvl="1">
              <a:buClr>
                <a:schemeClr val="accent1"/>
              </a:buClr>
            </a:pPr>
            <a:r>
              <a:rPr lang="en-US" sz="2200" dirty="0"/>
              <a:t>Patient triage, rooming, after visit care, in-basket, phone</a:t>
            </a:r>
          </a:p>
          <a:p>
            <a:r>
              <a:rPr lang="en-US" dirty="0"/>
              <a:t>Desk Operations</a:t>
            </a:r>
          </a:p>
          <a:p>
            <a:pPr lvl="1">
              <a:buClr>
                <a:schemeClr val="accent1"/>
              </a:buClr>
            </a:pPr>
            <a:r>
              <a:rPr lang="en-US" sz="2200" dirty="0"/>
              <a:t>Patient check-in, patient rooming, appointment scheduling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D892B91B-B211-2D21-5E88-979D5C3DFEA8}"/>
              </a:ext>
            </a:extLst>
          </p:cNvPr>
          <p:cNvSpPr txBox="1">
            <a:spLocks/>
          </p:cNvSpPr>
          <p:nvPr/>
        </p:nvSpPr>
        <p:spPr>
          <a:xfrm>
            <a:off x="6748501" y="1653298"/>
            <a:ext cx="4904313" cy="3995419"/>
          </a:xfrm>
          <a:prstGeom prst="rect">
            <a:avLst/>
          </a:prstGeom>
        </p:spPr>
        <p:txBody>
          <a:bodyPr vert="horz" lIns="0" tIns="0" rIns="0" bIns="45724" rtlCol="0">
            <a:noAutofit/>
          </a:bodyPr>
          <a:lstStyle>
            <a:lvl1pPr marL="171450" indent="-171450" algn="l" defTabSz="914484" rtl="0" eaLnBrk="1" latinLnBrk="0" hangingPunct="1">
              <a:lnSpc>
                <a:spcPct val="90000"/>
              </a:lnSpc>
              <a:spcBef>
                <a:spcPts val="15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71450" algn="l" defTabSz="914484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5850" indent="-171450" algn="l" defTabSz="914484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171450" algn="l" defTabSz="914484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0250" indent="-171450" algn="l" defTabSz="914484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30" indent="-228621" algn="l" defTabSz="91448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72" indent="-228621" algn="l" defTabSz="91448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314" indent="-228621" algn="l" defTabSz="91448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56" indent="-228621" algn="l" defTabSz="91448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Pharmacists</a:t>
            </a:r>
          </a:p>
          <a:p>
            <a:pPr lvl="1">
              <a:buClr>
                <a:schemeClr val="accent1"/>
              </a:buClr>
            </a:pPr>
            <a:r>
              <a:rPr lang="en-US" sz="2200" dirty="0"/>
              <a:t>Synchronous and asynchronous consultations, medication management</a:t>
            </a:r>
          </a:p>
          <a:p>
            <a:r>
              <a:rPr lang="en-US" sz="2400" dirty="0"/>
              <a:t> Integrated Behavioral Health</a:t>
            </a:r>
          </a:p>
          <a:p>
            <a:pPr lvl="1">
              <a:buClr>
                <a:schemeClr val="accent1"/>
              </a:buClr>
            </a:pPr>
            <a:r>
              <a:rPr lang="en-US" sz="2200" dirty="0"/>
              <a:t> social work, psychology, psychiatry</a:t>
            </a:r>
          </a:p>
          <a:p>
            <a:r>
              <a:rPr lang="en-US" sz="2400" dirty="0"/>
              <a:t>Integrated Community Specialties</a:t>
            </a:r>
          </a:p>
          <a:p>
            <a:pPr lvl="1">
              <a:buClr>
                <a:schemeClr val="accent1"/>
              </a:buClr>
            </a:pPr>
            <a:r>
              <a:rPr lang="en-US" sz="2200" dirty="0"/>
              <a:t>Cardiology, neurology, orthopedic surgery, spine, GI, endocrinology, dermatology, occ med, podiatry, geriatrics</a:t>
            </a:r>
            <a:endParaRPr lang="en-US" sz="2400"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3967717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D26AF-DB78-FCC7-A0B3-8D4F05BD4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86048" y="1585914"/>
            <a:ext cx="6683529" cy="3673475"/>
          </a:xfrm>
        </p:spPr>
        <p:txBody>
          <a:bodyPr anchor="ctr">
            <a:normAutofit fontScale="92500" lnSpcReduction="20000"/>
          </a:bodyPr>
          <a:lstStyle/>
          <a:p>
            <a:pPr lvl="1"/>
            <a:r>
              <a:rPr lang="en-US" sz="2800" dirty="0"/>
              <a:t>Inpatient practice</a:t>
            </a:r>
          </a:p>
          <a:p>
            <a:pPr lvl="1"/>
            <a:r>
              <a:rPr lang="en-US" sz="2800"/>
              <a:t>Video on Demand – 24/7, 365</a:t>
            </a:r>
          </a:p>
          <a:p>
            <a:pPr lvl="1"/>
            <a:r>
              <a:rPr lang="en-US" sz="2800" dirty="0"/>
              <a:t>Scheduling – Digital Front Door</a:t>
            </a:r>
          </a:p>
          <a:p>
            <a:pPr lvl="1"/>
            <a:r>
              <a:rPr lang="en-US" sz="2800" dirty="0"/>
              <a:t>Nurse Triage</a:t>
            </a:r>
          </a:p>
          <a:p>
            <a:pPr lvl="1"/>
            <a:r>
              <a:rPr lang="en-US" sz="2800" dirty="0"/>
              <a:t>Complex Care Coordinator</a:t>
            </a:r>
          </a:p>
          <a:p>
            <a:pPr lvl="1"/>
            <a:r>
              <a:rPr lang="en-US" sz="2800" dirty="0"/>
              <a:t>Social Work</a:t>
            </a:r>
          </a:p>
          <a:p>
            <a:pPr lvl="1"/>
            <a:r>
              <a:rPr lang="en-US" sz="2800" dirty="0"/>
              <a:t>Asynchronous Patient Quality Improvement (Scheduled Outreach)</a:t>
            </a:r>
          </a:p>
          <a:p>
            <a:pPr lvl="1"/>
            <a:r>
              <a:rPr lang="en-US" sz="2800" dirty="0"/>
              <a:t>Remote Monitoring</a:t>
            </a:r>
          </a:p>
          <a:p>
            <a:pPr lvl="1"/>
            <a:r>
              <a:rPr lang="en-US" sz="2800" dirty="0"/>
              <a:t>COVID Care Team</a:t>
            </a:r>
          </a:p>
          <a:p>
            <a:pPr lvl="1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94BFE-7BA1-63B3-2F0F-79D1815DB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92" y="2366170"/>
            <a:ext cx="3066261" cy="2125663"/>
          </a:xfrm>
        </p:spPr>
        <p:txBody>
          <a:bodyPr anchor="ctr">
            <a:normAutofit/>
          </a:bodyPr>
          <a:lstStyle/>
          <a:p>
            <a:r>
              <a:rPr lang="en-US"/>
              <a:t>Centralized Services</a:t>
            </a:r>
          </a:p>
        </p:txBody>
      </p:sp>
    </p:spTree>
    <p:extLst>
      <p:ext uri="{BB962C8B-B14F-4D97-AF65-F5344CB8AC3E}">
        <p14:creationId xmlns:p14="http://schemas.microsoft.com/office/powerpoint/2010/main" val="4020633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0BBFC1-6BDE-4B87-A18A-CE7A8D32C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Clinicians </a:t>
            </a:r>
          </a:p>
          <a:p>
            <a:pPr lvl="1"/>
            <a:r>
              <a:rPr lang="en-US"/>
              <a:t>5 physicians</a:t>
            </a:r>
          </a:p>
          <a:p>
            <a:pPr lvl="1"/>
            <a:r>
              <a:rPr lang="en-US"/>
              <a:t>3-5 APP</a:t>
            </a:r>
          </a:p>
          <a:p>
            <a:r>
              <a:rPr lang="en-US"/>
              <a:t>Nursing</a:t>
            </a:r>
          </a:p>
          <a:p>
            <a:pPr lvl="1"/>
            <a:r>
              <a:rPr lang="en-US"/>
              <a:t>2 RN</a:t>
            </a:r>
          </a:p>
          <a:p>
            <a:pPr lvl="1"/>
            <a:r>
              <a:rPr lang="en-US"/>
              <a:t>4 LPN</a:t>
            </a:r>
          </a:p>
          <a:p>
            <a:r>
              <a:rPr lang="en-US"/>
              <a:t>Desk Operations/Rooming – 4</a:t>
            </a:r>
          </a:p>
          <a:p>
            <a:r>
              <a:rPr lang="en-US"/>
              <a:t>Medical Secretary – 1</a:t>
            </a:r>
          </a:p>
          <a:p>
            <a:r>
              <a:rPr lang="en-US"/>
              <a:t>Pharmacy – 0.25 – 0.5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ABD36A-DE5B-5F70-693F-32290D1E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Typical Care Team Composition</a:t>
            </a:r>
          </a:p>
        </p:txBody>
      </p:sp>
    </p:spTree>
    <p:extLst>
      <p:ext uri="{BB962C8B-B14F-4D97-AF65-F5344CB8AC3E}">
        <p14:creationId xmlns:p14="http://schemas.microsoft.com/office/powerpoint/2010/main" val="503196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D45479-7F7E-3DAA-1BDE-C006A2416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All patients assigned to a panel</a:t>
            </a:r>
          </a:p>
          <a:p>
            <a:pPr lvl="1"/>
            <a:r>
              <a:rPr lang="en-US"/>
              <a:t>Physicians higher risk (ACG)</a:t>
            </a:r>
          </a:p>
          <a:p>
            <a:r>
              <a:rPr lang="en-US"/>
              <a:t>Physician current panel size goals </a:t>
            </a:r>
          </a:p>
          <a:p>
            <a:pPr lvl="1"/>
            <a:r>
              <a:rPr lang="en-US"/>
              <a:t>2200 FTE/risk adjusted</a:t>
            </a:r>
          </a:p>
          <a:p>
            <a:r>
              <a:rPr lang="en-US"/>
              <a:t>APP panel size – 1250 FTE adjusted</a:t>
            </a:r>
          </a:p>
          <a:p>
            <a:r>
              <a:rPr lang="en-US"/>
              <a:t>Piloting shared MD/APP panels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894CAE-C60B-484D-971F-55E6B5914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Panel Attribution</a:t>
            </a:r>
          </a:p>
        </p:txBody>
      </p:sp>
    </p:spTree>
    <p:extLst>
      <p:ext uri="{BB962C8B-B14F-4D97-AF65-F5344CB8AC3E}">
        <p14:creationId xmlns:p14="http://schemas.microsoft.com/office/powerpoint/2010/main" val="1366446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74727" y="536576"/>
            <a:ext cx="9998921" cy="8350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Key Metrics focused on Quadruple Aim	</a:t>
            </a:r>
            <a:br>
              <a:rPr lang="en-US"/>
            </a:br>
            <a:r>
              <a:rPr lang="en-US" sz="2400" b="0">
                <a:solidFill>
                  <a:schemeClr val="accent1"/>
                </a:solidFill>
              </a:rPr>
              <a:t>Mayo Clinic’s Primary value: The Needs of the Patient Come First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74727" y="1977763"/>
            <a:ext cx="9998921" cy="3995419"/>
          </a:xfrm>
        </p:spPr>
        <p:txBody>
          <a:bodyPr/>
          <a:lstStyle/>
          <a:p>
            <a:r>
              <a:rPr lang="en-US"/>
              <a:t>Quality outcomes: Disease management, prevention</a:t>
            </a:r>
          </a:p>
          <a:p>
            <a:r>
              <a:rPr lang="en-US"/>
              <a:t>Patient satisfaction: Press Ganey survey, complaints/complement</a:t>
            </a:r>
          </a:p>
          <a:p>
            <a:r>
              <a:rPr lang="en-US"/>
              <a:t>Staff satisfaction: Annual staff survey, leadership rounding</a:t>
            </a:r>
          </a:p>
          <a:p>
            <a:r>
              <a:rPr lang="en-US"/>
              <a:t>Access: Lag times, continuity, fill rates, OPVs, virtual visit %</a:t>
            </a:r>
          </a:p>
          <a:p>
            <a:r>
              <a:rPr lang="en-US"/>
              <a:t>Finance: Revenue, expense, NOI/margin, cost/panel pt.</a:t>
            </a:r>
          </a:p>
          <a:p>
            <a:r>
              <a:rPr lang="en-US"/>
              <a:t>Operations: Panel size, staffing to workload, forecasting to adjust capacity, Churn rate</a:t>
            </a:r>
            <a:br>
              <a:rPr lang="en-US"/>
            </a:br>
            <a:endParaRPr lang="en-US"/>
          </a:p>
          <a:p>
            <a:pPr marL="457200" lvl="1" indent="0">
              <a:buClr>
                <a:schemeClr val="accent1"/>
              </a:buClr>
              <a:buNone/>
            </a:pPr>
            <a:r>
              <a:rPr lang="en-US" i="1"/>
              <a:t>These metrics drive request for approval for future staffing.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13033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A1F87D-06A7-A055-0DB9-0287F42CF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Improve continuity from patient perspective (goal-75%)</a:t>
            </a:r>
          </a:p>
          <a:p>
            <a:r>
              <a:rPr lang="en-US"/>
              <a:t>Rebalance panels to improve over empanelment</a:t>
            </a:r>
          </a:p>
          <a:p>
            <a:r>
              <a:rPr lang="en-US"/>
              <a:t>Financial limitations with fee for service payor mix.</a:t>
            </a:r>
          </a:p>
          <a:p>
            <a:r>
              <a:rPr lang="en-US" err="1"/>
              <a:t>Inbasket</a:t>
            </a:r>
            <a:r>
              <a:rPr lang="en-US"/>
              <a:t> burden for all care team members</a:t>
            </a:r>
          </a:p>
          <a:p>
            <a:r>
              <a:rPr lang="en-US"/>
              <a:t>Video Visit uptake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E22476-9352-94E2-4877-6EBE46297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Opportunities</a:t>
            </a:r>
          </a:p>
        </p:txBody>
      </p:sp>
    </p:spTree>
    <p:extLst>
      <p:ext uri="{BB962C8B-B14F-4D97-AF65-F5344CB8AC3E}">
        <p14:creationId xmlns:p14="http://schemas.microsoft.com/office/powerpoint/2010/main" val="3990385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DCDE8-3F6E-DB80-6319-B03E2A057B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5904CF-7ABD-6990-C586-F351E865BB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301298"/>
      </p:ext>
    </p:extLst>
  </p:cSld>
  <p:clrMapOvr>
    <a:masterClrMapping/>
  </p:clrMapOvr>
</p:sld>
</file>

<file path=ppt/theme/theme1.xml><?xml version="1.0" encoding="utf-8"?>
<a:theme xmlns:a="http://schemas.openxmlformats.org/drawingml/2006/main" name="2020_MC_White (12-28-2020)">
  <a:themeElements>
    <a:clrScheme name="2020_MC_White">
      <a:dk1>
        <a:srgbClr val="FFFFFF"/>
      </a:dk1>
      <a:lt1>
        <a:srgbClr val="000000"/>
      </a:lt1>
      <a:dk2>
        <a:srgbClr val="D2D2D2"/>
      </a:dk2>
      <a:lt2>
        <a:srgbClr val="0057B8"/>
      </a:lt2>
      <a:accent1>
        <a:srgbClr val="009CDE"/>
      </a:accent1>
      <a:accent2>
        <a:srgbClr val="0057B8"/>
      </a:accent2>
      <a:accent3>
        <a:srgbClr val="00873E"/>
      </a:accent3>
      <a:accent4>
        <a:srgbClr val="8246AF"/>
      </a:accent4>
      <a:accent5>
        <a:srgbClr val="FE5000"/>
      </a:accent5>
      <a:accent6>
        <a:srgbClr val="FFC845"/>
      </a:accent6>
      <a:hlink>
        <a:srgbClr val="009CDE"/>
      </a:hlink>
      <a:folHlink>
        <a:srgbClr val="A8A8A8"/>
      </a:folHlink>
    </a:clrScheme>
    <a:fontScheme name="mc-white-widescre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white-widescree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_White_final (11-8-2023).pptx" id="{4F823B4B-2F10-4F5F-858D-0FCEBAC8BEF2}" vid="{D198A388-1438-477F-93BB-B03781D4E207}"/>
    </a:ext>
  </a:extLst>
</a:theme>
</file>

<file path=ppt/theme/theme2.xml><?xml version="1.0" encoding="utf-8"?>
<a:theme xmlns:a="http://schemas.openxmlformats.org/drawingml/2006/main" name="Chroma">
  <a:themeElements>
    <a:clrScheme name="Chroma">
      <a:dk1>
        <a:srgbClr val="131313"/>
      </a:dk1>
      <a:lt1>
        <a:sysClr val="window" lastClr="FFFFFF"/>
      </a:lt1>
      <a:dk2>
        <a:srgbClr val="0C233A"/>
      </a:dk2>
      <a:lt2>
        <a:srgbClr val="F5FAFD"/>
      </a:lt2>
      <a:accent1>
        <a:srgbClr val="4485DC"/>
      </a:accent1>
      <a:accent2>
        <a:srgbClr val="25AAD5"/>
      </a:accent2>
      <a:accent3>
        <a:srgbClr val="5BBEAC"/>
      </a:accent3>
      <a:accent4>
        <a:srgbClr val="6666E2"/>
      </a:accent4>
      <a:accent5>
        <a:srgbClr val="66C26C"/>
      </a:accent5>
      <a:accent6>
        <a:srgbClr val="10CF9B"/>
      </a:accent6>
      <a:hlink>
        <a:srgbClr val="4485DC"/>
      </a:hlink>
      <a:folHlink>
        <a:srgbClr val="25AAD5"/>
      </a:folHlink>
    </a:clrScheme>
    <a:fontScheme name="Custom 2">
      <a:majorFont>
        <a:latin typeface="Aptos Light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ma" id="{DC2B181E-9B25-4FFB-A269-A81149E37B96}" vid="{FD28A279-D9A1-4F6C-9122-D382EE67827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slideVersion":1,"isValidatorEnabled":false,"isLocked":false,"elementsMetadata":[],"slideId":"861026044834480135","enableDocumentContentUpdater":false,"version":"2.0"}]]></TemplafySlideTemplate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TemplateConfiguration><![CDATA[{"slideVersion":1,"isValidatorEnabled":false,"isLocked":false,"elementsMetadata":[],"slideId":"861026044834480139","enableDocumentContentUpdater":false,"version":"2.0"}]]></TemplafySlideTemplateConfiguration>
</file>

<file path=customXml/item5.xml><?xml version="1.0" encoding="utf-8"?>
<TemplafySlideTemplateConfiguration><![CDATA[{"slideVersion":1,"isValidatorEnabled":false,"isLocked":false,"elementsMetadata":[],"slideId":"861026044834480143","enableDocumentContentUpdater":false,"version":"2.0"}]]></TemplafySlideTemplateConfiguration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SlideTemplateConfiguration><![CDATA[{"slideVersion":1,"isValidatorEnabled":false,"isLocked":false,"elementsMetadata":[],"slideId":"861026044834480145","enableDocumentContentUpdater":false,"version":"2.0"}]]></TemplafySlideTemplate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TemplateConfiguration><![CDATA[{"slideVersion":1,"isValidatorEnabled":false,"isLocked":false,"elementsMetadata":[],"slideId":"861026044834480145","enableDocumentContentUpdater":false,"version":"2.0"}]]></TemplafySlideTemplateConfiguration>
</file>

<file path=customXml/item10.xml><?xml version="1.0" encoding="utf-8"?>
<TemplafySlideFormConfiguration><![CDATA[{"formFields":[],"formDataEntries":[]}]]></TemplafySlideFormConfiguration>
</file>

<file path=customXml/item11.xml><?xml version="1.0" encoding="utf-8"?>
<TemplafySlideTemplateConfiguration><![CDATA[{"slideVersion":1,"isValidatorEnabled":false,"isLocked":false,"elementsMetadata":[],"slideId":"861026044834480145","enableDocumentContentUpdater":false,"version":"2.0"}]]></TemplafySlideTemplate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3DFDF5-9D6A-4227-BA84-D45E6CF74434}">
  <ds:schemaRefs/>
</ds:datastoreItem>
</file>

<file path=customXml/itemProps2.xml><?xml version="1.0" encoding="utf-8"?>
<ds:datastoreItem xmlns:ds="http://schemas.openxmlformats.org/officeDocument/2006/customXml" ds:itemID="{F7A3F8ED-570D-463E-A2EF-6AAEC9E0FF0B}">
  <ds:schemaRefs/>
</ds:datastoreItem>
</file>

<file path=customXml/itemProps3.xml><?xml version="1.0" encoding="utf-8"?>
<ds:datastoreItem xmlns:ds="http://schemas.openxmlformats.org/officeDocument/2006/customXml" ds:itemID="{6E426F2B-D3B9-4455-A58D-6C869ED871D8}">
  <ds:schemaRefs/>
</ds:datastoreItem>
</file>

<file path=customXml/itemProps4.xml><?xml version="1.0" encoding="utf-8"?>
<ds:datastoreItem xmlns:ds="http://schemas.openxmlformats.org/officeDocument/2006/customXml" ds:itemID="{C122D23A-2CB6-419A-87D5-0225E3FCB163}">
  <ds:schemaRefs/>
</ds:datastoreItem>
</file>

<file path=customXml/itemProps5.xml><?xml version="1.0" encoding="utf-8"?>
<ds:datastoreItem xmlns:ds="http://schemas.openxmlformats.org/officeDocument/2006/customXml" ds:itemID="{C62C133F-CF9F-43D1-98EB-1D51C3E74E5F}">
  <ds:schemaRefs/>
</ds:datastoreItem>
</file>

<file path=customXml/itemProps6.xml><?xml version="1.0" encoding="utf-8"?>
<ds:datastoreItem xmlns:ds="http://schemas.openxmlformats.org/officeDocument/2006/customXml" ds:itemID="{45E2DE05-41ED-4357-B495-B6DE52D5DED4}">
  <ds:schemaRefs/>
</ds:datastoreItem>
</file>

<file path=customXml/itemProps7.xml><?xml version="1.0" encoding="utf-8"?>
<ds:datastoreItem xmlns:ds="http://schemas.openxmlformats.org/officeDocument/2006/customXml" ds:itemID="{6E154925-4EA8-4876-A327-15D4D0F05FFD}">
  <ds:schemaRefs/>
</ds:datastoreItem>
</file>

<file path=customXml/itemProps8.xml><?xml version="1.0" encoding="utf-8"?>
<ds:datastoreItem xmlns:ds="http://schemas.openxmlformats.org/officeDocument/2006/customXml" ds:itemID="{7E013884-9ACF-4202-BD90-C5774D8E9AB8}">
  <ds:schemaRefs/>
</ds:datastoreItem>
</file>

<file path=customXml/itemProps9.xml><?xml version="1.0" encoding="utf-8"?>
<ds:datastoreItem xmlns:ds="http://schemas.openxmlformats.org/officeDocument/2006/customXml" ds:itemID="{00A50EFC-FB66-4217-B421-6B0DB45350A3}">
  <ds:schemaRefs/>
</ds:datastoreItem>
</file>

<file path=customXml/itemProps10.xml><?xml version="1.0" encoding="utf-8"?>
<ds:datastoreItem xmlns:ds="http://schemas.openxmlformats.org/officeDocument/2006/customXml" ds:itemID="{5B04B403-5D17-43C5-BCA4-F336A3FEDFE6}">
  <ds:schemaRefs/>
</ds:datastoreItem>
</file>

<file path=customXml/itemProps11.xml><?xml version="1.0" encoding="utf-8"?>
<ds:datastoreItem xmlns:ds="http://schemas.openxmlformats.org/officeDocument/2006/customXml" ds:itemID="{7DCA857D-4452-43E7-B78B-68826D188B3E}">
  <ds:schemaRefs/>
</ds:datastoreItem>
</file>

<file path=customXml/itemProps12.xml><?xml version="1.0" encoding="utf-8"?>
<ds:datastoreItem xmlns:ds="http://schemas.openxmlformats.org/officeDocument/2006/customXml" ds:itemID="{15AA4A42-2DCC-42C8-A68A-9CA018838099}">
  <ds:schemaRefs/>
</ds:datastoreItem>
</file>

<file path=customXml/itemProps13.xml><?xml version="1.0" encoding="utf-8"?>
<ds:datastoreItem xmlns:ds="http://schemas.openxmlformats.org/officeDocument/2006/customXml" ds:itemID="{0B971D58-199A-4F4D-B49B-4F04D52EEE2F}"/>
</file>

<file path=customXml/itemProps14.xml><?xml version="1.0" encoding="utf-8"?>
<ds:datastoreItem xmlns:ds="http://schemas.openxmlformats.org/officeDocument/2006/customXml" ds:itemID="{07106727-F683-4B02-B2F8-6C87D2782A8C}"/>
</file>

<file path=customXml/itemProps15.xml><?xml version="1.0" encoding="utf-8"?>
<ds:datastoreItem xmlns:ds="http://schemas.openxmlformats.org/officeDocument/2006/customXml" ds:itemID="{A0B79E86-E7EC-4091-81CC-3C5A99B5EBC4}"/>
</file>

<file path=docMetadata/LabelInfo.xml><?xml version="1.0" encoding="utf-8"?>
<clbl:labelList xmlns:clbl="http://schemas.microsoft.com/office/2020/mipLabelMetadata">
  <clbl:label id="{990794cc-8ced-4156-9787-a1fbf819c752}" enabled="1" method="Standard" siteId="{a25fff9c-3f63-4fb2-9a8a-d9bdd0321f9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Microsoft Office PowerPoint</Application>
  <PresentationFormat>Widescreen</PresentationFormat>
  <Paragraphs>134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Light</vt:lpstr>
      <vt:lpstr>Arial</vt:lpstr>
      <vt:lpstr>2020_MC_White (12-28-2020)</vt:lpstr>
      <vt:lpstr>Chroma</vt:lpstr>
      <vt:lpstr>Team Structure and Function Across a Large System</vt:lpstr>
      <vt:lpstr>Mayo clinic midwest who are we?</vt:lpstr>
      <vt:lpstr>Mayo Clinic Midwest Family Medicine</vt:lpstr>
      <vt:lpstr>Focus for Care Team Transformation  Taking Better Care of More People</vt:lpstr>
      <vt:lpstr>Care team composition  current state</vt:lpstr>
      <vt:lpstr>Centralized Services</vt:lpstr>
      <vt:lpstr>Typical Care Team Composition</vt:lpstr>
      <vt:lpstr>Panel Attribution</vt:lpstr>
      <vt:lpstr>Key Metrics focused on Quadruple Aim  Mayo Clinic’s Primary value: The Needs of the Patient Come First</vt:lpstr>
      <vt:lpstr>Opportunities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Rushlow, David R., M.D.</dc:creator>
  <cp:lastModifiedBy>Rushlow, David R., M.D.</cp:lastModifiedBy>
  <cp:revision>1</cp:revision>
  <dcterms:created xsi:type="dcterms:W3CDTF">2025-08-03T18:56:53Z</dcterms:created>
  <dcterms:modified xsi:type="dcterms:W3CDTF">2025-08-05T02:30:49Z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