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5" r:id="rId5"/>
    <p:sldMasterId id="2147483684" r:id="rId6"/>
  </p:sldMasterIdLst>
  <p:notesMasterIdLst>
    <p:notesMasterId r:id="rId29"/>
  </p:notesMasterIdLst>
  <p:sldIdLst>
    <p:sldId id="274" r:id="rId7"/>
    <p:sldId id="280" r:id="rId8"/>
    <p:sldId id="260" r:id="rId9"/>
    <p:sldId id="276" r:id="rId10"/>
    <p:sldId id="312" r:id="rId11"/>
    <p:sldId id="313" r:id="rId12"/>
    <p:sldId id="317" r:id="rId13"/>
    <p:sldId id="283" r:id="rId14"/>
    <p:sldId id="314" r:id="rId15"/>
    <p:sldId id="315" r:id="rId16"/>
    <p:sldId id="309" r:id="rId17"/>
    <p:sldId id="316" r:id="rId18"/>
    <p:sldId id="319" r:id="rId19"/>
    <p:sldId id="2145706135" r:id="rId20"/>
    <p:sldId id="2145706136" r:id="rId21"/>
    <p:sldId id="2145706137" r:id="rId22"/>
    <p:sldId id="2145706120" r:id="rId23"/>
    <p:sldId id="2145706130" r:id="rId24"/>
    <p:sldId id="2145706139" r:id="rId25"/>
    <p:sldId id="2145706138" r:id="rId26"/>
    <p:sldId id="303" r:id="rId27"/>
    <p:sldId id="30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C22259-9D7B-4566-8358-4AF5C9E6F83C}" v="153" dt="2025-08-11T21:02:03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6190"/>
  </p:normalViewPr>
  <p:slideViewPr>
    <p:cSldViewPr snapToGrid="0">
      <p:cViewPr varScale="1">
        <p:scale>
          <a:sx n="86" d="100"/>
          <a:sy n="86" d="100"/>
        </p:scale>
        <p:origin x="10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opman, Richelle" userId="969741e3-4796-40c4-abe2-8ca037cc6e84" providerId="ADAL" clId="{FDC22259-9D7B-4566-8358-4AF5C9E6F83C}"/>
    <pc:docChg chg="custSel addSld delSld modSld modShowInfo">
      <pc:chgData name="Koopman, Richelle" userId="969741e3-4796-40c4-abe2-8ca037cc6e84" providerId="ADAL" clId="{FDC22259-9D7B-4566-8358-4AF5C9E6F83C}" dt="2025-08-11T21:02:09.659" v="9" actId="1076"/>
      <pc:docMkLst>
        <pc:docMk/>
      </pc:docMkLst>
      <pc:sldChg chg="addSp delSp modSp add del mod">
        <pc:chgData name="Koopman, Richelle" userId="969741e3-4796-40c4-abe2-8ca037cc6e84" providerId="ADAL" clId="{FDC22259-9D7B-4566-8358-4AF5C9E6F83C}" dt="2025-08-11T21:02:09.659" v="9" actId="1076"/>
        <pc:sldMkLst>
          <pc:docMk/>
          <pc:sldMk cId="2697884161" sldId="2145706139"/>
        </pc:sldMkLst>
        <pc:picChg chg="del">
          <ac:chgData name="Koopman, Richelle" userId="969741e3-4796-40c4-abe2-8ca037cc6e84" providerId="ADAL" clId="{FDC22259-9D7B-4566-8358-4AF5C9E6F83C}" dt="2025-08-11T21:01:12.347" v="4" actId="478"/>
          <ac:picMkLst>
            <pc:docMk/>
            <pc:sldMk cId="2697884161" sldId="2145706139"/>
            <ac:picMk id="3" creationId="{664A1B1A-ADAC-D61F-908C-072A6D963152}"/>
          </ac:picMkLst>
        </pc:picChg>
        <pc:picChg chg="add mod">
          <ac:chgData name="Koopman, Richelle" userId="969741e3-4796-40c4-abe2-8ca037cc6e84" providerId="ADAL" clId="{FDC22259-9D7B-4566-8358-4AF5C9E6F83C}" dt="2025-08-11T21:02:09.659" v="9" actId="1076"/>
          <ac:picMkLst>
            <pc:docMk/>
            <pc:sldMk cId="2697884161" sldId="2145706139"/>
            <ac:picMk id="5" creationId="{F4802DBE-5D2B-FD02-37C1-B670D52AFBD1}"/>
          </ac:picMkLst>
        </pc:picChg>
        <pc:picChg chg="add mod">
          <ac:chgData name="Koopman, Richelle" userId="969741e3-4796-40c4-abe2-8ca037cc6e84" providerId="ADAL" clId="{FDC22259-9D7B-4566-8358-4AF5C9E6F83C}" dt="2025-08-11T21:02:05.929" v="8" actId="1076"/>
          <ac:picMkLst>
            <pc:docMk/>
            <pc:sldMk cId="2697884161" sldId="2145706139"/>
            <ac:picMk id="6" creationId="{EADFD2E8-B2B7-5BDF-967A-15E6676C75B9}"/>
          </ac:picMkLst>
        </pc:picChg>
        <pc:picChg chg="del">
          <ac:chgData name="Koopman, Richelle" userId="969741e3-4796-40c4-abe2-8ca037cc6e84" providerId="ADAL" clId="{FDC22259-9D7B-4566-8358-4AF5C9E6F83C}" dt="2025-08-11T21:01:11.157" v="3" actId="478"/>
          <ac:picMkLst>
            <pc:docMk/>
            <pc:sldMk cId="2697884161" sldId="2145706139"/>
            <ac:picMk id="8" creationId="{683C8436-0C42-78A2-57D0-F7DAD71F21B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2B91A-939A-C543-87E6-36CF679A5490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7C00A-E6FD-FA40-B030-ED0108EF4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6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MD speaks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BA8704-731B-466F-9FCE-0FA381B298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2515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MD speaks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 sz="1800" dirty="0">
                <a:latin typeface="Calibri"/>
                <a:ea typeface="Calibri"/>
                <a:cs typeface="Calibri"/>
              </a:rPr>
              <a:t>TCM services are utilized to transition a patient’s care from hospital services to a community setting. Requires a team workflow to coordinate follow up care, including a nursing note in the chart within 2 days of hospital discharge. TCM visits reimburse at a higher rate than “traditional” office visits and are a strategy to lower readmission rates. </a:t>
            </a:r>
          </a:p>
          <a:p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r>
              <a:rPr lang="en-US" sz="1800" dirty="0">
                <a:latin typeface="Calibri"/>
                <a:ea typeface="Calibri"/>
                <a:cs typeface="Calibri"/>
              </a:rPr>
              <a:t>TA speaks</a:t>
            </a:r>
          </a:p>
          <a:p>
            <a:r>
              <a:rPr lang="en-US" dirty="0">
                <a:ea typeface="Calibri"/>
                <a:cs typeface="Calibri"/>
              </a:rPr>
              <a:t>To analyze the impact of increased TCM visits on readmission rates, we analyzed the readmission rate of patients with a battle Primary Care Physician as the clinic improved monthly TCM visits. In the study, you can see a decrease in readmission rate of 0.8% or 6 patients on an annualized basis. During this, post-pilot time, there was actually a slight increase in readmission rate across the rest of our patient population with a PCP. If you were to decrease readmission across all of our patient population with an internal PCP at 0.8%, the decrease would be 172 patients. I simultaneously calculated that a readmission patient results in around $1,500 less margin than patients who are not re-admits. Multiply that by the total of 172 patients, we would realize around $265k in additional margin by filling those beds with non-readmits. Note, the readmission decrease was closer to 2% before clinicians left the clinic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For reference</a:t>
            </a:r>
          </a:p>
          <a:p>
            <a:r>
              <a:rPr lang="en-US" dirty="0">
                <a:cs typeface="Calibri"/>
              </a:rPr>
              <a:t>99495 – mod complexity, w/in 14 days, 2.78 </a:t>
            </a:r>
            <a:r>
              <a:rPr lang="en-US" dirty="0" err="1">
                <a:cs typeface="Calibri"/>
              </a:rPr>
              <a:t>wRVUs</a:t>
            </a:r>
            <a:endParaRPr lang="en-US">
              <a:cs typeface="Calibri"/>
            </a:endParaRPr>
          </a:p>
          <a:p>
            <a:r>
              <a:rPr lang="en-US" dirty="0">
                <a:cs typeface="Calibri"/>
              </a:rPr>
              <a:t>99496 – high complexity, w/in 7 days, 3.79 </a:t>
            </a:r>
            <a:r>
              <a:rPr lang="en-US" dirty="0" err="1">
                <a:cs typeface="Calibri"/>
              </a:rPr>
              <a:t>wRVUs</a:t>
            </a:r>
            <a:r>
              <a:rPr lang="en-US" dirty="0">
                <a:cs typeface="Calibri"/>
              </a:rPr>
              <a:t> </a:t>
            </a:r>
            <a:endParaRPr lang="en-US">
              <a:ea typeface="Calibri"/>
              <a:cs typeface="Calibri"/>
            </a:endParaRPr>
          </a:p>
          <a:p>
            <a:endParaRPr lang="en-US">
              <a:cs typeface="Arial" panose="020B0604020202020204"/>
            </a:endParaRPr>
          </a:p>
          <a:p>
            <a:r>
              <a:rPr lang="en-US" dirty="0">
                <a:cs typeface="Calibri"/>
              </a:rPr>
              <a:t>99213 – 1.30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cs typeface="Calibri"/>
              </a:rPr>
              <a:t>99214 – 1.92</a:t>
            </a:r>
            <a:endParaRPr lang="en-US" dirty="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A8704-731B-466F-9FCE-0FA381B2981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78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A8704-731B-466F-9FCE-0FA381B2981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383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C128F-74B5-0F2D-1484-F910285F84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40200" y="1088473"/>
            <a:ext cx="7409070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4DA9BC-DB40-C910-25FE-92035780E1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40200" y="3568148"/>
            <a:ext cx="7409070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AVENIR NEXT LT PRO</a:t>
            </a:r>
          </a:p>
        </p:txBody>
      </p:sp>
      <p:pic>
        <p:nvPicPr>
          <p:cNvPr id="8" name="Picture 7" descr="A picture containing sky, outdoor, white, black&#10;&#10;Description automatically generated">
            <a:extLst>
              <a:ext uri="{FF2B5EF4-FFF2-40B4-BE49-F238E27FC236}">
                <a16:creationId xmlns:a16="http://schemas.microsoft.com/office/drawing/2014/main" id="{49DEACE5-CE32-6A08-A5C5-811808CCF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56616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56CD90-5832-32EB-8115-E6E6EF15E8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439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18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DEACE5-CE32-6A08-A5C5-811808CCF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56616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56CD90-5832-32EB-8115-E6E6EF15E8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439779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72EFC-7756-064F-4B29-D649666E7504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023360" y="457200"/>
            <a:ext cx="7680544" cy="5192038"/>
          </a:xfrm>
        </p:spPr>
        <p:txBody>
          <a:bodyPr>
            <a:noAutofit/>
          </a:bodyPr>
          <a:lstStyle>
            <a:lvl1pPr marL="0" indent="0">
              <a:buNone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.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6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E0F18C6-CAF3-4AB7-EEED-FF819A80F5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799" y="457200"/>
            <a:ext cx="7533863" cy="1600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6FB55A4-C633-5300-36A9-FA3E4F34EE6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114800" y="2132556"/>
            <a:ext cx="7533861" cy="798535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SUBTITLE AVENIR NEXT LT PRO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6BA03B7-13B4-3E1A-E905-0886E41109F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114800" y="3038877"/>
            <a:ext cx="7533861" cy="2431146"/>
          </a:xfrm>
        </p:spPr>
        <p:txBody>
          <a:bodyPr>
            <a:noAutofit/>
          </a:bodyPr>
          <a:lstStyle>
            <a:lvl1pPr marL="0" indent="0">
              <a:buNone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Section Introduction.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6B8EE6-D7D8-CC9B-9A20-ABDAF49689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56616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07122C-C171-2CF5-B54D-71E301791B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439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15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FEAF9C-F43A-9DA1-7E19-E66F5ACCA89D}"/>
              </a:ext>
            </a:extLst>
          </p:cNvPr>
          <p:cNvSpPr/>
          <p:nvPr userDrawn="1"/>
        </p:nvSpPr>
        <p:spPr>
          <a:xfrm>
            <a:off x="3566160" y="0"/>
            <a:ext cx="8622792" cy="58521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chemeClr val="tx1"/>
              </a:solidFill>
              <a:latin typeface="Avenir Next LT Pro Light" panose="020B0304020202020204" pitchFamily="34" charset="77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3CA250A-EAC1-3808-6EF1-E52105CCAC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280" y="5943600"/>
            <a:ext cx="4114800" cy="8087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6FFAC9-5057-C200-FB1B-881AA412BA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56616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7F816B-DB5B-D4DC-7281-27678F96DD5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-4175" y="0"/>
            <a:ext cx="439779" cy="6858000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97C0270-0658-806B-86D7-FB4CB15490D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005939" y="1077238"/>
            <a:ext cx="3663862" cy="452189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</a:t>
            </a:r>
          </a:p>
          <a:p>
            <a:pPr lvl="0"/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  <a:p>
            <a:pPr lvl="0"/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</a:t>
            </a:r>
          </a:p>
          <a:p>
            <a:pPr lvl="0"/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endParaRPr lang="en-US" dirty="0"/>
          </a:p>
          <a:p>
            <a:pPr lvl="0"/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</a:t>
            </a:r>
          </a:p>
          <a:p>
            <a:pPr lvl="0"/>
            <a:r>
              <a:rPr lang="en-US" dirty="0"/>
              <a:t>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90C3461-1B02-A1F3-7362-679F4527AC4B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955280" y="1077238"/>
            <a:ext cx="3799398" cy="4521896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</a:t>
            </a:r>
          </a:p>
          <a:p>
            <a:pPr lvl="0"/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  <a:p>
            <a:pPr lvl="0"/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</a:t>
            </a:r>
          </a:p>
          <a:p>
            <a:pPr lvl="0"/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endParaRPr lang="en-US" dirty="0"/>
          </a:p>
          <a:p>
            <a:pPr lvl="0"/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</a:t>
            </a:r>
          </a:p>
          <a:p>
            <a:pPr lvl="0"/>
            <a:r>
              <a:rPr lang="en-US" dirty="0"/>
              <a:t>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4095BF30-7932-1BCB-B888-56973333C2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05942" y="457200"/>
            <a:ext cx="3663859" cy="531813"/>
          </a:xfrm>
          <a:noFill/>
        </p:spPr>
        <p:txBody>
          <a:bodyPr anchor="ctr" anchorCtr="0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</a:lstStyle>
          <a:p>
            <a:pPr lvl="0"/>
            <a:r>
              <a:rPr lang="en-US" dirty="0"/>
              <a:t>First Heading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48674D15-90B7-872F-8EF2-64BAA5559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51105" y="457200"/>
            <a:ext cx="3799398" cy="531813"/>
          </a:xfrm>
          <a:noFill/>
        </p:spPr>
        <p:txBody>
          <a:bodyPr anchor="ctr" anchorCtr="0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</a:lstStyle>
          <a:p>
            <a:pPr lvl="0"/>
            <a:r>
              <a:rPr lang="en-US" dirty="0"/>
              <a:t>Second 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C19265-F394-6A63-97FB-9D014ED16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187"/>
          <a:stretch/>
        </p:blipFill>
        <p:spPr>
          <a:xfrm>
            <a:off x="11754678" y="0"/>
            <a:ext cx="439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1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ion -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1C6CFAF-E5DF-85FB-39C3-D0CCC9C7D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457200"/>
            <a:ext cx="5824333" cy="1600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11B58-A0E4-1DEC-7379-8E559769825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199" y="2132556"/>
            <a:ext cx="5824331" cy="798535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SUBTITLE AVENIR NEXT LT PRO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B0AE0C5-AFB1-5E36-AD4B-7E633F147F17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57199" y="3038877"/>
            <a:ext cx="5824331" cy="2431146"/>
          </a:xfrm>
        </p:spPr>
        <p:txBody>
          <a:bodyPr>
            <a:noAutofit/>
          </a:bodyPr>
          <a:lstStyle>
            <a:lvl1pPr marL="0" indent="0">
              <a:buNone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Section Introduction.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C90962D-AB41-2839-CD27-4785AA149BD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88898" y="-1"/>
            <a:ext cx="5503101" cy="5852160"/>
          </a:xfr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B6F5EC-BEB8-BB7B-50CC-CDB2DDB6951B}"/>
              </a:ext>
            </a:extLst>
          </p:cNvPr>
          <p:cNvSpPr/>
          <p:nvPr userDrawn="1"/>
        </p:nvSpPr>
        <p:spPr>
          <a:xfrm>
            <a:off x="3048" y="5852160"/>
            <a:ext cx="12188952" cy="1005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0226C4-362E-7194-7CEC-613BF7C10E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0" y="5943600"/>
            <a:ext cx="4114799" cy="80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78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ption - Large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B9DAD41-8D55-9DED-33E1-CF50AA33F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457200"/>
            <a:ext cx="3717237" cy="1600200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092C921-044C-5B17-E4DE-BC14B5D44A0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199" y="2132556"/>
            <a:ext cx="3717236" cy="798535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SUBTITLE AVENIR     NEXT LT PRO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E3385715-32EA-A61B-BD03-D9EDBE9FA87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59474" y="0"/>
            <a:ext cx="7632526" cy="5852160"/>
          </a:xfr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183C9DB-3BFF-E60E-707A-BA58E864352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57199" y="3038876"/>
            <a:ext cx="3717236" cy="2472575"/>
          </a:xfrm>
        </p:spPr>
        <p:txBody>
          <a:bodyPr>
            <a:noAutofit/>
          </a:bodyPr>
          <a:lstStyle>
            <a:lvl1pPr marL="0" indent="0">
              <a:buNone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Section Introduction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913302-098C-305C-2BDD-68051B2AFEDE}"/>
              </a:ext>
            </a:extLst>
          </p:cNvPr>
          <p:cNvSpPr/>
          <p:nvPr userDrawn="1"/>
        </p:nvSpPr>
        <p:spPr>
          <a:xfrm>
            <a:off x="3048" y="5852160"/>
            <a:ext cx="12188952" cy="1005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838CE8-950D-3A3D-C9D2-71602D66D0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0" y="5943600"/>
            <a:ext cx="4114799" cy="80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690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BD458-27D5-9F56-1445-4DA314D40B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88306"/>
            <a:ext cx="11353800" cy="770351"/>
          </a:xfrm>
        </p:spPr>
        <p:txBody>
          <a:bodyPr anchor="b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Title goes here Century Schoolbook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A68F1-BCBF-34FB-AFC5-C6AC9D3106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1825626"/>
            <a:ext cx="11353800" cy="3544282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..</a:t>
            </a:r>
          </a:p>
          <a:p>
            <a:pPr lvl="0"/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FE13802-6D3A-8B19-44FB-2D71586AE15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457200" y="1208761"/>
            <a:ext cx="11353800" cy="432149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AVENIR NEXT LT PRO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EC1937-E293-4B0E-9E91-01C4E2CD4CD8}"/>
              </a:ext>
            </a:extLst>
          </p:cNvPr>
          <p:cNvSpPr/>
          <p:nvPr userDrawn="1"/>
        </p:nvSpPr>
        <p:spPr>
          <a:xfrm>
            <a:off x="3048" y="5852160"/>
            <a:ext cx="12188952" cy="1005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E23569-A7CF-CC55-DBFF-DAE05BAAE9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0" y="5943600"/>
            <a:ext cx="4114799" cy="80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08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bullet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299752-3429-74B2-3D16-FFADE90CB63E}"/>
              </a:ext>
            </a:extLst>
          </p:cNvPr>
          <p:cNvSpPr/>
          <p:nvPr userDrawn="1"/>
        </p:nvSpPr>
        <p:spPr>
          <a:xfrm>
            <a:off x="4553712" y="0"/>
            <a:ext cx="7635240" cy="58521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chemeClr val="bg2">
                  <a:lumMod val="90000"/>
                </a:schemeClr>
              </a:solidFill>
              <a:latin typeface="Avenir Next LT Pro Light" panose="020B0304020202020204" pitchFamily="34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C86832-A977-52B3-DB53-9F9F3AC6C1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187"/>
          <a:stretch/>
        </p:blipFill>
        <p:spPr>
          <a:xfrm>
            <a:off x="11754678" y="0"/>
            <a:ext cx="439779" cy="6858000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27546BEC-FEEA-5186-38AB-8DE55A611A65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075583" y="1077238"/>
            <a:ext cx="3132188" cy="452189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</a:t>
            </a:r>
          </a:p>
          <a:p>
            <a:pPr lvl="0"/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  <a:p>
            <a:pPr lvl="0"/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</a:t>
            </a:r>
          </a:p>
          <a:p>
            <a:pPr lvl="0"/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endParaRPr lang="en-US" dirty="0"/>
          </a:p>
          <a:p>
            <a:pPr lvl="0"/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</a:t>
            </a:r>
          </a:p>
          <a:p>
            <a:pPr lvl="0"/>
            <a:r>
              <a:rPr lang="en-US" dirty="0"/>
              <a:t>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0345AD6-B7B5-57E0-F92F-3044AE449169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587048" y="1077238"/>
            <a:ext cx="3032094" cy="4521896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</a:t>
            </a:r>
          </a:p>
          <a:p>
            <a:pPr lvl="0"/>
            <a:r>
              <a:rPr lang="en-US" dirty="0"/>
              <a:t>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  <a:p>
            <a:pPr lvl="0"/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</a:t>
            </a:r>
          </a:p>
          <a:p>
            <a:pPr lvl="0"/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endParaRPr lang="en-US" dirty="0"/>
          </a:p>
          <a:p>
            <a:pPr lvl="0"/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</a:t>
            </a:r>
          </a:p>
          <a:p>
            <a:pPr lvl="0"/>
            <a:r>
              <a:rPr lang="en-US" dirty="0"/>
              <a:t>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0E87DB7-7136-8A05-3224-CED87EA9A8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75586" y="457200"/>
            <a:ext cx="3132188" cy="531813"/>
          </a:xfrm>
          <a:noFill/>
        </p:spPr>
        <p:txBody>
          <a:bodyPr anchor="ctr" anchorCtr="0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</a:lstStyle>
          <a:p>
            <a:pPr lvl="0"/>
            <a:r>
              <a:rPr lang="en-US" dirty="0"/>
              <a:t>First Heading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E8DD2731-BC86-C640-7314-92440D41F6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82873" y="457200"/>
            <a:ext cx="3032094" cy="531813"/>
          </a:xfrm>
          <a:noFill/>
        </p:spPr>
        <p:txBody>
          <a:bodyPr anchor="ctr" anchorCtr="0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Century Schoolbook" panose="02040604050505020304" pitchFamily="18" charset="0"/>
              </a:defRPr>
            </a:lvl1pPr>
          </a:lstStyle>
          <a:p>
            <a:pPr lvl="0"/>
            <a:r>
              <a:rPr lang="en-US" dirty="0"/>
              <a:t>Second Heading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3E8850-FD79-1443-75A6-C6663A4F996F}"/>
              </a:ext>
            </a:extLst>
          </p:cNvPr>
          <p:cNvSpPr/>
          <p:nvPr userDrawn="1"/>
        </p:nvSpPr>
        <p:spPr>
          <a:xfrm>
            <a:off x="3048" y="5852160"/>
            <a:ext cx="12188952" cy="1005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7CBFAE-08DB-E103-6DBB-269AF7B583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0" y="5943600"/>
            <a:ext cx="4114799" cy="80877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0418C3B-5B04-A43E-6BA6-B030C1AD72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457200"/>
            <a:ext cx="3717237" cy="1600200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934F5AD-BB6F-D894-E38D-31D96CE5FFD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199" y="2132556"/>
            <a:ext cx="3717236" cy="798535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SUBTITLE AVENIR     NEXT LT PRO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926A28C-FCD7-9FD4-EA4A-D4DDA9F24130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57199" y="3038876"/>
            <a:ext cx="3717236" cy="2560258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Section Introduction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346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97DCF1-6199-2318-964D-7499DA32904E}"/>
              </a:ext>
            </a:extLst>
          </p:cNvPr>
          <p:cNvSpPr/>
          <p:nvPr userDrawn="1"/>
        </p:nvSpPr>
        <p:spPr>
          <a:xfrm>
            <a:off x="4553712" y="0"/>
            <a:ext cx="7635240" cy="58521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solidFill>
                <a:schemeClr val="tx1"/>
              </a:solidFill>
              <a:latin typeface="Avenir Next LT Pro Light" panose="020B0304020202020204" pitchFamily="34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BD01BC-48FA-1CE4-5949-9AE8DCDD5B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187"/>
          <a:stretch/>
        </p:blipFill>
        <p:spPr>
          <a:xfrm>
            <a:off x="11754678" y="0"/>
            <a:ext cx="439779" cy="6858000"/>
          </a:xfrm>
          <a:prstGeom prst="rect">
            <a:avLst/>
          </a:prstGeom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BCE9F33-87D1-D9FD-A261-E19852109F10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996069" y="457200"/>
            <a:ext cx="6738732" cy="520456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ea.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02DC27A-844B-B459-0E7D-E541807E59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457200"/>
            <a:ext cx="3717237" cy="1600200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4911E-AA9E-2D73-5CA6-4D9041EACAE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199" y="2132556"/>
            <a:ext cx="3717236" cy="798535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SUBTITLE AVENIR     NEXT LT PRO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BA93BD-5191-7E91-D73D-4223ED1EF9D7}"/>
              </a:ext>
            </a:extLst>
          </p:cNvPr>
          <p:cNvSpPr/>
          <p:nvPr userDrawn="1"/>
        </p:nvSpPr>
        <p:spPr>
          <a:xfrm>
            <a:off x="3048" y="5852160"/>
            <a:ext cx="12188952" cy="1005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6A642F-40F7-0B44-30C0-C611244142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0" y="5943600"/>
            <a:ext cx="4114799" cy="80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with Conten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8FB2C4F-AB02-44A5-56B6-B11E3B015CD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496844" y="0"/>
            <a:ext cx="7695156" cy="4897677"/>
          </a:xfr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8C8BF57-CA4E-44E2-F5C1-11174EF9796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511456" y="4897678"/>
            <a:ext cx="7695156" cy="954482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1800" b="0" i="1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88DA1C-AF92-0D8D-3011-3DF7C2ECDA33}"/>
              </a:ext>
            </a:extLst>
          </p:cNvPr>
          <p:cNvSpPr/>
          <p:nvPr userDrawn="1"/>
        </p:nvSpPr>
        <p:spPr>
          <a:xfrm>
            <a:off x="3048" y="5852160"/>
            <a:ext cx="12188952" cy="1005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2EBAED-35A8-13FE-9A2D-5355485AA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0" y="5943600"/>
            <a:ext cx="4114799" cy="80877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5E09850-8E98-417A-DC5F-3A743D82BD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457200"/>
            <a:ext cx="3717237" cy="1600200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EA86BED-8B58-AC56-BBA7-88EDBF4E71C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199" y="2132556"/>
            <a:ext cx="3717236" cy="798535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1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SUBTITLE AVENIR     NEXT LT PRO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8DBADA4-BDC7-098B-1BC6-AC7D19C2B54F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57199" y="3038876"/>
            <a:ext cx="3717236" cy="2560258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Section Introduction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0882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1B8AEF-FE21-E2E6-CD67-4D54338986A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8170725" y="457199"/>
            <a:ext cx="3566160" cy="4377848"/>
          </a:xfr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14722E6-8C6B-91B5-F551-D996326AE9A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186514" y="4985358"/>
            <a:ext cx="3566160" cy="699825"/>
          </a:xfrm>
        </p:spPr>
        <p:txBody>
          <a:bodyPr>
            <a:normAutofit/>
          </a:bodyPr>
          <a:lstStyle>
            <a:lvl1pPr marL="0" indent="0" algn="l">
              <a:buNone/>
              <a:defRPr sz="1800" b="0" i="1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43060230-3465-03FC-98CF-791253386E26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320815" y="457199"/>
            <a:ext cx="3566160" cy="4377848"/>
          </a:xfr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E7CBB36-1DFD-70CB-EA31-C0D00477ED9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336604" y="4985358"/>
            <a:ext cx="3566160" cy="699825"/>
          </a:xfrm>
        </p:spPr>
        <p:txBody>
          <a:bodyPr>
            <a:normAutofit/>
          </a:bodyPr>
          <a:lstStyle>
            <a:lvl1pPr marL="0" indent="0" algn="l">
              <a:buNone/>
              <a:defRPr sz="1800" b="0" i="1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3449E8B6-04B0-B83C-960D-BDBAB438137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55116" y="457199"/>
            <a:ext cx="3566160" cy="4377848"/>
          </a:xfr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1524AC7-0122-C57A-6A2A-1D1DBA31F306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470905" y="4985358"/>
            <a:ext cx="3566160" cy="699825"/>
          </a:xfrm>
        </p:spPr>
        <p:txBody>
          <a:bodyPr>
            <a:normAutofit/>
          </a:bodyPr>
          <a:lstStyle>
            <a:lvl1pPr marL="0" indent="0" algn="l">
              <a:buNone/>
              <a:defRPr sz="1800" b="0" i="1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583DD-0C0B-19BA-B943-0217C88D0FAB}"/>
              </a:ext>
            </a:extLst>
          </p:cNvPr>
          <p:cNvSpPr/>
          <p:nvPr userDrawn="1"/>
        </p:nvSpPr>
        <p:spPr>
          <a:xfrm>
            <a:off x="3048" y="5852160"/>
            <a:ext cx="12188952" cy="1005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E0EF6-BAF7-9BA7-5A0F-76B9E65E5B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0" y="5943600"/>
            <a:ext cx="4114799" cy="80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52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547372C-B6E2-E374-7763-3B293656AA5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322523" cy="5066779"/>
          </a:xfr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F752F34-AB93-5AF1-F1EC-8A7BD9C1178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37786" y="5085567"/>
            <a:ext cx="4184737" cy="613775"/>
          </a:xfrm>
        </p:spPr>
        <p:txBody>
          <a:bodyPr>
            <a:normAutofit/>
          </a:bodyPr>
          <a:lstStyle>
            <a:lvl1pPr marL="0" indent="0" algn="l">
              <a:buNone/>
              <a:defRPr sz="1800" b="0" i="1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0E3854-CACB-9922-1E13-1D09F66530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0659" y="457200"/>
            <a:ext cx="6944142" cy="1600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276899D-C91B-4DC1-FEE1-8E145B803F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790660" y="2132556"/>
            <a:ext cx="6944140" cy="798535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SUBTITLE AVENIR NEXT LT PRO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3703038-02BB-C0FD-3B09-E775070420FD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790660" y="3038876"/>
            <a:ext cx="6944140" cy="2660466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Section Introduction.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46324A-BA52-2731-A0CC-47EB628E97F0}"/>
              </a:ext>
            </a:extLst>
          </p:cNvPr>
          <p:cNvSpPr/>
          <p:nvPr userDrawn="1"/>
        </p:nvSpPr>
        <p:spPr>
          <a:xfrm>
            <a:off x="3048" y="5852160"/>
            <a:ext cx="12188952" cy="1005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CC923B4-B2C9-58BE-25E5-9E7EDC3058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0" y="5943600"/>
            <a:ext cx="4114799" cy="80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10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547372C-B6E2-E374-7763-3B293656AA5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869477" y="-1"/>
            <a:ext cx="4322523" cy="5852160"/>
          </a:xfr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939038-A6A1-A6A4-873E-C74EAFA9FA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457200"/>
            <a:ext cx="6957394" cy="1600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9880AE6-8F3E-7315-55C0-765D1699505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199" y="2132556"/>
            <a:ext cx="6957392" cy="798535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SUBTITLE AVENIR NEXT LT PRO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6E366F4-2B76-7BBE-7ED7-A0F6C3D9A0F7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57199" y="3038876"/>
            <a:ext cx="6957392" cy="2472575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Section Introduction.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43570E-8C5D-65E3-2A1B-9E0285F8F85B}"/>
              </a:ext>
            </a:extLst>
          </p:cNvPr>
          <p:cNvSpPr/>
          <p:nvPr userDrawn="1"/>
        </p:nvSpPr>
        <p:spPr>
          <a:xfrm>
            <a:off x="3048" y="5852160"/>
            <a:ext cx="12188952" cy="1005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6C0BFB-1AC9-3940-80F9-75B89CEEB3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0" y="5943600"/>
            <a:ext cx="4114799" cy="80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1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black with small photo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4537CB8-BB6C-1506-ECC0-7C0BD34342A7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59FA7D-4FF7-A836-8751-D293E589E7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7419" y="0"/>
            <a:ext cx="439779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BB5DBF8-C527-F532-4F37-34EC6808E1F7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023360" y="457200"/>
            <a:ext cx="7680544" cy="5192038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. </a:t>
            </a:r>
          </a:p>
          <a:p>
            <a:pPr lvl="0"/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192445DF-92EA-CCC7-8816-39D3C532402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3707617"/>
            <a:ext cx="3566159" cy="3150383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348DBA6-275F-2B5A-0326-8BD3925E99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2669182" cy="1954234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D4C0D6B-466C-E6D0-4BCF-8D5BF8DCA49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199" y="2690051"/>
            <a:ext cx="2669181" cy="738949"/>
          </a:xfrm>
        </p:spPr>
        <p:txBody>
          <a:bodyPr>
            <a:noAutofit/>
          </a:bodyPr>
          <a:lstStyle>
            <a:lvl1pPr marL="0" indent="0">
              <a:buNone/>
              <a:defRPr sz="2400" b="0" i="0" baseline="0">
                <a:solidFill>
                  <a:schemeClr val="bg2">
                    <a:lumMod val="9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SUBTITLE</a:t>
            </a:r>
          </a:p>
          <a:p>
            <a:pPr lvl="0"/>
            <a:r>
              <a:rPr lang="en-US" dirty="0"/>
              <a:t>2ND LINE</a:t>
            </a:r>
          </a:p>
        </p:txBody>
      </p:sp>
    </p:spTree>
    <p:extLst>
      <p:ext uri="{BB962C8B-B14F-4D97-AF65-F5344CB8AC3E}">
        <p14:creationId xmlns:p14="http://schemas.microsoft.com/office/powerpoint/2010/main" val="2167657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Black with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8E1F7DB-DF46-BFED-77A3-5ECC90E3900F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919E60-FD93-D9E8-6226-BEBFD33F11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439779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7B70D-84DB-F3E0-B372-6E76878EC52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566160" y="0"/>
            <a:ext cx="8625840" cy="5022937"/>
          </a:xfrm>
          <a:solidFill>
            <a:schemeClr val="bg2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BB5DBF8-C527-F532-4F37-34EC6808E1F7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57200" y="3885417"/>
            <a:ext cx="2669182" cy="2628117"/>
          </a:xfr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A310A5F-77C1-2093-5E35-CD6DAA7BA45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3737347" y="5186948"/>
            <a:ext cx="7711441" cy="613775"/>
          </a:xfrm>
        </p:spPr>
        <p:txBody>
          <a:bodyPr>
            <a:normAutofit/>
          </a:bodyPr>
          <a:lstStyle>
            <a:lvl1pPr marL="0" indent="0" algn="l">
              <a:buNone/>
              <a:defRPr sz="1800" b="0" i="1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1B37EC4-1E7B-53A2-7B9D-5F825B3165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2669182" cy="1954234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D9FFD3-6646-B24D-A810-51DE09A3D85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199" y="2690051"/>
            <a:ext cx="2669181" cy="916749"/>
          </a:xfrm>
        </p:spPr>
        <p:txBody>
          <a:bodyPr>
            <a:noAutofit/>
          </a:bodyPr>
          <a:lstStyle>
            <a:lvl1pPr marL="0" indent="0">
              <a:buNone/>
              <a:defRPr sz="2400" b="0" i="0" baseline="0">
                <a:solidFill>
                  <a:schemeClr val="bg2">
                    <a:lumMod val="75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SUBTITLE</a:t>
            </a:r>
          </a:p>
          <a:p>
            <a:pPr lvl="0"/>
            <a:r>
              <a:rPr lang="en-US" dirty="0"/>
              <a:t>2ND LINE</a:t>
            </a:r>
          </a:p>
        </p:txBody>
      </p:sp>
    </p:spTree>
    <p:extLst>
      <p:ext uri="{BB962C8B-B14F-4D97-AF65-F5344CB8AC3E}">
        <p14:creationId xmlns:p14="http://schemas.microsoft.com/office/powerpoint/2010/main" val="2372023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Black Two photo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162037-98B9-EB78-8ACF-AB5DB1F2C2C2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2D731E9-56C9-1994-F9F3-1A867A33AE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8710" y="0"/>
            <a:ext cx="439779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1B8AEF-FE21-E2E6-CD67-4D54338986A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8170725" y="457199"/>
            <a:ext cx="3566160" cy="4377848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14722E6-8C6B-91B5-F551-D996326AE9A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186514" y="4985358"/>
            <a:ext cx="3566160" cy="864297"/>
          </a:xfrm>
        </p:spPr>
        <p:txBody>
          <a:bodyPr>
            <a:normAutofit/>
          </a:bodyPr>
          <a:lstStyle>
            <a:lvl1pPr marL="0" indent="0" algn="l">
              <a:buNone/>
              <a:defRPr sz="1800" b="0" i="1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43060230-3465-03FC-98CF-791253386E26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057559" y="457199"/>
            <a:ext cx="3566160" cy="4377848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E7CBB36-1DFD-70CB-EA31-C0D00477ED9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073348" y="4985358"/>
            <a:ext cx="3550371" cy="864297"/>
          </a:xfrm>
        </p:spPr>
        <p:txBody>
          <a:bodyPr>
            <a:normAutofit/>
          </a:bodyPr>
          <a:lstStyle>
            <a:lvl1pPr marL="0" indent="0" algn="l">
              <a:buNone/>
              <a:defRPr sz="1800" b="0" i="1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776CCC-DADB-33D1-6491-E5AFCA64F4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2669182" cy="1954234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701A72D-6CF2-B822-CCDC-E195710E874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199" y="2690051"/>
            <a:ext cx="2669181" cy="1296444"/>
          </a:xfrm>
        </p:spPr>
        <p:txBody>
          <a:bodyPr>
            <a:noAutofit/>
          </a:bodyPr>
          <a:lstStyle>
            <a:lvl1pPr marL="0" indent="0">
              <a:buNone/>
              <a:defRPr sz="2400" b="0" i="0" baseline="0">
                <a:solidFill>
                  <a:schemeClr val="accent3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SUBTITLE</a:t>
            </a:r>
          </a:p>
          <a:p>
            <a:pPr lvl="0"/>
            <a:r>
              <a:rPr lang="en-US" dirty="0"/>
              <a:t>2ND LINE</a:t>
            </a:r>
          </a:p>
        </p:txBody>
      </p:sp>
    </p:spTree>
    <p:extLst>
      <p:ext uri="{BB962C8B-B14F-4D97-AF65-F5344CB8AC3E}">
        <p14:creationId xmlns:p14="http://schemas.microsoft.com/office/powerpoint/2010/main" val="4104270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Black with portrai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DA130AA-2D36-C203-ACAC-3EAC64FB5352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9EA535-0838-05B9-04EB-7EA12BD3B7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8711" y="0"/>
            <a:ext cx="439779" cy="6858000"/>
          </a:xfrm>
          <a:prstGeom prst="rect">
            <a:avLst/>
          </a:prstGeom>
        </p:spPr>
      </p:pic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127AA562-9BFA-3D80-EC98-06DBC02BDC3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7200" y="457200"/>
            <a:ext cx="2669181" cy="3319397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1DCB050-219F-DCDA-F8F8-38EBDE46D09C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57200" y="3931920"/>
            <a:ext cx="2669181" cy="1767422"/>
          </a:xfrm>
        </p:spPr>
        <p:txBody>
          <a:bodyPr>
            <a:normAutofit/>
          </a:bodyPr>
          <a:lstStyle>
            <a:lvl1pPr marL="0" indent="0" algn="l">
              <a:buNone/>
              <a:defRPr sz="1800" b="0" i="1" baseline="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A97A92-2F29-0CAD-51F6-7E45EC4133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23359" y="457200"/>
            <a:ext cx="7711442" cy="1600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0886A1E-D3D3-62CB-80BD-ADB067AE900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023360" y="2132556"/>
            <a:ext cx="7711440" cy="798535"/>
          </a:xfrm>
        </p:spPr>
        <p:txBody>
          <a:bodyPr>
            <a:normAutofit/>
          </a:bodyPr>
          <a:lstStyle>
            <a:lvl1pPr marL="0" indent="0">
              <a:buNone/>
              <a:defRPr sz="2400" b="0" i="0" baseline="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SUBTITLE AVENIR NEXT LT PRO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9C1AF2D-737D-127E-1331-C465D170DF31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023360" y="3038876"/>
            <a:ext cx="7711440" cy="2660466"/>
          </a:xfrm>
        </p:spPr>
        <p:txBody>
          <a:bodyPr>
            <a:noAutofit/>
          </a:bodyPr>
          <a:lstStyle>
            <a:lvl1pPr marL="0" indent="0">
              <a:buNone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Section Introduction.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5380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Black with Photo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2DBF458-D256-9D20-474E-48CA70DF4BC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2257E0-027E-F402-A781-707B764C51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7420" y="0"/>
            <a:ext cx="4397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BF005A-739D-F641-B063-96AE6CD864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5199022" cy="954157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br>
              <a:rPr lang="en-US" dirty="0"/>
            </a:br>
            <a:r>
              <a:rPr lang="en-US" dirty="0"/>
              <a:t>Century Schoolbook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D7EF4-D635-614B-527C-1E792715C24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199" y="1469289"/>
            <a:ext cx="5199022" cy="798535"/>
          </a:xfrm>
        </p:spPr>
        <p:txBody>
          <a:bodyPr>
            <a:noAutofit/>
          </a:bodyPr>
          <a:lstStyle>
            <a:lvl1pPr marL="0" indent="0">
              <a:buNone/>
              <a:defRPr sz="2400" b="0" i="0" baseline="0">
                <a:solidFill>
                  <a:schemeClr val="bg2">
                    <a:lumMod val="75000"/>
                  </a:schemeClr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SUBTITLE</a:t>
            </a:r>
          </a:p>
          <a:p>
            <a:pPr lvl="0"/>
            <a:r>
              <a:rPr lang="en-US" dirty="0"/>
              <a:t>2ND LINE IF NEEDED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BB5DBF8-C527-F532-4F37-34EC6808E1F7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553200" y="457200"/>
            <a:ext cx="5196214" cy="5192038"/>
          </a:xfrm>
        </p:spPr>
        <p:txBody>
          <a:bodyPr>
            <a:noAutofit/>
          </a:bodyPr>
          <a:lstStyle>
            <a:lvl1pPr marL="0" indent="0">
              <a:buNone/>
              <a:defRPr sz="2000" b="0" i="0" baseline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autem vel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. </a:t>
            </a:r>
          </a:p>
          <a:p>
            <a:pPr lvl="0"/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192445DF-92EA-CCC7-8816-39D3C532402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7199" y="2663687"/>
            <a:ext cx="5199022" cy="3737113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photo</a:t>
            </a:r>
          </a:p>
        </p:txBody>
      </p:sp>
    </p:spTree>
    <p:extLst>
      <p:ext uri="{BB962C8B-B14F-4D97-AF65-F5344CB8AC3E}">
        <p14:creationId xmlns:p14="http://schemas.microsoft.com/office/powerpoint/2010/main" val="2908322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ne Third Blac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0AE221-478B-3C90-B7A1-C0E934FCFBC8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170920-E75F-4574-7196-B11E014010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439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82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alf Blac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C832D35-E3CD-8F24-CE73-8833BC98CA94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EC2DCC-B1AD-6B4A-D5D6-45A1F63221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439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07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2499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60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744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 Template 02.png">
            <a:extLst>
              <a:ext uri="{FF2B5EF4-FFF2-40B4-BE49-F238E27FC236}">
                <a16:creationId xmlns:a16="http://schemas.microsoft.com/office/drawing/2014/main" id="{37FAE48E-AF3D-CD4E-9873-0A58B63DD9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"/>
            <a:ext cx="12192000" cy="68574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F01B17-2ACD-E147-961F-1FCAEB0F13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030944"/>
            <a:ext cx="4648200" cy="1788456"/>
          </a:xfrm>
          <a:prstGeom prst="rect">
            <a:avLst/>
          </a:prstGeom>
        </p:spPr>
      </p:pic>
      <p:sp>
        <p:nvSpPr>
          <p:cNvPr id="14" name="Title 12">
            <a:extLst>
              <a:ext uri="{FF2B5EF4-FFF2-40B4-BE49-F238E27FC236}">
                <a16:creationId xmlns:a16="http://schemas.microsoft.com/office/drawing/2014/main" id="{2CDEE522-ED53-B54A-9DF7-3769A9462B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495800"/>
            <a:ext cx="10972800" cy="944562"/>
          </a:xfrm>
        </p:spPr>
        <p:txBody>
          <a:bodyPr/>
          <a:lstStyle>
            <a:lvl1pPr algn="ctr">
              <a:defRPr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38098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BAC0A-0834-49B5-8E90-18B677E060C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34C9-DBAF-4F66-AD98-53CF5912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767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BAC0A-0834-49B5-8E90-18B677E060C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34C9-DBAF-4F66-AD98-53CF5912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486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BAC0A-0834-49B5-8E90-18B677E060C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34C9-DBAF-4F66-AD98-53CF5912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313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BAC0A-0834-49B5-8E90-18B677E060C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34C9-DBAF-4F66-AD98-53CF5912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2936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BAC0A-0834-49B5-8E90-18B677E060C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34C9-DBAF-4F66-AD98-53CF5912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619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BAC0A-0834-49B5-8E90-18B677E060C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34C9-DBAF-4F66-AD98-53CF5912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1516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BAC0A-0834-49B5-8E90-18B677E060C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C34C9-DBAF-4F66-AD98-53CF5912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191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 Template 02.png">
            <a:extLst>
              <a:ext uri="{FF2B5EF4-FFF2-40B4-BE49-F238E27FC236}">
                <a16:creationId xmlns:a16="http://schemas.microsoft.com/office/drawing/2014/main" id="{37FAE48E-AF3D-CD4E-9873-0A58B63DD9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"/>
            <a:ext cx="12192000" cy="68574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F01B17-2ACD-E147-961F-1FCAEB0F13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030944"/>
            <a:ext cx="4648200" cy="1788456"/>
          </a:xfrm>
          <a:prstGeom prst="rect">
            <a:avLst/>
          </a:prstGeom>
        </p:spPr>
      </p:pic>
      <p:sp>
        <p:nvSpPr>
          <p:cNvPr id="14" name="Title 12">
            <a:extLst>
              <a:ext uri="{FF2B5EF4-FFF2-40B4-BE49-F238E27FC236}">
                <a16:creationId xmlns:a16="http://schemas.microsoft.com/office/drawing/2014/main" id="{2CDEE522-ED53-B54A-9DF7-3769A9462B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495800"/>
            <a:ext cx="10972800" cy="944562"/>
          </a:xfrm>
        </p:spPr>
        <p:txBody>
          <a:bodyPr/>
          <a:lstStyle>
            <a:lvl1pPr algn="ctr">
              <a:defRPr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39971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520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27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773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206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937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5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8E23CD00-39E4-BF33-E325-C7C01748E4A9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66A38F-7C1A-E2D1-F2F1-322F2EA98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3F549-603D-325E-210A-38CA6DB75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81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070EA0A9-28FF-DA42-68DC-8F3D0D5005AB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280" y="5943600"/>
            <a:ext cx="4114800" cy="80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661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72" r:id="rId3"/>
    <p:sldLayoutId id="2147483673" r:id="rId4"/>
    <p:sldLayoutId id="2147483671" r:id="rId5"/>
    <p:sldLayoutId id="2147483655" r:id="rId6"/>
    <p:sldLayoutId id="2147483652" r:id="rId7"/>
    <p:sldLayoutId id="2147483656" r:id="rId8"/>
    <p:sldLayoutId id="2147483668" r:id="rId9"/>
    <p:sldLayoutId id="2147483657" r:id="rId10"/>
    <p:sldLayoutId id="2147483664" r:id="rId11"/>
    <p:sldLayoutId id="2147483667" r:id="rId12"/>
    <p:sldLayoutId id="2147483669" r:id="rId13"/>
    <p:sldLayoutId id="2147483660" r:id="rId14"/>
    <p:sldLayoutId id="2147483658" r:id="rId15"/>
    <p:sldLayoutId id="2147483663" r:id="rId16"/>
    <p:sldLayoutId id="2147483665" r:id="rId17"/>
    <p:sldLayoutId id="2147483659" r:id="rId18"/>
    <p:sldLayoutId id="2147483670" r:id="rId19"/>
    <p:sldLayoutId id="2147483661" r:id="rId20"/>
    <p:sldLayoutId id="2147483662" r:id="rId21"/>
    <p:sldLayoutId id="2147483692" r:id="rId22"/>
    <p:sldLayoutId id="214748369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entury Schoolbook" panose="020406040505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BAC0A-0834-49B5-8E90-18B677E060C2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C34C9-DBAF-4F66-AD98-53CF591201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28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836E-A059-F42F-457E-EB6CB1033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200" y="110946"/>
            <a:ext cx="7409070" cy="1419471"/>
          </a:xfrm>
        </p:spPr>
        <p:txBody>
          <a:bodyPr>
            <a:normAutofit/>
          </a:bodyPr>
          <a:lstStyle/>
          <a:p>
            <a:r>
              <a:rPr lang="en-US" sz="3600" dirty="0"/>
              <a:t>Integrating Virtual, Urgent Care into Continuity of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98CF58-4227-6A52-640A-5B336F434D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0200" y="1590310"/>
            <a:ext cx="7756625" cy="1203028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Richelle J. Koopman, MD, MS</a:t>
            </a:r>
          </a:p>
          <a:p>
            <a:r>
              <a:rPr lang="en-US" dirty="0">
                <a:solidFill>
                  <a:schemeClr val="tx1"/>
                </a:solidFill>
              </a:rPr>
              <a:t>Jack M. and Winifred S. Colwill Chair, Department of Family and Community Medicine</a:t>
            </a:r>
          </a:p>
          <a:p>
            <a:r>
              <a:rPr lang="en-US" dirty="0">
                <a:solidFill>
                  <a:schemeClr val="tx1"/>
                </a:solidFill>
              </a:rPr>
              <a:t>Immediate Past President, NAPCRG</a:t>
            </a:r>
          </a:p>
          <a:p>
            <a:r>
              <a:rPr lang="en-US" dirty="0">
                <a:solidFill>
                  <a:schemeClr val="tx1"/>
                </a:solidFill>
              </a:rPr>
              <a:t>FMLC August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B5BCDA-BC20-6CD8-4580-7999F5BBD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875" y="2949887"/>
            <a:ext cx="1576812" cy="1892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D7C296-8390-D493-4859-A10863A6B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190" y="2949887"/>
            <a:ext cx="1576813" cy="1892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287BC5-4D6A-7960-65F6-33875A2CE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2506" y="2949887"/>
            <a:ext cx="1598062" cy="1917674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B61E8EE5-DAA8-5593-CAA2-DC37928E568C}"/>
              </a:ext>
            </a:extLst>
          </p:cNvPr>
          <p:cNvSpPr txBox="1">
            <a:spLocks/>
          </p:cNvSpPr>
          <p:nvPr/>
        </p:nvSpPr>
        <p:spPr>
          <a:xfrm>
            <a:off x="4226827" y="5024110"/>
            <a:ext cx="7837535" cy="1003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bg2">
                    <a:lumMod val="50000"/>
                  </a:schemeClr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500" dirty="0">
                <a:solidFill>
                  <a:schemeClr val="tx1"/>
                </a:solidFill>
              </a:rPr>
              <a:t>Margaret Day, MD, MSPH          Laura Morris, MD, MSPH        Sarah Swofford, MD, MSPH</a:t>
            </a:r>
          </a:p>
          <a:p>
            <a:pPr>
              <a:spcBef>
                <a:spcPts val="0"/>
              </a:spcBef>
            </a:pPr>
            <a:r>
              <a:rPr lang="en-US" sz="1500" dirty="0">
                <a:solidFill>
                  <a:schemeClr val="tx1"/>
                </a:solidFill>
              </a:rPr>
              <a:t>Professor, Vice Chair	                  Professor, Chief Medical        Professor, Chief of Staff</a:t>
            </a:r>
          </a:p>
          <a:p>
            <a:pPr>
              <a:spcBef>
                <a:spcPts val="0"/>
              </a:spcBef>
            </a:pPr>
            <a:r>
              <a:rPr lang="en-US" sz="1500" dirty="0">
                <a:solidFill>
                  <a:schemeClr val="tx1"/>
                </a:solidFill>
              </a:rPr>
              <a:t>   for Clinical Affairs                       Officer Ambulatory                Director of Virtual Health</a:t>
            </a:r>
          </a:p>
          <a:p>
            <a:pPr>
              <a:spcBef>
                <a:spcPts val="0"/>
              </a:spcBef>
            </a:pPr>
            <a:r>
              <a:rPr lang="en-US" sz="1500" dirty="0">
                <a:solidFill>
                  <a:schemeClr val="tx1"/>
                </a:solidFill>
              </a:rPr>
              <a:t>			MU Healthcare	            MU Healthcare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67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8A7B8-A980-6D6A-FC59-E7603DC42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2491" y="690942"/>
            <a:ext cx="6944142" cy="1075623"/>
          </a:xfrm>
        </p:spPr>
        <p:txBody>
          <a:bodyPr>
            <a:normAutofit fontScale="90000"/>
          </a:bodyPr>
          <a:lstStyle/>
          <a:p>
            <a:r>
              <a:rPr lang="en-US" dirty="0"/>
              <a:t>Our Why:</a:t>
            </a:r>
            <a:br>
              <a:rPr lang="en-US" dirty="0"/>
            </a:br>
            <a:r>
              <a:rPr lang="en-US" dirty="0"/>
              <a:t>Continuous, Person-Centered, </a:t>
            </a:r>
            <a:br>
              <a:rPr lang="en-US" dirty="0"/>
            </a:br>
            <a:r>
              <a:rPr lang="en-US" dirty="0"/>
              <a:t>Relationship-Based Care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0BB39C-4405-F524-4874-63CAADDA93B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281301" y="2218029"/>
            <a:ext cx="6648627" cy="349055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Comprehensive approach to patient and their history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Considers patient needs and preferences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Improves trust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Highest quality care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Searching for the Family Doctor (Hoff, 2020)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Implementing High-Quality Primary Care (NASEM, 2021)</a:t>
            </a:r>
          </a:p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7C15D56-3537-7F0A-D24C-BC2A0FFE102C}"/>
              </a:ext>
            </a:extLst>
          </p:cNvPr>
          <p:cNvCxnSpPr>
            <a:cxnSpLocks/>
          </p:cNvCxnSpPr>
          <p:nvPr/>
        </p:nvCxnSpPr>
        <p:spPr>
          <a:xfrm>
            <a:off x="5281301" y="1992297"/>
            <a:ext cx="6453499" cy="0"/>
          </a:xfrm>
          <a:prstGeom prst="line">
            <a:avLst/>
          </a:prstGeom>
          <a:ln w="222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6087AB0-42EA-3C6C-7617-21E2EB263C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322523" cy="5066779"/>
          </a:xfrm>
        </p:spPr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46E0651-5FC4-29A2-202E-A6F4BE226A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47" t="-934" r="8225" b="934"/>
          <a:stretch>
            <a:fillRect/>
          </a:stretch>
        </p:blipFill>
        <p:spPr>
          <a:xfrm>
            <a:off x="0" y="-42607"/>
            <a:ext cx="5042019" cy="592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73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B3D95-F6C5-80B0-A17A-F0896639D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4780"/>
            <a:ext cx="11353800" cy="770351"/>
          </a:xfrm>
        </p:spPr>
        <p:txBody>
          <a:bodyPr>
            <a:normAutofit/>
          </a:bodyPr>
          <a:lstStyle/>
          <a:p>
            <a:r>
              <a:rPr lang="en-US" dirty="0"/>
              <a:t>Where have we failed our patients?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69D0C-1D87-205F-FF81-6BAAB3E011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63662"/>
            <a:ext cx="11353800" cy="354428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2FC6EA5-46EB-F460-D664-775F68FA9BE9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17021" y="940431"/>
            <a:ext cx="11353800" cy="432149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Today’s fast-paced world demands quick, convenient, accessible solutions</a:t>
            </a:r>
          </a:p>
          <a:p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69B28C-7030-DCA1-4B1D-7E54D1942D32}"/>
              </a:ext>
            </a:extLst>
          </p:cNvPr>
          <p:cNvCxnSpPr>
            <a:cxnSpLocks/>
          </p:cNvCxnSpPr>
          <p:nvPr/>
        </p:nvCxnSpPr>
        <p:spPr>
          <a:xfrm>
            <a:off x="419099" y="1403632"/>
            <a:ext cx="11353802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ABECD50-0889-40AD-303F-9BE9D23B0FEE}"/>
              </a:ext>
            </a:extLst>
          </p:cNvPr>
          <p:cNvSpPr txBox="1"/>
          <p:nvPr/>
        </p:nvSpPr>
        <p:spPr>
          <a:xfrm>
            <a:off x="266699" y="4895394"/>
            <a:ext cx="11734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These solutions increase fragmentation of care, and can decrease quality and increase cost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Commercial solutions may be costly and dangerous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239FEA-8642-B7BB-DCAE-88C8FA5FA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40" y="1541962"/>
            <a:ext cx="2137961" cy="32089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68F5C8-E98C-49B4-88BA-6D2B43619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276" y="1503668"/>
            <a:ext cx="1664681" cy="32089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87D2D5-3E8C-B8FA-17BE-B0008B2FA8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303" r="19066"/>
          <a:stretch>
            <a:fillRect/>
          </a:stretch>
        </p:blipFill>
        <p:spPr>
          <a:xfrm>
            <a:off x="4798832" y="1527481"/>
            <a:ext cx="1768980" cy="32089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A375D3-7C29-0539-1411-D50769ADA5B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718" r="-312"/>
          <a:stretch>
            <a:fillRect/>
          </a:stretch>
        </p:blipFill>
        <p:spPr>
          <a:xfrm>
            <a:off x="6758312" y="1534714"/>
            <a:ext cx="2554112" cy="32089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26FD55-1DC7-E68A-E611-ACC3269F81E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978" t="18145" r="30432" b="18019"/>
          <a:stretch>
            <a:fillRect/>
          </a:stretch>
        </p:blipFill>
        <p:spPr>
          <a:xfrm>
            <a:off x="9502924" y="1541962"/>
            <a:ext cx="1939896" cy="320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4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B282A-4E50-12C9-65A2-864805041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compete in the virtual and quick care space?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B42E6-2CBF-5B6E-C10B-81B28BC20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14800" y="2132556"/>
            <a:ext cx="7968953" cy="79853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do patients want from us?</a:t>
            </a:r>
          </a:p>
          <a:p>
            <a:r>
              <a:rPr lang="en-US" dirty="0"/>
              <a:t>High quality c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are when they need it, in the way they want it</a:t>
            </a:r>
          </a:p>
          <a:p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79ABB-5BE5-D559-7085-4C27CC745A73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Convenience, convenience, convenience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Easy access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On demand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Seamless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Circumscribed vs. comprehensive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Connect if they don’t have a doctor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Connect if they do have a doctor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Transparent pricing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6568C25-6D12-77A4-0BA2-CFCEB720F6D7}"/>
              </a:ext>
            </a:extLst>
          </p:cNvPr>
          <p:cNvCxnSpPr>
            <a:cxnSpLocks/>
          </p:cNvCxnSpPr>
          <p:nvPr/>
        </p:nvCxnSpPr>
        <p:spPr>
          <a:xfrm>
            <a:off x="4114799" y="2931091"/>
            <a:ext cx="7384094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4FD29FD-8786-C33E-099C-DB7B722AB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80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56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B282A-4E50-12C9-65A2-864805041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be superior in the virtual and quick care space?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B42E6-2CBF-5B6E-C10B-81B28BC20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We own and trade on relationships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79ABB-5BE5-D559-7085-4C27CC745A73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4114800" y="2857808"/>
            <a:ext cx="7533861" cy="2431146"/>
          </a:xfrm>
        </p:spPr>
        <p:txBody>
          <a:bodyPr/>
          <a:lstStyle/>
          <a:p>
            <a:r>
              <a:rPr lang="en-US" dirty="0"/>
              <a:t>What do we offer over these other options?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Trusted relationship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 demand 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Continuity of data and 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Whole person care congruent with their other health conditions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We’ll be there if things go badly</a:t>
            </a:r>
          </a:p>
          <a:p>
            <a:r>
              <a:rPr lang="en-US" dirty="0"/>
              <a:t>Advocate to state legislatures about degrading local medical infrastructure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6568C25-6D12-77A4-0BA2-CFCEB720F6D7}"/>
              </a:ext>
            </a:extLst>
          </p:cNvPr>
          <p:cNvCxnSpPr>
            <a:cxnSpLocks/>
          </p:cNvCxnSpPr>
          <p:nvPr/>
        </p:nvCxnSpPr>
        <p:spPr>
          <a:xfrm>
            <a:off x="4114799" y="2711280"/>
            <a:ext cx="7384094" cy="0"/>
          </a:xfrm>
          <a:prstGeom prst="line">
            <a:avLst/>
          </a:prstGeom>
          <a:ln w="222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4FD29FD-8786-C33E-099C-DB7B722AB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80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74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50A28-DEB6-9B59-AE99-30D175565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of our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062C1-2019-1FEB-5635-7DFC3EC0FB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Faculty practices in 10 clinics in communities across 5 counties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68,000 unique patients and over 200,000 patient visits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Largest primary care entity in the 5 counties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Integration of APPs into practice and inpatient care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Inpatient, palliative, sports med, geriatrics care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Integrated EHR across specialties, ER, clinics, hospitals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Market share – we are indispensable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Physician/department not in control of clinic staffing, operations, strategy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AE6C881-5D67-8B7D-6284-2423E6432331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57200" y="1272017"/>
            <a:ext cx="11618007" cy="432149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MU Family Medicine, an academic setting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maybe not so different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from an employed physician model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4E2490-9CAF-8369-2107-BAA13B436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2710" y="2202207"/>
            <a:ext cx="4027642" cy="24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375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60361-570D-1129-8C2A-80C879AAB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36619"/>
            <a:ext cx="5824333" cy="1600200"/>
          </a:xfrm>
        </p:spPr>
        <p:txBody>
          <a:bodyPr anchor="b">
            <a:normAutofit/>
          </a:bodyPr>
          <a:lstStyle/>
          <a:p>
            <a:r>
              <a:rPr lang="en-US" dirty="0"/>
              <a:t>Our Interventions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E6B18D5-B6A6-E6E8-9D4F-2A9C9EBCB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199" y="2132556"/>
            <a:ext cx="5824331" cy="798535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CC063-E55D-40B8-CEE9-9C76358AF184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57199" y="2250831"/>
            <a:ext cx="5824331" cy="321919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3 Quick Cares in local </a:t>
            </a:r>
            <a:r>
              <a:rPr lang="en-US" sz="2800" dirty="0" err="1"/>
              <a:t>HyVee</a:t>
            </a:r>
            <a:r>
              <a:rPr lang="en-US" sz="2800" dirty="0"/>
              <a:t> grocery stores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Usual plus “on-the-fly” telehealth appointments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Clinic staffing project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AI-assisted documentation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BB5DDA-9101-C556-4BE7-9BF34DE4A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18" r="12817" b="2"/>
          <a:stretch>
            <a:fillRect/>
          </a:stretch>
        </p:blipFill>
        <p:spPr>
          <a:xfrm>
            <a:off x="6688898" y="-1"/>
            <a:ext cx="5503101" cy="5852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799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outdoor, sky, tree, building&#10;&#10;Description automatically generated">
            <a:extLst>
              <a:ext uri="{FF2B5EF4-FFF2-40B4-BE49-F238E27FC236}">
                <a16:creationId xmlns:a16="http://schemas.microsoft.com/office/drawing/2014/main" id="{2A973C15-8373-4D11-DADC-CBD8CFF9608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EEB3C0-38BB-BADC-9A92-DA61C4B10E46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Greatly diminished other urgent care and minute clinics in Columbia Missouri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00C30-A4F7-A12A-8DF8-2E82D60FE5DD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3737348" y="5186947"/>
            <a:ext cx="5531344" cy="11556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collaboration with Columbia </a:t>
            </a:r>
            <a:r>
              <a:rPr lang="en-US" dirty="0" err="1"/>
              <a:t>HyVee</a:t>
            </a:r>
            <a:r>
              <a:rPr lang="en-US" dirty="0"/>
              <a:t> grocery stores for almost 10 years</a:t>
            </a:r>
          </a:p>
          <a:p>
            <a:r>
              <a:rPr lang="en-US" dirty="0"/>
              <a:t>Integrated EHR with MU Healthcare</a:t>
            </a:r>
          </a:p>
          <a:p>
            <a:r>
              <a:rPr lang="en-US" dirty="0"/>
              <a:t>Same copay as primary care visit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DE9F3D-ABCA-14D2-0E98-4B00BA11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 Mizzou Quick Care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D0C5FD-B301-6020-09BC-C5E70361F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3 locations at </a:t>
            </a:r>
            <a:r>
              <a:rPr lang="en-US" dirty="0" err="1"/>
              <a:t>HyVee</a:t>
            </a:r>
            <a:r>
              <a:rPr lang="en-US" dirty="0"/>
              <a:t> grocery stores</a:t>
            </a:r>
          </a:p>
          <a:p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C19F37-C9FC-D36A-6720-3417D5DEEAED}"/>
              </a:ext>
            </a:extLst>
          </p:cNvPr>
          <p:cNvCxnSpPr>
            <a:cxnSpLocks/>
          </p:cNvCxnSpPr>
          <p:nvPr/>
        </p:nvCxnSpPr>
        <p:spPr>
          <a:xfrm>
            <a:off x="482388" y="2530260"/>
            <a:ext cx="2643992" cy="0"/>
          </a:xfrm>
          <a:prstGeom prst="line">
            <a:avLst/>
          </a:prstGeom>
          <a:ln w="222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7EA7B39-EF02-F8A9-8CB5-545D68FCF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1" y="0"/>
            <a:ext cx="8717280" cy="51521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96A7A8-F82E-25B9-9E8E-4A62919BA3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02"/>
          <a:stretch/>
        </p:blipFill>
        <p:spPr>
          <a:xfrm>
            <a:off x="9418320" y="4029073"/>
            <a:ext cx="2378806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88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D054D-15D6-7C15-1B0B-10702C5AB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49CBC-BE84-BFB7-987B-FA52A77BE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Mizzou </a:t>
            </a:r>
            <a:r>
              <a:rPr lang="en-US" dirty="0" err="1"/>
              <a:t>QuickCare</a:t>
            </a:r>
            <a:r>
              <a:rPr lang="en-US" dirty="0"/>
              <a:t> – How does it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29A53-6C0E-A588-1D2C-252C9244F7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65128"/>
            <a:ext cx="11353800" cy="354428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Partnered with 3 </a:t>
            </a:r>
            <a:r>
              <a:rPr lang="en-US" dirty="0" err="1"/>
              <a:t>Hy-vee</a:t>
            </a:r>
            <a:r>
              <a:rPr lang="en-US" dirty="0"/>
              <a:t> grocery stores for more than 10 years now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Staffed by APPs with FM collaborating physician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Same co-pay as primary care visit for custom network patients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Referrals to MU primary care for people who don’t have a doctor/need more care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Limited menu of conditions, age 2 and above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Walk in or reserve same day online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Same EHR as larger health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16,795 visit last year</a:t>
            </a:r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E553B0-4471-2DA8-26BA-220121C13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186" y="4804438"/>
            <a:ext cx="2377646" cy="17740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540AC8-5B95-2C33-7B70-850F2804C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818" y="3524523"/>
            <a:ext cx="6885061" cy="2559831"/>
          </a:xfrm>
          <a:prstGeom prst="rect">
            <a:avLst/>
          </a:prstGeom>
          <a:ln w="3492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7161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EDA41-2247-D5AA-809D-87BBF48C7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B6EA-CACE-6575-6423-F0BD0FF0A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Telehealth – How does it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88EFD-9AB5-0E84-BD1E-7C4CC0F57D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65128"/>
            <a:ext cx="11353800" cy="354428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“On the Fly” - </a:t>
            </a:r>
            <a:r>
              <a:rPr lang="en-US" sz="2000" dirty="0"/>
              <a:t>Physician/APP can “order” a visit and create a telehealth encounter at will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Scheduled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Currently, about 4% of our visits, 8105 visits (of 200,000 total)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Online scheduling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Option for return visit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Integrated with EHR, no separate log-on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Integrated with patient portal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Very popular for weight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Helps with space crunch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B79079-CAD7-9F20-E7A3-6791A0BDEA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2" t="56180" r="47750" b="4120"/>
          <a:stretch>
            <a:fillRect/>
          </a:stretch>
        </p:blipFill>
        <p:spPr>
          <a:xfrm>
            <a:off x="5648387" y="2725093"/>
            <a:ext cx="6443357" cy="298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052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272CF-3EF0-CB0D-40C0-BE54D740C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035CF-E1A7-84B0-674D-4DB0DC6916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8BE97C-990F-C17F-0990-5B01CC280E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197E21-06D5-A0AC-B8C6-43132D35F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083" y="-52917"/>
            <a:ext cx="12192000" cy="68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8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82F59-CA43-29BD-A611-184AAE183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7D42-3472-9AC3-1C48-DCD03B98E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APP Clinic – Coming soon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49207-3A49-9F3F-1463-503CB9D00A7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New patient bridge clinic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School-based visits for one of our school districts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Medicare Advantage Annual Wellness Visits </a:t>
            </a:r>
          </a:p>
          <a:p>
            <a:endParaRPr lang="en-US" sz="2400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CA387D9-2F86-577A-886A-6C0574D3FA85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/>
              <a:t>APP = Advanced Practice Professional (nurse practitioner, physician assistant)</a:t>
            </a:r>
          </a:p>
        </p:txBody>
      </p:sp>
    </p:spTree>
    <p:extLst>
      <p:ext uri="{BB962C8B-B14F-4D97-AF65-F5344CB8AC3E}">
        <p14:creationId xmlns:p14="http://schemas.microsoft.com/office/powerpoint/2010/main" val="3671100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FB6C3-F0EB-FBF5-CBC1-D735AEAA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Primary Care Staffing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15F3E-7D11-BE80-8821-AD01CA4F3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72933"/>
            <a:ext cx="4723268" cy="354428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Confirm appointments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Collect Co-pays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Transition care management visits (TCM -hospital f/u)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Nurse-led </a:t>
            </a:r>
            <a:r>
              <a:rPr lang="en-US" dirty="0" err="1"/>
              <a:t>medicare</a:t>
            </a:r>
            <a:r>
              <a:rPr lang="en-US" dirty="0"/>
              <a:t> wellness visits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Re-direct portal messages</a:t>
            </a:r>
          </a:p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D98105-40B0-343D-EE10-6941AB050615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/>
              <a:t>Interventions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AD071C-8590-32AA-D6DF-08509DB47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881" y="1428412"/>
            <a:ext cx="6458182" cy="422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3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74075-C73A-10E6-9568-605764E50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Participating Clinic locations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C7921-E60E-661A-6994-E294BF8E3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2595937" cy="639762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7852BAEE-7676-2466-FB78-9914FE685DA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707900" y="1402080"/>
          <a:ext cx="8727944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6211">
                  <a:extLst>
                    <a:ext uri="{9D8B030D-6E8A-4147-A177-3AD203B41FA5}">
                      <a16:colId xmlns:a16="http://schemas.microsoft.com/office/drawing/2014/main" val="1213333709"/>
                    </a:ext>
                  </a:extLst>
                </a:gridCol>
                <a:gridCol w="1381959">
                  <a:extLst>
                    <a:ext uri="{9D8B030D-6E8A-4147-A177-3AD203B41FA5}">
                      <a16:colId xmlns:a16="http://schemas.microsoft.com/office/drawing/2014/main" val="2197646745"/>
                    </a:ext>
                  </a:extLst>
                </a:gridCol>
                <a:gridCol w="1086134">
                  <a:extLst>
                    <a:ext uri="{9D8B030D-6E8A-4147-A177-3AD203B41FA5}">
                      <a16:colId xmlns:a16="http://schemas.microsoft.com/office/drawing/2014/main" val="3481726203"/>
                    </a:ext>
                  </a:extLst>
                </a:gridCol>
                <a:gridCol w="1007600">
                  <a:extLst>
                    <a:ext uri="{9D8B030D-6E8A-4147-A177-3AD203B41FA5}">
                      <a16:colId xmlns:a16="http://schemas.microsoft.com/office/drawing/2014/main" val="2545512731"/>
                    </a:ext>
                  </a:extLst>
                </a:gridCol>
                <a:gridCol w="1408020">
                  <a:extLst>
                    <a:ext uri="{9D8B030D-6E8A-4147-A177-3AD203B41FA5}">
                      <a16:colId xmlns:a16="http://schemas.microsoft.com/office/drawing/2014/main" val="1029337949"/>
                    </a:ext>
                  </a:extLst>
                </a:gridCol>
                <a:gridCol w="1408020">
                  <a:extLst>
                    <a:ext uri="{9D8B030D-6E8A-4147-A177-3AD203B41FA5}">
                      <a16:colId xmlns:a16="http://schemas.microsoft.com/office/drawing/2014/main" val="4225462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First Pilot – January 2023</a:t>
                      </a:r>
                    </a:p>
                  </a:txBody>
                  <a:tcPr>
                    <a:solidFill>
                      <a:srgbClr val="F1B9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Additional positions, Total</a:t>
                      </a:r>
                    </a:p>
                  </a:txBody>
                  <a:tcPr>
                    <a:solidFill>
                      <a:srgbClr val="F1B9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Clerical</a:t>
                      </a:r>
                    </a:p>
                  </a:txBody>
                  <a:tcPr>
                    <a:solidFill>
                      <a:srgbClr val="F1B9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Clinical</a:t>
                      </a:r>
                    </a:p>
                  </a:txBody>
                  <a:tcPr>
                    <a:solidFill>
                      <a:srgbClr val="F1B9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Clinical </a:t>
                      </a:r>
                    </a:p>
                  </a:txBody>
                  <a:tcPr>
                    <a:solidFill>
                      <a:srgbClr val="F1B9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Vizient Percentile</a:t>
                      </a:r>
                    </a:p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FY24</a:t>
                      </a:r>
                    </a:p>
                  </a:txBody>
                  <a:tcPr>
                    <a:solidFill>
                      <a:srgbClr val="F1B9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96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Fairview IM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 PSRs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 RNs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 CMA/LPN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51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74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Battle Ave FM</a:t>
                      </a:r>
                    </a:p>
                  </a:txBody>
                  <a:tcPr>
                    <a:solidFill>
                      <a:srgbClr val="F7D4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</a:t>
                      </a:r>
                    </a:p>
                  </a:txBody>
                  <a:tcPr>
                    <a:solidFill>
                      <a:srgbClr val="F7D4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 PSRs</a:t>
                      </a:r>
                    </a:p>
                  </a:txBody>
                  <a:tcPr>
                    <a:solidFill>
                      <a:srgbClr val="F7D4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 RNs</a:t>
                      </a:r>
                    </a:p>
                  </a:txBody>
                  <a:tcPr>
                    <a:solidFill>
                      <a:srgbClr val="F7D4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rgbClr val="F7D4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51</a:t>
                      </a:r>
                    </a:p>
                  </a:txBody>
                  <a:tcPr>
                    <a:solidFill>
                      <a:srgbClr val="F7D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15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SP Gen Peds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 RNs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25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100745"/>
                  </a:ext>
                </a:extLst>
              </a:tr>
            </a:tbl>
          </a:graphicData>
        </a:graphic>
      </p:graphicFrame>
      <p:graphicFrame>
        <p:nvGraphicFramePr>
          <p:cNvPr id="13" name="Content Placeholder 10">
            <a:extLst>
              <a:ext uri="{FF2B5EF4-FFF2-40B4-BE49-F238E27FC236}">
                <a16:creationId xmlns:a16="http://schemas.microsoft.com/office/drawing/2014/main" id="{06025816-748D-0AD7-5638-7444DBBA0D34}"/>
              </a:ext>
            </a:extLst>
          </p:cNvPr>
          <p:cNvGraphicFramePr>
            <a:graphicFrameLocks/>
          </p:cNvGraphicFramePr>
          <p:nvPr/>
        </p:nvGraphicFramePr>
        <p:xfrm>
          <a:off x="707900" y="4087305"/>
          <a:ext cx="8727944" cy="220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6211">
                  <a:extLst>
                    <a:ext uri="{9D8B030D-6E8A-4147-A177-3AD203B41FA5}">
                      <a16:colId xmlns:a16="http://schemas.microsoft.com/office/drawing/2014/main" val="1213333709"/>
                    </a:ext>
                  </a:extLst>
                </a:gridCol>
                <a:gridCol w="1402688">
                  <a:extLst>
                    <a:ext uri="{9D8B030D-6E8A-4147-A177-3AD203B41FA5}">
                      <a16:colId xmlns:a16="http://schemas.microsoft.com/office/drawing/2014/main" val="4151440719"/>
                    </a:ext>
                  </a:extLst>
                </a:gridCol>
                <a:gridCol w="1067423">
                  <a:extLst>
                    <a:ext uri="{9D8B030D-6E8A-4147-A177-3AD203B41FA5}">
                      <a16:colId xmlns:a16="http://schemas.microsoft.com/office/drawing/2014/main" val="1475309702"/>
                    </a:ext>
                  </a:extLst>
                </a:gridCol>
                <a:gridCol w="1023624">
                  <a:extLst>
                    <a:ext uri="{9D8B030D-6E8A-4147-A177-3AD203B41FA5}">
                      <a16:colId xmlns:a16="http://schemas.microsoft.com/office/drawing/2014/main" val="3521333441"/>
                    </a:ext>
                  </a:extLst>
                </a:gridCol>
                <a:gridCol w="1398999">
                  <a:extLst>
                    <a:ext uri="{9D8B030D-6E8A-4147-A177-3AD203B41FA5}">
                      <a16:colId xmlns:a16="http://schemas.microsoft.com/office/drawing/2014/main" val="2976829834"/>
                    </a:ext>
                  </a:extLst>
                </a:gridCol>
                <a:gridCol w="1398999">
                  <a:extLst>
                    <a:ext uri="{9D8B030D-6E8A-4147-A177-3AD203B41FA5}">
                      <a16:colId xmlns:a16="http://schemas.microsoft.com/office/drawing/2014/main" val="1419586059"/>
                    </a:ext>
                  </a:extLst>
                </a:gridCol>
              </a:tblGrid>
              <a:tr h="63269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Second Pilot – July 2024</a:t>
                      </a:r>
                    </a:p>
                  </a:txBody>
                  <a:tcPr>
                    <a:solidFill>
                      <a:srgbClr val="F1B9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Additional positions, Total</a:t>
                      </a:r>
                    </a:p>
                  </a:txBody>
                  <a:tcPr>
                    <a:solidFill>
                      <a:srgbClr val="F1B9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Clerical</a:t>
                      </a:r>
                    </a:p>
                  </a:txBody>
                  <a:tcPr>
                    <a:solidFill>
                      <a:srgbClr val="F1B9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Clinical</a:t>
                      </a:r>
                    </a:p>
                  </a:txBody>
                  <a:tcPr>
                    <a:solidFill>
                      <a:srgbClr val="F1B9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Clinical </a:t>
                      </a:r>
                    </a:p>
                  </a:txBody>
                  <a:tcPr>
                    <a:solidFill>
                      <a:srgbClr val="F1B9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Vizient Percentile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FY24</a:t>
                      </a:r>
                    </a:p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1B9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969626"/>
                  </a:ext>
                </a:extLst>
              </a:tr>
              <a:tr h="373391">
                <a:tc>
                  <a:txBody>
                    <a:bodyPr/>
                    <a:lstStyle/>
                    <a:p>
                      <a:r>
                        <a:rPr lang="en-US"/>
                        <a:t>Ashland FM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 RN 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74</a:t>
                      </a:r>
                    </a:p>
                  </a:txBody>
                  <a:tcP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747893"/>
                  </a:ext>
                </a:extLst>
              </a:tr>
              <a:tr h="632690">
                <a:tc>
                  <a:txBody>
                    <a:bodyPr/>
                    <a:lstStyle/>
                    <a:p>
                      <a:r>
                        <a:rPr lang="en-US"/>
                        <a:t>South Providence FM Gold Team</a:t>
                      </a:r>
                    </a:p>
                  </a:txBody>
                  <a:tcPr>
                    <a:solidFill>
                      <a:srgbClr val="F7D4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</a:t>
                      </a:r>
                    </a:p>
                  </a:txBody>
                  <a:tcPr>
                    <a:solidFill>
                      <a:srgbClr val="F7D4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rgbClr val="F7D4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 RNs</a:t>
                      </a:r>
                    </a:p>
                  </a:txBody>
                  <a:tcPr>
                    <a:solidFill>
                      <a:srgbClr val="F7D4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rgbClr val="F7D4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36</a:t>
                      </a:r>
                    </a:p>
                  </a:txBody>
                  <a:tcPr>
                    <a:solidFill>
                      <a:srgbClr val="F7D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150292"/>
                  </a:ext>
                </a:extLst>
              </a:tr>
            </a:tbl>
          </a:graphicData>
        </a:graphic>
      </p:graphicFrame>
      <p:sp>
        <p:nvSpPr>
          <p:cNvPr id="4" name="Arrow: Right 3">
            <a:extLst>
              <a:ext uri="{FF2B5EF4-FFF2-40B4-BE49-F238E27FC236}">
                <a16:creationId xmlns:a16="http://schemas.microsoft.com/office/drawing/2014/main" id="{542AE6EE-EA5A-8DC8-A017-5CCCEC66EAE1}"/>
              </a:ext>
            </a:extLst>
          </p:cNvPr>
          <p:cNvSpPr/>
          <p:nvPr/>
        </p:nvSpPr>
        <p:spPr>
          <a:xfrm>
            <a:off x="217283" y="2743200"/>
            <a:ext cx="392317" cy="2263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07F7A74B-BE5D-D5E9-8850-BFFCEBD4626A}"/>
              </a:ext>
            </a:extLst>
          </p:cNvPr>
          <p:cNvSpPr/>
          <p:nvPr/>
        </p:nvSpPr>
        <p:spPr>
          <a:xfrm>
            <a:off x="217281" y="5792709"/>
            <a:ext cx="392317" cy="2263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A07138A-64BF-D99B-7176-5277CB1E0CB5}"/>
              </a:ext>
            </a:extLst>
          </p:cNvPr>
          <p:cNvSpPr/>
          <p:nvPr/>
        </p:nvSpPr>
        <p:spPr>
          <a:xfrm>
            <a:off x="217282" y="5392848"/>
            <a:ext cx="392317" cy="2263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60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7021E5C-4F7D-7188-EA88-F3382B44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57200"/>
            <a:ext cx="3717237" cy="1600200"/>
          </a:xfrm>
        </p:spPr>
        <p:txBody>
          <a:bodyPr anchor="b">
            <a:normAutofit/>
          </a:bodyPr>
          <a:lstStyle/>
          <a:p>
            <a:r>
              <a:rPr lang="en-US" dirty="0"/>
              <a:t>Outcomes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8EDB250-D25B-3D68-D144-AE64389F85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199" y="2132556"/>
            <a:ext cx="3717236" cy="798535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889FEF-D806-4275-F819-650834D668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1" r="12132" b="-1"/>
          <a:stretch>
            <a:fillRect/>
          </a:stretch>
        </p:blipFill>
        <p:spPr>
          <a:xfrm>
            <a:off x="4559474" y="10"/>
            <a:ext cx="7632526" cy="5852150"/>
          </a:xfrm>
          <a:prstGeom prst="rect">
            <a:avLst/>
          </a:prstGeom>
          <a:noFill/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39E69D9-7CEA-9AD1-77B5-67C7CA40881A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57199" y="2690622"/>
            <a:ext cx="3717236" cy="2472575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/>
              <a:t>Incredibly Positive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/>
              <a:t>Cost effective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70884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DAC5B-961A-E96D-1B00-B63A2A93A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1E97C23-FF99-1653-CC4B-C26AFD70E57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0" y="2132013"/>
            <a:ext cx="3717925" cy="79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2B25B7-9F00-84B6-4A8A-626788EA6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60" y="1520787"/>
            <a:ext cx="4511431" cy="248128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B3A4A0-AEEB-720B-87D9-0FA760733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69" y="4334146"/>
            <a:ext cx="5383015" cy="126093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C46350-0783-24D5-5F9D-28EC1E810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025" y="1520787"/>
            <a:ext cx="4737003" cy="190821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64777D-447E-1F98-7E4E-84A922848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025" y="3772216"/>
            <a:ext cx="4785775" cy="182286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B853F07-44F7-E7BC-F200-453F97815433}"/>
              </a:ext>
            </a:extLst>
          </p:cNvPr>
          <p:cNvSpPr txBox="1">
            <a:spLocks/>
          </p:cNvSpPr>
          <p:nvPr/>
        </p:nvSpPr>
        <p:spPr>
          <a:xfrm>
            <a:off x="457198" y="457200"/>
            <a:ext cx="10515602" cy="602055"/>
          </a:xfrm>
          <a:prstGeom prst="rect">
            <a:avLst/>
          </a:prstGeom>
        </p:spPr>
        <p:txBody>
          <a:bodyPr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entury Schoolbook" panose="02040604050505020304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Outcomes – Improving Everything</a:t>
            </a:r>
          </a:p>
        </p:txBody>
      </p:sp>
    </p:spTree>
    <p:extLst>
      <p:ext uri="{BB962C8B-B14F-4D97-AF65-F5344CB8AC3E}">
        <p14:creationId xmlns:p14="http://schemas.microsoft.com/office/powerpoint/2010/main" val="3562931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34552-C95F-3C01-C62D-C6CD8D694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Transition Care Management &amp; Readmissions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6A44D-E7AE-18E8-64E7-3EDC083A9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cs typeface="Arial" panose="020B0604020202020204"/>
              </a:rPr>
              <a:t>  </a:t>
            </a:r>
          </a:p>
        </p:txBody>
      </p:sp>
      <p:pic>
        <p:nvPicPr>
          <p:cNvPr id="6" name="Picture 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1CA2F5EC-A1DF-8379-DD28-546361DB2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167" y="2005933"/>
            <a:ext cx="4541126" cy="35245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022DC9-FE89-ACC2-41FB-75841B7BD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707" y="2093463"/>
            <a:ext cx="6921394" cy="267107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39749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43226-99EA-C54B-612B-95B486489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97" y="209550"/>
            <a:ext cx="10515600" cy="1325563"/>
          </a:xfrm>
        </p:spPr>
        <p:txBody>
          <a:bodyPr/>
          <a:lstStyle/>
          <a:p>
            <a:r>
              <a:rPr lang="en-US" b="1"/>
              <a:t>Pilot outcomes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F1146-32DA-CB80-E12F-085F9C910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871" y="1215232"/>
            <a:ext cx="5386917" cy="639762"/>
          </a:xfrm>
        </p:spPr>
        <p:txBody>
          <a:bodyPr/>
          <a:lstStyle/>
          <a:p>
            <a:r>
              <a:rPr lang="en-US" dirty="0"/>
              <a:t>Decreased		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E1DF8-0F70-605F-1ADB-2950BDB40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71" y="1887285"/>
            <a:ext cx="5386917" cy="395128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Direct cost per visit </a:t>
            </a:r>
          </a:p>
          <a:p>
            <a:r>
              <a:rPr lang="en-US" dirty="0"/>
              <a:t>DNKA rate </a:t>
            </a:r>
          </a:p>
          <a:p>
            <a:r>
              <a:rPr lang="en-US" dirty="0"/>
              <a:t>Pajama time/after-hours portal messages</a:t>
            </a:r>
            <a:endParaRPr lang="en-US" dirty="0">
              <a:cs typeface="Arial"/>
            </a:endParaRPr>
          </a:p>
          <a:p>
            <a:r>
              <a:rPr lang="en-US" dirty="0"/>
              <a:t>Burnout </a:t>
            </a:r>
          </a:p>
          <a:p>
            <a:r>
              <a:rPr lang="en-US" dirty="0"/>
              <a:t>Clinician administrative burden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0BF255-A695-8595-A345-F116DD96F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1233044"/>
            <a:ext cx="5389033" cy="639762"/>
          </a:xfrm>
        </p:spPr>
        <p:txBody>
          <a:bodyPr/>
          <a:lstStyle/>
          <a:p>
            <a:r>
              <a:rPr lang="en-US" dirty="0"/>
              <a:t>Increased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CA4230-3C0A-6826-28C4-DF38F44D8C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8" y="1887285"/>
            <a:ext cx="5389033" cy="39512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Contribution margin per visit </a:t>
            </a:r>
          </a:p>
          <a:p>
            <a:r>
              <a:rPr lang="en-US" dirty="0"/>
              <a:t>Net Revenue </a:t>
            </a:r>
          </a:p>
          <a:p>
            <a:r>
              <a:rPr lang="en-US" dirty="0" err="1"/>
              <a:t>HealtheRegistries</a:t>
            </a:r>
            <a:r>
              <a:rPr lang="en-US" dirty="0"/>
              <a:t> </a:t>
            </a:r>
          </a:p>
          <a:p>
            <a:r>
              <a:rPr lang="en-US" dirty="0"/>
              <a:t>Access </a:t>
            </a:r>
          </a:p>
          <a:p>
            <a:r>
              <a:rPr lang="en-US" dirty="0"/>
              <a:t>NPS scores </a:t>
            </a:r>
          </a:p>
          <a:p>
            <a:r>
              <a:rPr lang="en-US" dirty="0"/>
              <a:t>RN-led AWV</a:t>
            </a:r>
          </a:p>
          <a:p>
            <a:r>
              <a:rPr lang="en-US" dirty="0"/>
              <a:t>TCM </a:t>
            </a:r>
          </a:p>
          <a:p>
            <a:r>
              <a:rPr lang="en-US" dirty="0"/>
              <a:t>Clinician support</a:t>
            </a:r>
          </a:p>
          <a:p>
            <a:r>
              <a:rPr lang="en-US" dirty="0"/>
              <a:t>Top of license work</a:t>
            </a:r>
          </a:p>
          <a:p>
            <a:r>
              <a:rPr lang="en-US" dirty="0"/>
              <a:t>Portal inbox management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48D80F2C-78AF-8709-0086-02B18B641BD1}"/>
              </a:ext>
            </a:extLst>
          </p:cNvPr>
          <p:cNvSpPr/>
          <p:nvPr/>
        </p:nvSpPr>
        <p:spPr>
          <a:xfrm>
            <a:off x="123444" y="1854994"/>
            <a:ext cx="484632" cy="978408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5BACA5A8-9F3D-95AA-6FCA-893BB65D5502}"/>
              </a:ext>
            </a:extLst>
          </p:cNvPr>
          <p:cNvSpPr/>
          <p:nvPr/>
        </p:nvSpPr>
        <p:spPr>
          <a:xfrm>
            <a:off x="10501267" y="1854994"/>
            <a:ext cx="484632" cy="978408"/>
          </a:xfrm>
          <a:prstGeom prst="up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44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2F1AA-75CB-51E3-2AF5-EDC83DD85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57200"/>
            <a:ext cx="7258694" cy="396910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4. AI-Assisted Documentation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D3405FE-EA58-8CF6-C314-8D0F47F09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8340" y="902975"/>
            <a:ext cx="6957392" cy="798535"/>
          </a:xfrm>
        </p:spPr>
        <p:txBody>
          <a:bodyPr/>
          <a:lstStyle/>
          <a:p>
            <a:r>
              <a:rPr lang="en-US" dirty="0"/>
              <a:t> It’s about decreasing pajama time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1EC2D5-5AE2-53EF-73A9-71E3D6408B7B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758500" y="1374287"/>
            <a:ext cx="6957392" cy="2472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System-wide implementation August 4, 2025</a:t>
            </a:r>
          </a:p>
          <a:p>
            <a:pPr marL="0" indent="0">
              <a:buNone/>
            </a:pPr>
            <a:r>
              <a:rPr lang="en-US" dirty="0"/>
              <a:t>Following 15-month pilot of two different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802DBE-5D2B-FD02-37C1-B670D52AF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99" y="2172822"/>
            <a:ext cx="5901439" cy="44321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DFD2E8-B2B7-5BDF-967A-15E6676C7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239" y="123310"/>
            <a:ext cx="4608975" cy="586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884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AE064-473E-DCE8-ACAA-EBCB11A8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F5BB8-CF79-98C6-2C7F-152E6E97C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8E7FD8-F001-D472-0E39-7E7FA87D46AD}"/>
              </a:ext>
            </a:extLst>
          </p:cNvPr>
          <p:cNvSpPr txBox="1"/>
          <p:nvPr/>
        </p:nvSpPr>
        <p:spPr>
          <a:xfrm>
            <a:off x="5937448" y="1161482"/>
            <a:ext cx="5981601" cy="4308872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/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“Good morning all!  Just wanted to reach out and express my gratitude for the hard work you have done to </a:t>
            </a:r>
            <a:r>
              <a:rPr lang="en-US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improve the nursing and messaging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Over the last 2 weeks, I have been able to take care of people timely, get my notes completed, </a:t>
            </a:r>
            <a:r>
              <a:rPr lang="en-US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 extra people into my schedule 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see my job satisfaction exponentially improve! </a:t>
            </a:r>
          </a:p>
          <a:p>
            <a:pPr marL="0" marR="0"/>
            <a:endParaRPr lang="en-US" sz="20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is perhaps the best job satisfaction I have had in a long time,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so I just wanted to tell you that and thank you so much!!” </a:t>
            </a:r>
          </a:p>
          <a:p>
            <a:endParaRPr lang="en-US" sz="20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(Average portal messages/day   30 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4)</a:t>
            </a:r>
            <a:r>
              <a:rPr lang="en-US" sz="1400" b="1" dirty="0">
                <a:solidFill>
                  <a:srgbClr val="000000"/>
                </a:solidFill>
                <a:effectLst/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		</a:t>
            </a:r>
            <a:endParaRPr lang="en-US" sz="1400" b="1" dirty="0">
              <a:latin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D9EA9A-0CA5-58D4-1A7E-C5CEBD4EC83E}"/>
              </a:ext>
            </a:extLst>
          </p:cNvPr>
          <p:cNvSpPr txBox="1"/>
          <p:nvPr/>
        </p:nvSpPr>
        <p:spPr>
          <a:xfrm>
            <a:off x="396320" y="580111"/>
            <a:ext cx="5196078" cy="2862322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/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“Building the nurse-led Annual Medicare Wellness program at FFH was fulfilling and has provided </a:t>
            </a:r>
            <a:r>
              <a:rPr lang="en-US" sz="20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patient satisfaction </a:t>
            </a:r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 the </a:t>
            </a:r>
            <a:r>
              <a:rPr lang="en-US" sz="20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community</a:t>
            </a:r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It helps our </a:t>
            </a:r>
            <a:r>
              <a:rPr lang="en-US" sz="20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team work together </a:t>
            </a:r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 ensure patients receive </a:t>
            </a:r>
            <a:r>
              <a:rPr lang="en-US" sz="20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best care </a:t>
            </a:r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and improve patient engagement. I am able to </a:t>
            </a:r>
            <a:r>
              <a:rPr lang="en-US" sz="20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build trust </a:t>
            </a:r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with my patients, understand their situations, provide education and </a:t>
            </a:r>
            <a:r>
              <a:rPr lang="en-US" sz="20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streamline workflows</a:t>
            </a:r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.” 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F33057-63FF-B0A1-6810-8A1D8C9C9FE3}"/>
              </a:ext>
            </a:extLst>
          </p:cNvPr>
          <p:cNvSpPr txBox="1"/>
          <p:nvPr/>
        </p:nvSpPr>
        <p:spPr>
          <a:xfrm>
            <a:off x="396320" y="3657419"/>
            <a:ext cx="5196078" cy="2554545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/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“Just wanted to take a moment to thank you both for putting so much towards getting the AI dictation/note writing set up.</a:t>
            </a:r>
          </a:p>
          <a:p>
            <a:pPr marL="0" marR="0"/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I've been </a:t>
            </a:r>
            <a:r>
              <a:rPr lang="en-US" sz="20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home 30 mins earlier all week</a:t>
            </a:r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to the </a:t>
            </a:r>
            <a:r>
              <a:rPr lang="en-US" sz="20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delight of my wife and kids</a:t>
            </a:r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and got to fit an </a:t>
            </a:r>
            <a:r>
              <a:rPr lang="en-US" sz="20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extra skin procedure</a:t>
            </a:r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into clinic today since </a:t>
            </a:r>
            <a:r>
              <a:rPr lang="en-US" sz="20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 had time to do it</a:t>
            </a:r>
            <a:r>
              <a:rPr lang="en-US" sz="2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.” </a:t>
            </a:r>
          </a:p>
          <a:p>
            <a:pPr marL="0" marR="0"/>
            <a:r>
              <a:rPr lang="en-US" sz="2000" dirty="0"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   - physician faculty father of </a:t>
            </a:r>
            <a:r>
              <a:rPr lang="en-US" sz="2000" b="1" dirty="0"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twin toddlers</a:t>
            </a:r>
            <a:endParaRPr lang="en-US" sz="2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15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CF4C5-C01A-8E7F-C7DE-06A09745BB53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023360" y="457200"/>
            <a:ext cx="7863840" cy="5192038"/>
          </a:xfrm>
        </p:spPr>
        <p:txBody>
          <a:bodyPr/>
          <a:lstStyle/>
          <a:p>
            <a:r>
              <a:rPr lang="en-US" b="1" dirty="0"/>
              <a:t>Top 10 List for Saving the Family Doctor</a:t>
            </a:r>
          </a:p>
          <a:p>
            <a:r>
              <a:rPr lang="en-US" dirty="0"/>
              <a:t>#10  Embrace Virtual Care  </a:t>
            </a:r>
            <a:r>
              <a:rPr lang="en-US" dirty="0">
                <a:solidFill>
                  <a:srgbClr val="FF0000"/>
                </a:solidFill>
              </a:rPr>
              <a:t>check</a:t>
            </a:r>
          </a:p>
          <a:p>
            <a:r>
              <a:rPr lang="en-US" dirty="0"/>
              <a:t> #9    Remain the Patient’s Chief Data Sentinel </a:t>
            </a:r>
            <a:r>
              <a:rPr lang="en-US" dirty="0">
                <a:solidFill>
                  <a:srgbClr val="FF0000"/>
                </a:solidFill>
              </a:rPr>
              <a:t>trust</a:t>
            </a:r>
          </a:p>
          <a:p>
            <a:r>
              <a:rPr lang="en-US" dirty="0"/>
              <a:t> #8    Make patients your partners  </a:t>
            </a:r>
            <a:r>
              <a:rPr lang="en-US" dirty="0">
                <a:solidFill>
                  <a:srgbClr val="FF0000"/>
                </a:solidFill>
              </a:rPr>
              <a:t>engage with them</a:t>
            </a:r>
          </a:p>
          <a:p>
            <a:r>
              <a:rPr lang="en-US" dirty="0"/>
              <a:t> #7    Organize locally and create advocacy armies  </a:t>
            </a:r>
            <a:r>
              <a:rPr lang="en-US" dirty="0">
                <a:solidFill>
                  <a:srgbClr val="FF0000"/>
                </a:solidFill>
              </a:rPr>
              <a:t>state advocacy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#6    Create strategic alliances  </a:t>
            </a:r>
            <a:r>
              <a:rPr lang="en-US" dirty="0">
                <a:solidFill>
                  <a:srgbClr val="FF0000"/>
                </a:solidFill>
              </a:rPr>
              <a:t>like the grocery store</a:t>
            </a:r>
          </a:p>
          <a:p>
            <a:r>
              <a:rPr lang="en-US" dirty="0">
                <a:solidFill>
                  <a:srgbClr val="FF0000"/>
                </a:solidFill>
              </a:rPr>
              <a:t> #5    Expand the work of family medicine creatively and relationally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#4    Change how family doctors are trained</a:t>
            </a:r>
          </a:p>
          <a:p>
            <a:r>
              <a:rPr lang="en-US" dirty="0"/>
              <a:t>…</a:t>
            </a:r>
          </a:p>
          <a:p>
            <a:r>
              <a:rPr lang="en-US" dirty="0"/>
              <a:t> #1     </a:t>
            </a:r>
            <a:r>
              <a:rPr lang="en-US" b="1" dirty="0">
                <a:solidFill>
                  <a:srgbClr val="FF0000"/>
                </a:solidFill>
              </a:rPr>
              <a:t>Something else radical the specialty can think up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CD2671-E5DE-FF6A-5AA5-C60269CE8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for the Family Doctor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E22639-807D-ECDB-1E6B-9C943159528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93483C3-21E9-FDFD-76C2-233B0C57529A}"/>
              </a:ext>
            </a:extLst>
          </p:cNvPr>
          <p:cNvCxnSpPr>
            <a:cxnSpLocks/>
          </p:cNvCxnSpPr>
          <p:nvPr/>
        </p:nvCxnSpPr>
        <p:spPr>
          <a:xfrm>
            <a:off x="482388" y="2530260"/>
            <a:ext cx="2643992" cy="0"/>
          </a:xfrm>
          <a:prstGeom prst="line">
            <a:avLst/>
          </a:prstGeom>
          <a:ln w="222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63BCCFA-658F-34AA-B39A-62BD02EB39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2"/>
          <a:stretch/>
        </p:blipFill>
        <p:spPr>
          <a:xfrm>
            <a:off x="731519" y="2877041"/>
            <a:ext cx="2178255" cy="340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17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outdoor, sky, tree, building&#10;&#10;Description automatically generated">
            <a:extLst>
              <a:ext uri="{FF2B5EF4-FFF2-40B4-BE49-F238E27FC236}">
                <a16:creationId xmlns:a16="http://schemas.microsoft.com/office/drawing/2014/main" id="{2A973C15-8373-4D11-DADC-CBD8CFF9608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EEB3C0-38BB-BADC-9A92-DA61C4B10E46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the patient wants</a:t>
            </a:r>
          </a:p>
          <a:p>
            <a:r>
              <a:rPr lang="en-US" dirty="0"/>
              <a:t>How they want to see you</a:t>
            </a:r>
          </a:p>
          <a:p>
            <a:r>
              <a:rPr lang="en-US" dirty="0"/>
              <a:t>Over time</a:t>
            </a:r>
          </a:p>
          <a:p>
            <a:r>
              <a:rPr lang="en-US"/>
              <a:t>With high </a:t>
            </a:r>
            <a:r>
              <a:rPr lang="en-US" dirty="0"/>
              <a:t>quality care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00C30-A4F7-A12A-8DF8-2E82D60FE5DD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Questions?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DE9F3D-ABCA-14D2-0E98-4B00BA11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 Primary Care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D0C5FD-B301-6020-09BC-C5E70361F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199" y="2892468"/>
            <a:ext cx="2669181" cy="916749"/>
          </a:xfrm>
        </p:spPr>
        <p:txBody>
          <a:bodyPr/>
          <a:lstStyle/>
          <a:p>
            <a:r>
              <a:rPr lang="en-US" b="1" dirty="0"/>
              <a:t>Be there</a:t>
            </a:r>
          </a:p>
          <a:p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C19F37-C9FC-D36A-6720-3417D5DEEAED}"/>
              </a:ext>
            </a:extLst>
          </p:cNvPr>
          <p:cNvCxnSpPr>
            <a:cxnSpLocks/>
          </p:cNvCxnSpPr>
          <p:nvPr/>
        </p:nvCxnSpPr>
        <p:spPr>
          <a:xfrm>
            <a:off x="482388" y="2530260"/>
            <a:ext cx="2643992" cy="0"/>
          </a:xfrm>
          <a:prstGeom prst="line">
            <a:avLst/>
          </a:prstGeom>
          <a:ln w="222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50AED7F-BB5D-6107-089D-0D942770D010}"/>
              </a:ext>
            </a:extLst>
          </p:cNvPr>
          <p:cNvSpPr txBox="1">
            <a:spLocks/>
          </p:cNvSpPr>
          <p:nvPr/>
        </p:nvSpPr>
        <p:spPr>
          <a:xfrm>
            <a:off x="609600" y="4037817"/>
            <a:ext cx="2669182" cy="2628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 baseline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00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izzou Presentation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F1B82C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-Template-BrandedPPT-6" id="{648E1F39-F695-A24A-8B75-DF137AAB295C}" vid="{F4737867-DE7B-9644-8FFE-45EB0F51A480}"/>
    </a:ext>
  </a:extLst>
</a:theme>
</file>

<file path=ppt/theme/theme2.xml><?xml version="1.0" encoding="utf-8"?>
<a:theme xmlns:a="http://schemas.openxmlformats.org/drawingml/2006/main" name="1_MU Health Care Template W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 Health Care Template Wide.pptx" id="{AF201162-8D0B-485C-A2B4-5B373FC7D99D}" vid="{87B32F32-2B77-4970-B62A-399C7387FB00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924f08-6050-4ab8-963d-2064b87a2de5">
      <UserInfo>
        <DisplayName>Sanchez Quiros, Susana</DisplayName>
        <AccountId>9072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A43361-620C-4CCB-B484-1D8E4E48F4D1}">
  <ds:schemaRefs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4e822213-79e0-466b-8a07-6ccb94f3e524"/>
    <ds:schemaRef ds:uri="8f59010d-bfae-4690-b442-17aac1929a5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F3BD89C-A600-4617-B5A7-4FFA49FD2A65}"/>
</file>

<file path=customXml/itemProps3.xml><?xml version="1.0" encoding="utf-8"?>
<ds:datastoreItem xmlns:ds="http://schemas.openxmlformats.org/officeDocument/2006/customXml" ds:itemID="{E6694EB8-9EA8-4394-810E-1922C688FF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MU-Template-BrandedPPT-6</Template>
  <TotalTime>795</TotalTime>
  <Words>1473</Words>
  <Application>Microsoft Office PowerPoint</Application>
  <PresentationFormat>Widescreen</PresentationFormat>
  <Paragraphs>218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Aptos</vt:lpstr>
      <vt:lpstr>Arial</vt:lpstr>
      <vt:lpstr>Avenir Next LT Pro</vt:lpstr>
      <vt:lpstr>Avenir Next LT Pro Light</vt:lpstr>
      <vt:lpstr>Calibri</vt:lpstr>
      <vt:lpstr>Century Schoolbook</vt:lpstr>
      <vt:lpstr>Times New Roman</vt:lpstr>
      <vt:lpstr>Wingdings</vt:lpstr>
      <vt:lpstr>Office Theme</vt:lpstr>
      <vt:lpstr>1_MU Health Care Template Wide</vt:lpstr>
      <vt:lpstr>2_Office Theme</vt:lpstr>
      <vt:lpstr>Integrating Virtual, Urgent Care into Continuity of Care</vt:lpstr>
      <vt:lpstr>Our Why: Continuous, Person-Centered,  Relationship-Based Care</vt:lpstr>
      <vt:lpstr>Where have we failed our patients?</vt:lpstr>
      <vt:lpstr>How do we compete in the virtual and quick care space?</vt:lpstr>
      <vt:lpstr>How can we be superior in the virtual and quick care space?</vt:lpstr>
      <vt:lpstr>Context of our work</vt:lpstr>
      <vt:lpstr>Our Interventions</vt:lpstr>
      <vt:lpstr>1. Mizzou Quick Care</vt:lpstr>
      <vt:lpstr>Mizzou QuickCare – How does it work?</vt:lpstr>
      <vt:lpstr>2. Telehealth – How does it work?</vt:lpstr>
      <vt:lpstr>PowerPoint Presentation</vt:lpstr>
      <vt:lpstr>Virtual APP Clinic – Coming soon</vt:lpstr>
      <vt:lpstr>3. Primary Care Staffing Project</vt:lpstr>
      <vt:lpstr>Participating Clinic locations  </vt:lpstr>
      <vt:lpstr>Outcomes</vt:lpstr>
      <vt:lpstr>PowerPoint Presentation</vt:lpstr>
      <vt:lpstr>Transition Care Management &amp; Readmissions</vt:lpstr>
      <vt:lpstr>Pilot outcomes</vt:lpstr>
      <vt:lpstr>4. AI-Assisted Documentation</vt:lpstr>
      <vt:lpstr> </vt:lpstr>
      <vt:lpstr>Searching for the Family Doctor</vt:lpstr>
      <vt:lpstr>Own Primary Care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Owning and Integrating Telehealth Care to Enhance Continuity and Access</dc:title>
  <dc:creator>Koopman, Richelle</dc:creator>
  <cp:lastModifiedBy>Koopman, Richelle</cp:lastModifiedBy>
  <cp:revision>6</cp:revision>
  <dcterms:created xsi:type="dcterms:W3CDTF">2024-08-13T15:04:20Z</dcterms:created>
  <dcterms:modified xsi:type="dcterms:W3CDTF">2025-08-11T21:02:12Z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</Properties>
</file>