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4" r:id="rId5"/>
    <p:sldMasterId id="2147483691" r:id="rId6"/>
  </p:sldMasterIdLst>
  <p:notesMasterIdLst>
    <p:notesMasterId r:id="rId21"/>
  </p:notesMasterIdLst>
  <p:sldIdLst>
    <p:sldId id="2147473194" r:id="rId7"/>
    <p:sldId id="2134807651" r:id="rId8"/>
    <p:sldId id="1877" r:id="rId9"/>
    <p:sldId id="2147473204" r:id="rId10"/>
    <p:sldId id="2134807727" r:id="rId11"/>
    <p:sldId id="2147473470" r:id="rId12"/>
    <p:sldId id="2147473471" r:id="rId13"/>
    <p:sldId id="2147473467" r:id="rId14"/>
    <p:sldId id="2147473469" r:id="rId15"/>
    <p:sldId id="2147473472" r:id="rId16"/>
    <p:sldId id="2147473474" r:id="rId17"/>
    <p:sldId id="2147473473" r:id="rId18"/>
    <p:sldId id="2134806999" r:id="rId19"/>
    <p:sldId id="213480754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64" userDrawn="1">
          <p15:clr>
            <a:srgbClr val="A4A3A4"/>
          </p15:clr>
        </p15:guide>
        <p15:guide id="4" pos="96" userDrawn="1">
          <p15:clr>
            <a:srgbClr val="A4A3A4"/>
          </p15:clr>
        </p15:guide>
        <p15:guide id="5" orient="horz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FBCA12-D46D-7E66-04BA-DBDCA0ABE226}" name="Jake Ramsey" initials="JR" userId="Jake Ramsey" providerId="None"/>
  <p188:author id="{5AF52240-9124-5DB7-5B12-70C48A1C3735}" name="Bennett Graham" initials="BG" userId="S::bgraham@mainstreetruralhealth.com::67b55490-fe73-48e7-a91a-4c096901d1c5" providerId="AD"/>
  <p188:author id="{1EDCA04F-9A5A-75DF-31C8-119298D07821}" name="Sarah Wiley" initials="SW" userId="S::swiley@mainstreetruralhealth.com::fe8a70ae-cfe2-480d-927b-65c1b02ca9ff" providerId="AD"/>
  <p188:author id="{5A7E5D80-9BE6-C6F4-C8B3-52ED76910FA2}" name="Sarah Chouinard" initials="SC" userId="S::schouinard@mainstreetruralhealth.com::55d7b284-bc2d-4561-a957-56f278c5035c" providerId="AD"/>
  <p188:author id="{746309B2-D5EF-5F18-97F0-044D1951821C}" name="Ben Conrad" initials="BC" userId="S::bconrad@mainstreetruralhealth.com::2096c51f-3dd2-4599-9bdf-0f42fb555b6f" providerId="AD"/>
  <p188:author id="{318F36B9-4B5B-E162-C806-7A7AB44E81E4}" name="Mac Mardjetko" initials="MM" userId="S::mmardjetko@mainstreetruralhealth.com::ec6e2da0-9acc-4d16-879b-7e268440b084" providerId="AD"/>
  <p188:author id="{DD4D36FB-A021-169F-1E75-AB3F8CCA7CBD}" name="Tom Divinnie" initials="TD" userId="S::tdivinnie@mainstreetruralhealth.com::fc95c2f0-122d-489d-af6d-7c5cff722e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34"/>
    <a:srgbClr val="A72E19"/>
    <a:srgbClr val="D6A361"/>
    <a:srgbClr val="7F2213"/>
    <a:srgbClr val="671C0F"/>
    <a:srgbClr val="7F2313"/>
    <a:srgbClr val="C7371E"/>
    <a:srgbClr val="EEEEF0"/>
    <a:srgbClr val="DA8B6F"/>
    <a:srgbClr val="F39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97B66-E512-5443-91E0-0176D7315843}" v="3" dt="2024-08-16T00:29:54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52"/>
    <p:restoredTop sz="95908"/>
  </p:normalViewPr>
  <p:slideViewPr>
    <p:cSldViewPr snapToGrid="0">
      <p:cViewPr varScale="1">
        <p:scale>
          <a:sx n="120" d="100"/>
          <a:sy n="120" d="100"/>
        </p:scale>
        <p:origin x="680" y="184"/>
      </p:cViewPr>
      <p:guideLst>
        <p:guide orient="horz" pos="3936"/>
        <p:guide pos="2880"/>
        <p:guide pos="5664"/>
        <p:guide pos="96"/>
        <p:guide orient="horz"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0C-4414-80C9-632AB3DC80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0C-4414-80C9-632AB3DC80C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0C-4414-80C9-632AB3DC80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Sheet1!$D$4:$F$4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Sheet1!$D$5:$F$5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0.16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0C-4414-80C9-632AB3DC8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4936600"/>
        <c:axId val="494936928"/>
      </c:barChart>
      <c:catAx>
        <c:axId val="49493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936928"/>
        <c:crosses val="autoZero"/>
        <c:auto val="1"/>
        <c:lblAlgn val="ctr"/>
        <c:lblOffset val="100"/>
        <c:noMultiLvlLbl val="0"/>
      </c:catAx>
      <c:valAx>
        <c:axId val="49493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936600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Specialists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8A-4DE7-B321-9FF492A81B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8A-4DE7-B321-9FF492A81B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8A-4DE7-B321-9FF492A81B4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8A-4DE7-B321-9FF492A81B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263</c:v>
                </c:pt>
                <c:pt idx="1">
                  <c:v>174</c:v>
                </c:pt>
                <c:pt idx="2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8A-4DE7-B321-9FF492A81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47193120"/>
        <c:axId val="1388535952"/>
      </c:barChart>
      <c:catAx>
        <c:axId val="134719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535952"/>
        <c:crosses val="autoZero"/>
        <c:auto val="1"/>
        <c:lblAlgn val="ctr"/>
        <c:lblOffset val="100"/>
        <c:noMultiLvlLbl val="0"/>
      </c:catAx>
      <c:valAx>
        <c:axId val="1388535952"/>
        <c:scaling>
          <c:orientation val="minMax"/>
          <c:max val="2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19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Mortality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F7-4973-BEF6-703B28BC4BA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7.0000000000000007E-2</c:v>
                </c:pt>
                <c:pt idx="1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F7-4973-BEF6-703B28BC4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2361296"/>
        <c:axId val="122352144"/>
      </c:barChart>
      <c:catAx>
        <c:axId val="12236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52144"/>
        <c:crosses val="autoZero"/>
        <c:auto val="1"/>
        <c:lblAlgn val="ctr"/>
        <c:lblOffset val="100"/>
        <c:noMultiLvlLbl val="0"/>
      </c:catAx>
      <c:valAx>
        <c:axId val="122352144"/>
        <c:scaling>
          <c:orientation val="minMax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6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E4A13-34E6-41B9-BC19-77AFE84EECC6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46FA0-4A1A-4CD6-8CB9-387E8533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0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>
              <a:solidFill>
                <a:schemeClr val="accent4"/>
              </a:solidFill>
              <a:ea typeface="Open Sans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46FA0-4A1A-4CD6-8CB9-387E85338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6B58-6DD5-49C0-9575-D185505C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83255"/>
            <a:ext cx="7886700" cy="1082011"/>
          </a:xfrm>
        </p:spPr>
        <p:txBody>
          <a:bodyPr anchor="b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E0A704-5E2B-4034-BE48-E39376369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19625"/>
            <a:ext cx="7886700" cy="54133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87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3A2A-B3A0-48B9-8901-F01F142F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285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7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7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7A35A01-28FC-8A4A-A117-7EEC074DB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16" y="1291364"/>
            <a:ext cx="6254369" cy="1552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96B58-6DD5-49C0-9575-D185505C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83255"/>
            <a:ext cx="7886700" cy="1082011"/>
          </a:xfrm>
        </p:spPr>
        <p:txBody>
          <a:bodyPr anchor="b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E0A704-5E2B-4034-BE48-E39376369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619625"/>
            <a:ext cx="7886700" cy="54133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441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199"/>
            <a:ext cx="8994648" cy="536096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20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2 Subtitles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439187"/>
            <a:ext cx="4288138" cy="46992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1272" y="1439186"/>
            <a:ext cx="4288138" cy="46992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0BC62-130B-475F-8509-033716CC9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100" y="930275"/>
            <a:ext cx="4287838" cy="344488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5A0C0C-0849-4953-9D5D-685C027A5C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1062" y="929717"/>
            <a:ext cx="4287838" cy="344488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54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5"/>
            <a:ext cx="4288138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1272" y="944274"/>
            <a:ext cx="4288138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245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1" y="944276"/>
            <a:ext cx="8814815" cy="24847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4592" y="3660897"/>
            <a:ext cx="8814816" cy="2501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7452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5"/>
            <a:ext cx="2801245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8166" y="944274"/>
            <a:ext cx="2801244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400299-3D07-41E3-B578-EE782FE2DDF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171379" y="944273"/>
            <a:ext cx="2801245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2570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3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5"/>
            <a:ext cx="4288138" cy="2484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1272" y="944274"/>
            <a:ext cx="4288138" cy="2484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852449-8EFE-4217-AECC-D5EB8E9759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72543" y="3684747"/>
            <a:ext cx="8814816" cy="2484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213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199"/>
            <a:ext cx="8994648" cy="536096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28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5"/>
            <a:ext cx="2045871" cy="52548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33538" y="944274"/>
            <a:ext cx="2045872" cy="52548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852449-8EFE-4217-AECC-D5EB8E9759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28417" y="944274"/>
            <a:ext cx="2045871" cy="52548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0B6AFE-5F7C-497A-AB14-7851A9D7714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92242" y="944273"/>
            <a:ext cx="2023343" cy="52548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06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4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6"/>
            <a:ext cx="4288138" cy="24847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1272" y="944275"/>
            <a:ext cx="4288138" cy="24847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852449-8EFE-4217-AECC-D5EB8E9759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4592" y="3687258"/>
            <a:ext cx="4288138" cy="2484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0B6AFE-5F7C-497A-AB14-7851A9D7714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68743" y="3687258"/>
            <a:ext cx="4288138" cy="2484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8462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3A2A-B3A0-48B9-8901-F01F142F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0567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40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55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7A35A01-28FC-8A4A-A117-7EEC074DB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816" y="1840894"/>
            <a:ext cx="6254369" cy="15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05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32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with 2 Subtitles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439187"/>
            <a:ext cx="4288138" cy="469921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1272" y="1439186"/>
            <a:ext cx="4288138" cy="469921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0BC62-130B-475F-8509-033716CC9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100" y="930275"/>
            <a:ext cx="4287838" cy="344488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5A0C0C-0849-4953-9D5D-685C027A5C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1062" y="929717"/>
            <a:ext cx="4287838" cy="344488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72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5"/>
            <a:ext cx="4288138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1272" y="944274"/>
            <a:ext cx="4288138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299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2 Subtitles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439187"/>
            <a:ext cx="4288138" cy="46992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1272" y="1439186"/>
            <a:ext cx="4288138" cy="46992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0BC62-130B-475F-8509-033716CC9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100" y="930275"/>
            <a:ext cx="4287838" cy="344488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5A0C0C-0849-4953-9D5D-685C027A5C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1062" y="929717"/>
            <a:ext cx="4287838" cy="344488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39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5"/>
            <a:ext cx="4288138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1272" y="944274"/>
            <a:ext cx="4288138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563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1" y="944276"/>
            <a:ext cx="8814815" cy="24847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4592" y="3660897"/>
            <a:ext cx="8814816" cy="2501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460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5"/>
            <a:ext cx="2801245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8166" y="944274"/>
            <a:ext cx="2801244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400299-3D07-41E3-B578-EE782FE2DDF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171379" y="944273"/>
            <a:ext cx="2801245" cy="51941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446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3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5"/>
            <a:ext cx="4288138" cy="2484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1272" y="944274"/>
            <a:ext cx="4288138" cy="2484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852449-8EFE-4217-AECC-D5EB8E9759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72543" y="3684747"/>
            <a:ext cx="8814816" cy="2484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59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5"/>
            <a:ext cx="2045871" cy="52548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33538" y="944274"/>
            <a:ext cx="2045872" cy="52548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852449-8EFE-4217-AECC-D5EB8E9759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28417" y="944274"/>
            <a:ext cx="2045871" cy="52548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0B6AFE-5F7C-497A-AB14-7851A9D7714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92242" y="944273"/>
            <a:ext cx="2023343" cy="52548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216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4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944276"/>
            <a:ext cx="4288138" cy="24847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4B10D-810F-6341-9A56-FAF6B1A8647B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6EEE6E-7A80-6140-8005-1A2135A5F290}"/>
              </a:ext>
            </a:extLst>
          </p:cNvPr>
          <p:cNvSpPr txBox="1">
            <a:spLocks/>
          </p:cNvSpPr>
          <p:nvPr userDrawn="1"/>
        </p:nvSpPr>
        <p:spPr>
          <a:xfrm>
            <a:off x="8349870" y="6503196"/>
            <a:ext cx="72237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840F1-AA43-43F1-AA4D-08F7942886C8}" type="slidenum">
              <a:rPr lang="en-US" sz="900" smtClean="0">
                <a:solidFill>
                  <a:schemeClr val="accent5"/>
                </a:solidFill>
              </a:rPr>
              <a:pPr/>
              <a:t>‹#›</a:t>
            </a:fld>
            <a:endParaRPr lang="en-US" sz="90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851C49-43B4-4792-870F-B9024D327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1272" y="944275"/>
            <a:ext cx="4288138" cy="24847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852449-8EFE-4217-AECC-D5EB8E9759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4592" y="3687258"/>
            <a:ext cx="4288138" cy="2484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0B6AFE-5F7C-497A-AB14-7851A9D7714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68743" y="3687258"/>
            <a:ext cx="4288138" cy="2484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601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112521"/>
            <a:ext cx="8988287" cy="541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8" y="838199"/>
            <a:ext cx="8988287" cy="536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C29D7-9D6E-4159-A0FD-E516250216C8}"/>
              </a:ext>
            </a:extLst>
          </p:cNvPr>
          <p:cNvSpPr txBox="1"/>
          <p:nvPr userDrawn="1"/>
        </p:nvSpPr>
        <p:spPr>
          <a:xfrm>
            <a:off x="3348269" y="6530035"/>
            <a:ext cx="2447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150" baseline="0">
                <a:solidFill>
                  <a:schemeClr val="accent5"/>
                </a:solidFill>
              </a:rPr>
              <a:t>PROPRIETARY &amp; CONFIDENTIAL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E5FCB46-C2E9-AB4E-A239-67CB93109C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" y="6282371"/>
            <a:ext cx="1811668" cy="4495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B8A853-D920-4036-8B27-F5E652CFB706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20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4" r:id="rId4"/>
    <p:sldLayoutId id="2147483669" r:id="rId5"/>
    <p:sldLayoutId id="2147483666" r:id="rId6"/>
    <p:sldLayoutId id="2147483665" r:id="rId7"/>
    <p:sldLayoutId id="2147483668" r:id="rId8"/>
    <p:sldLayoutId id="2147483667" r:id="rId9"/>
    <p:sldLayoutId id="2147483673" r:id="rId10"/>
    <p:sldLayoutId id="2147483670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" userDrawn="1">
          <p15:clr>
            <a:srgbClr val="F26B43"/>
          </p15:clr>
        </p15:guide>
        <p15:guide id="2" pos="48" userDrawn="1">
          <p15:clr>
            <a:srgbClr val="F26B43"/>
          </p15:clr>
        </p15:guide>
        <p15:guide id="3" orient="horz" pos="5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112521"/>
            <a:ext cx="8988287" cy="541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8" y="838199"/>
            <a:ext cx="8988287" cy="536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C29D7-9D6E-4159-A0FD-E516250216C8}"/>
              </a:ext>
            </a:extLst>
          </p:cNvPr>
          <p:cNvSpPr txBox="1"/>
          <p:nvPr userDrawn="1"/>
        </p:nvSpPr>
        <p:spPr>
          <a:xfrm>
            <a:off x="3348269" y="6530035"/>
            <a:ext cx="2447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150" baseline="0">
                <a:solidFill>
                  <a:schemeClr val="accent5"/>
                </a:solidFill>
              </a:rPr>
              <a:t>PROPRIETARY &amp; CONFIDENTIAL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E5FCB46-C2E9-AB4E-A239-67CB93109C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" y="6282371"/>
            <a:ext cx="1811668" cy="4495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B8A853-D920-4036-8B27-F5E652CFB706}"/>
              </a:ext>
            </a:extLst>
          </p:cNvPr>
          <p:cNvCxnSpPr>
            <a:cxnSpLocks/>
          </p:cNvCxnSpPr>
          <p:nvPr userDrawn="1"/>
        </p:nvCxnSpPr>
        <p:spPr>
          <a:xfrm>
            <a:off x="164592" y="658831"/>
            <a:ext cx="881481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25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">
          <p15:clr>
            <a:srgbClr val="F26B43"/>
          </p15:clr>
        </p15:guide>
        <p15:guide id="2" pos="48">
          <p15:clr>
            <a:srgbClr val="F26B43"/>
          </p15:clr>
        </p15:guide>
        <p15:guide id="3" orient="horz" pos="52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C29D7-9D6E-4159-A0FD-E516250216C8}"/>
              </a:ext>
            </a:extLst>
          </p:cNvPr>
          <p:cNvSpPr txBox="1"/>
          <p:nvPr userDrawn="1"/>
        </p:nvSpPr>
        <p:spPr>
          <a:xfrm>
            <a:off x="3348269" y="6530035"/>
            <a:ext cx="2447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150" baseline="0">
                <a:solidFill>
                  <a:schemeClr val="accent5"/>
                </a:solidFill>
              </a:rPr>
              <a:t>PROPRIETARY &amp; CONFIDENTIAL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E5FCB46-C2E9-AB4E-A239-67CB93109C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" y="6282371"/>
            <a:ext cx="1811668" cy="4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6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hrsa.gov/data/download#SHOR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commonwealthfund.org/publications/issue-briefs/2024/jul/why-primary-care-practitioners-arent-joining-value-based-payment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quality/value-based-programs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B7EC4E-2A77-F9ED-E8FF-8D11BA8A746D}"/>
              </a:ext>
            </a:extLst>
          </p:cNvPr>
          <p:cNvSpPr txBox="1">
            <a:spLocks/>
          </p:cNvSpPr>
          <p:nvPr/>
        </p:nvSpPr>
        <p:spPr>
          <a:xfrm>
            <a:off x="628650" y="3885063"/>
            <a:ext cx="7886700" cy="1082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Surviving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Thriving in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Rural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0BAB8-8976-9BEC-F48C-D543FE4DCC9C}"/>
              </a:ext>
            </a:extLst>
          </p:cNvPr>
          <p:cNvSpPr txBox="1">
            <a:spLocks/>
          </p:cNvSpPr>
          <p:nvPr/>
        </p:nvSpPr>
        <p:spPr>
          <a:xfrm>
            <a:off x="628650" y="5124614"/>
            <a:ext cx="7886700" cy="54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A46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D6A4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Summer 2024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6A46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8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9AA1-0D89-E324-BEB2-A13369D1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Sweat the Small Stuff – Workflow Design Matters</a:t>
            </a:r>
          </a:p>
        </p:txBody>
      </p:sp>
      <p:pic>
        <p:nvPicPr>
          <p:cNvPr id="6150" name="Picture 6" descr="nurse entering room">
            <a:extLst>
              <a:ext uri="{FF2B5EF4-FFF2-40B4-BE49-F238E27FC236}">
                <a16:creationId xmlns:a16="http://schemas.microsoft.com/office/drawing/2014/main" id="{A68DA866-EDF8-A00B-413F-A60D561AE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33" y="950857"/>
            <a:ext cx="6545734" cy="517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3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3CCE-8BC5-6054-2437-DB3CF212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Simplify Behavioral Economics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12433-0869-3232-A425-9AF487020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37" y="1497714"/>
            <a:ext cx="4309677" cy="270736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0738B-C991-E5E1-63F6-7300E3C7E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47" y="3642306"/>
            <a:ext cx="4590535" cy="270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095C27-63C5-EC3F-2FF2-D2B3C627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21" y="878128"/>
            <a:ext cx="5048844" cy="25745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54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6675-95B1-54DD-AF26-AC9F9ED0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Candy Land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019D025-899F-EE3A-594F-246584D3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32" y="1054902"/>
            <a:ext cx="6647935" cy="47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4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9BE2-2896-8FF1-5E80-6E9BB1A5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Model Design Principles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80D42C-F173-2F20-3798-DD30BDCCA4DD}"/>
              </a:ext>
            </a:extLst>
          </p:cNvPr>
          <p:cNvSpPr txBox="1">
            <a:spLocks/>
          </p:cNvSpPr>
          <p:nvPr/>
        </p:nvSpPr>
        <p:spPr>
          <a:xfrm>
            <a:off x="1231392" y="1225368"/>
            <a:ext cx="7699560" cy="4203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500"/>
              </a:spcBef>
              <a:spcAft>
                <a:spcPts val="45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 patients where they are or prefer to receive care</a:t>
            </a:r>
          </a:p>
          <a:p>
            <a:pPr marL="342900" indent="-342900">
              <a:spcBef>
                <a:spcPts val="1500"/>
              </a:spcBef>
              <a:spcAft>
                <a:spcPts val="45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Reduce the burden on clinic providers and staff</a:t>
            </a:r>
          </a:p>
          <a:p>
            <a:pPr marL="342900" indent="-342900">
              <a:spcBef>
                <a:spcPts val="1500"/>
              </a:spcBef>
              <a:spcAft>
                <a:spcPts val="45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workflows with simplicity in mind</a:t>
            </a:r>
          </a:p>
          <a:p>
            <a:pPr marL="342900" indent="-342900">
              <a:spcBef>
                <a:spcPts val="1500"/>
              </a:spcBef>
              <a:spcAft>
                <a:spcPts val="45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simple, transparent financial incentives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F3BB43F6-6EFC-3F36-D6FD-37F972117A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9"/>
          <a:stretch/>
        </p:blipFill>
        <p:spPr>
          <a:xfrm>
            <a:off x="410799" y="1189789"/>
            <a:ext cx="817643" cy="69018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FA6A127-D986-4612-68C6-76A8B5AF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1"/>
          <a:stretch/>
        </p:blipFill>
        <p:spPr>
          <a:xfrm>
            <a:off x="369916" y="3478970"/>
            <a:ext cx="899407" cy="75306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ABDA78DE-5CF1-4C12-91CB-A3744DA85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486605" y="2359586"/>
            <a:ext cx="743312" cy="629366"/>
          </a:xfrm>
          <a:prstGeom prst="rect">
            <a:avLst/>
          </a:prstGeom>
        </p:spPr>
      </p:pic>
      <p:pic>
        <p:nvPicPr>
          <p:cNvPr id="4" name="Graphic 3" descr="Dollar with solid fill">
            <a:extLst>
              <a:ext uri="{FF2B5EF4-FFF2-40B4-BE49-F238E27FC236}">
                <a16:creationId xmlns:a16="http://schemas.microsoft.com/office/drawing/2014/main" id="{5BD1F556-AFC9-D264-1C74-9C04F345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486" y="4678150"/>
            <a:ext cx="638268" cy="6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19C31E-9556-75EE-6E5E-DAE8F4FC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Information</a:t>
            </a:r>
          </a:p>
        </p:txBody>
      </p:sp>
      <p:pic>
        <p:nvPicPr>
          <p:cNvPr id="15" name="Picture 1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215CDD2-D6D0-88DA-5967-368284CD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3" b="18915"/>
          <a:stretch/>
        </p:blipFill>
        <p:spPr>
          <a:xfrm>
            <a:off x="1211580" y="2128920"/>
            <a:ext cx="2303464" cy="2309052"/>
          </a:xfrm>
          <a:prstGeom prst="rect">
            <a:avLst/>
          </a:prstGeom>
          <a:ln w="127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84B3E73B-EE90-5591-6B2F-1556ECE3C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144" y="2757326"/>
            <a:ext cx="5309713" cy="1149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Bennett Graham </a:t>
            </a:r>
          </a:p>
          <a:p>
            <a:pPr marL="0" indent="0"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President, Main Street Health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bgraham@mainstreetruralhealth.com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1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DD0-CBF8-EFAC-A7F8-68F8B0BC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Care Shortage Areas by County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435EFA-30E3-1DFF-D2B9-897DD6CFB4A5}"/>
              </a:ext>
            </a:extLst>
          </p:cNvPr>
          <p:cNvSpPr/>
          <p:nvPr/>
        </p:nvSpPr>
        <p:spPr>
          <a:xfrm>
            <a:off x="807046" y="832535"/>
            <a:ext cx="7529904" cy="361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500" i="1" dirty="0">
                <a:solidFill>
                  <a:srgbClr val="000000"/>
                </a:solidFill>
                <a:latin typeface="Calibri"/>
              </a:rPr>
              <a:t>Rural is a commonly overlooked health inequity:</a:t>
            </a:r>
            <a:endParaRPr lang="en-US" sz="1500" i="1" u="sng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Picture 9" descr="A map of the united states&#10;&#10;Description automatically generated">
            <a:extLst>
              <a:ext uri="{FF2B5EF4-FFF2-40B4-BE49-F238E27FC236}">
                <a16:creationId xmlns:a16="http://schemas.microsoft.com/office/drawing/2014/main" id="{B7D3C415-797A-3B54-AF3F-C17AC8183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"/>
          <a:stretch/>
        </p:blipFill>
        <p:spPr>
          <a:xfrm>
            <a:off x="1143168" y="1303900"/>
            <a:ext cx="6857661" cy="49237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3E601F-3C38-28CF-D4CF-D45FA9D73E28}"/>
              </a:ext>
            </a:extLst>
          </p:cNvPr>
          <p:cNvSpPr txBox="1"/>
          <p:nvPr/>
        </p:nvSpPr>
        <p:spPr>
          <a:xfrm>
            <a:off x="6488515" y="6227642"/>
            <a:ext cx="26554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u="none" strike="noStrike" dirty="0">
                <a:solidFill>
                  <a:srgbClr val="767676"/>
                </a:solidFill>
                <a:effectLst/>
                <a:latin typeface="Verdana" panose="020B0604030504040204" pitchFamily="34" charset="0"/>
              </a:rPr>
              <a:t>Source: </a:t>
            </a:r>
            <a:r>
              <a:rPr lang="en-US" sz="1050" b="0" i="0" u="sng" dirty="0">
                <a:solidFill>
                  <a:srgbClr val="767676"/>
                </a:solidFill>
                <a:effectLst/>
                <a:latin typeface="Verdana" panose="020B0604030504040204" pitchFamily="34" charset="0"/>
                <a:hlinkClick r:id="rId3"/>
              </a:rPr>
              <a:t>data.HRSA.gov, May 2023</a:t>
            </a:r>
            <a:r>
              <a:rPr lang="en-US" sz="1050" b="0" i="0" u="none" strike="noStrike" dirty="0">
                <a:solidFill>
                  <a:srgbClr val="767676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5413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861B40-E737-F142-3C39-894D21871249}"/>
              </a:ext>
            </a:extLst>
          </p:cNvPr>
          <p:cNvSpPr/>
          <p:nvPr/>
        </p:nvSpPr>
        <p:spPr>
          <a:xfrm>
            <a:off x="321852" y="1067116"/>
            <a:ext cx="2633469" cy="45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Rural Residents are Older…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8133B-1EC2-497D-DDEF-3B905BCC7C3D}"/>
              </a:ext>
            </a:extLst>
          </p:cNvPr>
          <p:cNvSpPr/>
          <p:nvPr/>
        </p:nvSpPr>
        <p:spPr>
          <a:xfrm>
            <a:off x="3255265" y="1067116"/>
            <a:ext cx="2633469" cy="45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…Sicker…</a:t>
            </a:r>
            <a:endParaRPr kumimoji="0" lang="en-US" sz="1400" b="1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BE651-EA73-DC80-277D-7589F6AC8145}"/>
              </a:ext>
            </a:extLst>
          </p:cNvPr>
          <p:cNvSpPr/>
          <p:nvPr/>
        </p:nvSpPr>
        <p:spPr>
          <a:xfrm>
            <a:off x="6188679" y="1067116"/>
            <a:ext cx="2633469" cy="45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…and have Less Access to Care than other Americans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44CE-3D0A-FB0F-9B97-2FB699D8533C}"/>
              </a:ext>
            </a:extLst>
          </p:cNvPr>
          <p:cNvSpPr/>
          <p:nvPr/>
        </p:nvSpPr>
        <p:spPr>
          <a:xfrm>
            <a:off x="640079" y="1723599"/>
            <a:ext cx="2090833" cy="212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 Over 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85BA9E-29A4-FE49-19C5-ED51DB1BEE45}"/>
              </a:ext>
            </a:extLst>
          </p:cNvPr>
          <p:cNvSpPr/>
          <p:nvPr/>
        </p:nvSpPr>
        <p:spPr>
          <a:xfrm>
            <a:off x="3515867" y="1723599"/>
            <a:ext cx="2112264" cy="212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Mortality Rate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73ABA-4C43-15DF-729D-EAB40E20CD17}"/>
              </a:ext>
            </a:extLst>
          </p:cNvPr>
          <p:cNvSpPr/>
          <p:nvPr/>
        </p:nvSpPr>
        <p:spPr>
          <a:xfrm>
            <a:off x="6434072" y="1722222"/>
            <a:ext cx="2388076" cy="179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rgbClr val="000000"/>
                </a:solidFill>
                <a:latin typeface="Calibri"/>
              </a:rPr>
              <a:t>Specialists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 100k Residents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0062885-3D81-F51B-E38B-540A07657022}"/>
              </a:ext>
            </a:extLst>
          </p:cNvPr>
          <p:cNvGraphicFramePr>
            <a:graphicFrameLocks/>
          </p:cNvGraphicFramePr>
          <p:nvPr/>
        </p:nvGraphicFramePr>
        <p:xfrm>
          <a:off x="480856" y="2136596"/>
          <a:ext cx="2415385" cy="288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AD337AD-54D6-2829-F1B2-6796D0C03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46323"/>
              </p:ext>
            </p:extLst>
          </p:nvPr>
        </p:nvGraphicFramePr>
        <p:xfrm>
          <a:off x="6297719" y="2131882"/>
          <a:ext cx="2415385" cy="288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E6964CF-91E6-CCC1-A007-557D7934962B}"/>
              </a:ext>
            </a:extLst>
          </p:cNvPr>
          <p:cNvSpPr/>
          <p:nvPr/>
        </p:nvSpPr>
        <p:spPr>
          <a:xfrm>
            <a:off x="640079" y="5329481"/>
            <a:ext cx="7799836" cy="499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Rural healthcare providers face numerous unique challenges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engaging with patients and ensuring their healthiness</a:t>
            </a:r>
            <a:endParaRPr kumimoji="0" lang="en-US" sz="135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3EC66F-EEE5-A4CA-6056-2A0827059E0C}"/>
              </a:ext>
            </a:extLst>
          </p:cNvPr>
          <p:cNvSpPr/>
          <p:nvPr/>
        </p:nvSpPr>
        <p:spPr>
          <a:xfrm>
            <a:off x="437067" y="6065824"/>
            <a:ext cx="3182852" cy="10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CMS, Health Affairs.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490D5037-40D4-0844-193F-48C06BF47799}"/>
              </a:ext>
            </a:extLst>
          </p:cNvPr>
          <p:cNvGraphicFramePr/>
          <p:nvPr/>
        </p:nvGraphicFramePr>
        <p:xfrm>
          <a:off x="3364306" y="2136597"/>
          <a:ext cx="2415385" cy="288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Arrow: Right 29">
            <a:extLst>
              <a:ext uri="{FF2B5EF4-FFF2-40B4-BE49-F238E27FC236}">
                <a16:creationId xmlns:a16="http://schemas.microsoft.com/office/drawing/2014/main" id="{33A454BC-B98C-BDB6-D4C7-4CC3186D6E73}"/>
              </a:ext>
            </a:extLst>
          </p:cNvPr>
          <p:cNvSpPr/>
          <p:nvPr/>
        </p:nvSpPr>
        <p:spPr>
          <a:xfrm rot="18972248">
            <a:off x="4078393" y="3224587"/>
            <a:ext cx="1129735" cy="5282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9AEF21-BB4F-BAF9-FDC5-B2A25F4EC544}"/>
              </a:ext>
            </a:extLst>
          </p:cNvPr>
          <p:cNvSpPr/>
          <p:nvPr/>
        </p:nvSpPr>
        <p:spPr>
          <a:xfrm>
            <a:off x="4185489" y="3006531"/>
            <a:ext cx="457138" cy="30892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23%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05D37B-F589-6D4A-B02D-45D9755B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73152"/>
            <a:ext cx="8997696" cy="61537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Problems Are Exacerbated in Rural Settings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9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27E8-8740-3C66-2B12-040604CF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Rural PCPs’ reactions to “primary care value-based payment models”</a:t>
            </a:r>
            <a:br>
              <a:rPr lang="en-US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D9934714-6C1F-0551-F69B-D27CDBD62BE6}"/>
              </a:ext>
            </a:extLst>
          </p:cNvPr>
          <p:cNvSpPr/>
          <p:nvPr/>
        </p:nvSpPr>
        <p:spPr>
          <a:xfrm>
            <a:off x="5675234" y="2004235"/>
            <a:ext cx="3479292" cy="2158409"/>
          </a:xfrm>
          <a:prstGeom prst="wedgeEllipseCallou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fontAlgn="t"/>
            <a:r>
              <a:rPr lang="en-US" b="1" i="0">
                <a:solidFill>
                  <a:schemeClr val="bg1"/>
                </a:solidFill>
                <a:latin typeface="inherit"/>
              </a:rPr>
              <a:t>“When I hear the term [value-based payment], I think ‘great on paper, impossible to implement in reality.’”</a:t>
            </a:r>
            <a:endParaRPr lang="en-US" i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C12C14BF-6E5D-DB82-3EDA-FD5DD404070A}"/>
              </a:ext>
            </a:extLst>
          </p:cNvPr>
          <p:cNvSpPr/>
          <p:nvPr/>
        </p:nvSpPr>
        <p:spPr>
          <a:xfrm flipH="1">
            <a:off x="2762246" y="772502"/>
            <a:ext cx="2981093" cy="2987748"/>
          </a:xfrm>
          <a:prstGeom prst="wedgeEllipseCallout">
            <a:avLst>
              <a:gd name="adj1" fmla="val -1982"/>
              <a:gd name="adj2" fmla="val 73339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bg1"/>
                </a:solidFill>
                <a:latin typeface="inherit"/>
              </a:rPr>
              <a:t>“The theory that we’ll just change how we pay and miraculously have all this free time in the day is silliness. That was how it [PC-VBP] was billed originally.”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1FC353B6-B405-4993-8BBA-0F0CBB7BFDFE}"/>
              </a:ext>
            </a:extLst>
          </p:cNvPr>
          <p:cNvSpPr/>
          <p:nvPr/>
        </p:nvSpPr>
        <p:spPr>
          <a:xfrm flipH="1">
            <a:off x="57842" y="933235"/>
            <a:ext cx="2670045" cy="3314768"/>
          </a:xfrm>
          <a:prstGeom prst="wedgeEllipseCallout">
            <a:avLst>
              <a:gd name="adj1" fmla="val -32962"/>
              <a:gd name="adj2" fmla="val 58190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bg1"/>
                </a:solidFill>
                <a:latin typeface="inherit"/>
              </a:rPr>
              <a:t>“[VBC] is just [FFS] with this extra layer of reporting &amp; accountability that the system is not structured to support.”</a:t>
            </a:r>
          </a:p>
        </p:txBody>
      </p:sp>
      <p:pic>
        <p:nvPicPr>
          <p:cNvPr id="11" name="Graphic 10" descr="Confused person with solid fill">
            <a:extLst>
              <a:ext uri="{FF2B5EF4-FFF2-40B4-BE49-F238E27FC236}">
                <a16:creationId xmlns:a16="http://schemas.microsoft.com/office/drawing/2014/main" id="{C9EF7C8F-ADC3-F1E8-7B95-AB4CFF62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4169" y="4686787"/>
            <a:ext cx="2019301" cy="2019301"/>
          </a:xfrm>
          <a:prstGeom prst="rect">
            <a:avLst/>
          </a:prstGeom>
        </p:spPr>
      </p:pic>
      <p:pic>
        <p:nvPicPr>
          <p:cNvPr id="13" name="Graphic 12" descr="Woman Shrugging with solid fill">
            <a:extLst>
              <a:ext uri="{FF2B5EF4-FFF2-40B4-BE49-F238E27FC236}">
                <a16:creationId xmlns:a16="http://schemas.microsoft.com/office/drawing/2014/main" id="{515A86B2-9446-F21C-2A76-78EB577DB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349" y="4405202"/>
            <a:ext cx="2019301" cy="2019301"/>
          </a:xfrm>
          <a:prstGeom prst="rect">
            <a:avLst/>
          </a:prstGeom>
        </p:spPr>
      </p:pic>
      <p:pic>
        <p:nvPicPr>
          <p:cNvPr id="14" name="Graphic 13" descr="Confused person with solid fill">
            <a:extLst>
              <a:ext uri="{FF2B5EF4-FFF2-40B4-BE49-F238E27FC236}">
                <a16:creationId xmlns:a16="http://schemas.microsoft.com/office/drawing/2014/main" id="{E1CF07D7-92F9-5142-B9D7-5E5EB4118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7596" y="4636925"/>
            <a:ext cx="2019301" cy="20193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B698B8-D2F0-F845-30CF-5121A885BB88}"/>
              </a:ext>
            </a:extLst>
          </p:cNvPr>
          <p:cNvSpPr txBox="1"/>
          <p:nvPr/>
        </p:nvSpPr>
        <p:spPr>
          <a:xfrm>
            <a:off x="4233742" y="6490644"/>
            <a:ext cx="460057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The Commonwealth Fund: </a:t>
            </a:r>
            <a:r>
              <a:rPr lang="en-US" sz="800" dirty="0">
                <a:hlinkClick r:id="rId6"/>
              </a:rPr>
              <a:t>Link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2000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B6E8-597B-0867-F531-1E635363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 key barriers to participation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4AE04-623E-6780-2AB7-D6E7B12FE0F0}"/>
              </a:ext>
            </a:extLst>
          </p:cNvPr>
          <p:cNvSpPr/>
          <p:nvPr/>
        </p:nvSpPr>
        <p:spPr>
          <a:xfrm>
            <a:off x="177800" y="1094009"/>
            <a:ext cx="8783320" cy="724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PCPs’ enthusiasm for VBP models is tempered by: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44B13-AF11-FA44-A067-C4D181903729}"/>
              </a:ext>
            </a:extLst>
          </p:cNvPr>
          <p:cNvSpPr txBox="1"/>
          <p:nvPr/>
        </p:nvSpPr>
        <p:spPr>
          <a:xfrm>
            <a:off x="2407767" y="6198656"/>
            <a:ext cx="6553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CMS: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2"/>
              </a:rPr>
              <a:t>Link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C443DC-308D-DD5B-0744-EF6E8F3F5AC3}"/>
              </a:ext>
            </a:extLst>
          </p:cNvPr>
          <p:cNvSpPr/>
          <p:nvPr/>
        </p:nvSpPr>
        <p:spPr>
          <a:xfrm>
            <a:off x="113066" y="2450636"/>
            <a:ext cx="2743200" cy="2743200"/>
          </a:xfrm>
          <a:prstGeom prst="ellipse">
            <a:avLst/>
          </a:prstGeom>
          <a:solidFill>
            <a:srgbClr val="154734"/>
          </a:solidFill>
          <a:ln w="28575" cap="flat" cmpd="sng" algn="ctr">
            <a:solidFill>
              <a:srgbClr val="D6A46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Workforce Shortage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BF40FD-3919-BA6F-5F5A-C7690BF8FE19}"/>
              </a:ext>
            </a:extLst>
          </p:cNvPr>
          <p:cNvSpPr/>
          <p:nvPr/>
        </p:nvSpPr>
        <p:spPr>
          <a:xfrm>
            <a:off x="3197860" y="2450636"/>
            <a:ext cx="2743200" cy="2743200"/>
          </a:xfrm>
          <a:prstGeom prst="ellipse">
            <a:avLst/>
          </a:prstGeom>
          <a:solidFill>
            <a:srgbClr val="154734"/>
          </a:solidFill>
          <a:ln w="28575" cap="flat" cmpd="sng" algn="ctr">
            <a:solidFill>
              <a:srgbClr val="D6A46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Imperfect Performance Measures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4BECD8-24CF-1892-9777-55469B48A778}"/>
              </a:ext>
            </a:extLst>
          </p:cNvPr>
          <p:cNvSpPr/>
          <p:nvPr/>
        </p:nvSpPr>
        <p:spPr>
          <a:xfrm>
            <a:off x="6287734" y="2450636"/>
            <a:ext cx="2743200" cy="2743200"/>
          </a:xfrm>
          <a:prstGeom prst="ellipse">
            <a:avLst/>
          </a:prstGeom>
          <a:solidFill>
            <a:srgbClr val="154734"/>
          </a:solidFill>
          <a:ln w="28575" cap="flat" cmpd="sng" algn="ctr">
            <a:solidFill>
              <a:srgbClr val="D6A46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Financial Barriers</a:t>
            </a:r>
          </a:p>
        </p:txBody>
      </p:sp>
    </p:spTree>
    <p:extLst>
      <p:ext uri="{BB962C8B-B14F-4D97-AF65-F5344CB8AC3E}">
        <p14:creationId xmlns:p14="http://schemas.microsoft.com/office/powerpoint/2010/main" val="383939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F56E-A87C-A737-40D3-2DF0A587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Trusted Relationships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0B4B3-98FC-8912-0EA2-CDEEE0904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09" y="1020204"/>
            <a:ext cx="6663381" cy="49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F56E-A87C-A737-40D3-2DF0A587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Trusted Relationships</a:t>
            </a:r>
          </a:p>
        </p:txBody>
      </p:sp>
      <p:pic>
        <p:nvPicPr>
          <p:cNvPr id="3074" name="Picture 2" descr="smiling patient and navigator">
            <a:extLst>
              <a:ext uri="{FF2B5EF4-FFF2-40B4-BE49-F238E27FC236}">
                <a16:creationId xmlns:a16="http://schemas.microsoft.com/office/drawing/2014/main" id="{6D7EAC49-62B9-DC77-644F-F4894646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9" y="1026904"/>
            <a:ext cx="8377881" cy="48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5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F58CE-CE58-9E40-2156-A9F20957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It Takes a Village - Team 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E90F6-E172-92FB-859A-5DA3D3E8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527" y="4275597"/>
            <a:ext cx="4401212" cy="19184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200">
                <a:solidFill>
                  <a:schemeClr val="accent4"/>
                </a:solidFill>
              </a:rPr>
              <a:t>Provides “first-class” assistance to seniors</a:t>
            </a:r>
          </a:p>
          <a:p>
            <a:pPr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200">
                <a:solidFill>
                  <a:schemeClr val="accent4"/>
                </a:solidFill>
                <a:ea typeface="Open Sans"/>
                <a:cs typeface="Open Sans"/>
              </a:rPr>
              <a:t>Reduces burden on clinic staff with an extra set of hands</a:t>
            </a:r>
          </a:p>
          <a:p>
            <a:pPr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200">
                <a:solidFill>
                  <a:schemeClr val="accent4"/>
                </a:solidFill>
                <a:ea typeface="Open Sans"/>
                <a:cs typeface="Open Sans"/>
              </a:rPr>
              <a:t>Addresses quality measure gaps (e.g., HEDIS)</a:t>
            </a:r>
          </a:p>
          <a:p>
            <a:pPr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200">
                <a:solidFill>
                  <a:schemeClr val="accent4"/>
                </a:solidFill>
                <a:ea typeface="Open Sans"/>
                <a:cs typeface="Open Sans"/>
              </a:rPr>
              <a:t>Assists patients with non-clinical (SDOH) barriers to care</a:t>
            </a:r>
          </a:p>
          <a:p>
            <a:pPr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200">
                <a:solidFill>
                  <a:schemeClr val="accent4"/>
                </a:solidFill>
              </a:rPr>
              <a:t>Answers Medicare and insurance questions </a:t>
            </a:r>
            <a:endParaRPr lang="en-US" sz="1200">
              <a:solidFill>
                <a:schemeClr val="accent4"/>
              </a:solidFill>
              <a:ea typeface="Open Sans"/>
              <a:cs typeface="Open Sans"/>
            </a:endParaRPr>
          </a:p>
          <a:p>
            <a:pPr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1200">
              <a:solidFill>
                <a:schemeClr val="accent4"/>
              </a:solidFill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694061-43BA-6F9D-F3FA-8916B5AE6905}"/>
              </a:ext>
            </a:extLst>
          </p:cNvPr>
          <p:cNvSpPr/>
          <p:nvPr/>
        </p:nvSpPr>
        <p:spPr>
          <a:xfrm>
            <a:off x="4690955" y="840109"/>
            <a:ext cx="4401212" cy="45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Main Street Health Navigators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823DC-70E4-80CB-0B73-1BEF489526EF}"/>
              </a:ext>
            </a:extLst>
          </p:cNvPr>
          <p:cNvSpPr/>
          <p:nvPr/>
        </p:nvSpPr>
        <p:spPr>
          <a:xfrm>
            <a:off x="4690955" y="3717583"/>
            <a:ext cx="4401212" cy="45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Main Street Health Navigator Support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82EB0570-C115-8E15-6D0E-09FC2A2D7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1"/>
          <a:stretch/>
        </p:blipFill>
        <p:spPr>
          <a:xfrm>
            <a:off x="4743043" y="1437315"/>
            <a:ext cx="744615" cy="60879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53B535A6-8A1E-20E6-7AB0-FD81C8A9F3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4"/>
          <a:stretch/>
        </p:blipFill>
        <p:spPr>
          <a:xfrm>
            <a:off x="4743043" y="2200038"/>
            <a:ext cx="744615" cy="669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C1F38A-D432-43DA-05A6-CE42A41E82FE}"/>
              </a:ext>
            </a:extLst>
          </p:cNvPr>
          <p:cNvSpPr txBox="1"/>
          <p:nvPr/>
        </p:nvSpPr>
        <p:spPr>
          <a:xfrm>
            <a:off x="5568224" y="1595518"/>
            <a:ext cx="34642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55596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Recruited locally from the community 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347EE-E5F4-909E-66A1-3927A2013257}"/>
              </a:ext>
            </a:extLst>
          </p:cNvPr>
          <p:cNvSpPr txBox="1"/>
          <p:nvPr/>
        </p:nvSpPr>
        <p:spPr>
          <a:xfrm>
            <a:off x="5568224" y="2288654"/>
            <a:ext cx="3464215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55596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Functions like a Community Health Worker with expertise in Medicare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0CD8B-B921-F84D-4436-514DC9DBA5A0}"/>
              </a:ext>
            </a:extLst>
          </p:cNvPr>
          <p:cNvSpPr txBox="1"/>
          <p:nvPr/>
        </p:nvSpPr>
        <p:spPr>
          <a:xfrm>
            <a:off x="5873325" y="6318058"/>
            <a:ext cx="3218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A8ABB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* All potential hires will be approved by clinic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253F3-57C7-1FDA-B490-9B995DD3703E}"/>
              </a:ext>
            </a:extLst>
          </p:cNvPr>
          <p:cNvSpPr txBox="1"/>
          <p:nvPr/>
        </p:nvSpPr>
        <p:spPr>
          <a:xfrm>
            <a:off x="5568224" y="3011519"/>
            <a:ext cx="3464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5596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Employed by Main Street Health and joins your staff at no cost to the clinic </a:t>
            </a:r>
          </a:p>
        </p:txBody>
      </p:sp>
      <p:pic>
        <p:nvPicPr>
          <p:cNvPr id="15" name="Graphic 14" descr="Follow with solid fill">
            <a:extLst>
              <a:ext uri="{FF2B5EF4-FFF2-40B4-BE49-F238E27FC236}">
                <a16:creationId xmlns:a16="http://schemas.microsoft.com/office/drawing/2014/main" id="{7D9F7FC7-F4D6-4DF1-0E32-9ECA64479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3076" y="2945466"/>
            <a:ext cx="624548" cy="6245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DC361F-D3BB-07C9-3B08-8950A95B2D56}"/>
              </a:ext>
            </a:extLst>
          </p:cNvPr>
          <p:cNvCxnSpPr>
            <a:cxnSpLocks/>
          </p:cNvCxnSpPr>
          <p:nvPr/>
        </p:nvCxnSpPr>
        <p:spPr>
          <a:xfrm>
            <a:off x="4572000" y="688526"/>
            <a:ext cx="0" cy="5745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6859075-ACE2-6420-2927-CD27BEB7C2C2}"/>
              </a:ext>
            </a:extLst>
          </p:cNvPr>
          <p:cNvSpPr/>
          <p:nvPr/>
        </p:nvSpPr>
        <p:spPr>
          <a:xfrm>
            <a:off x="164905" y="840109"/>
            <a:ext cx="4288139" cy="4565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Additions to Primary Care Team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9E4377C-DD2F-CB6E-3002-5B15C491E7DB}"/>
              </a:ext>
            </a:extLst>
          </p:cNvPr>
          <p:cNvSpPr txBox="1">
            <a:spLocks/>
          </p:cNvSpPr>
          <p:nvPr/>
        </p:nvSpPr>
        <p:spPr>
          <a:xfrm>
            <a:off x="384472" y="1398124"/>
            <a:ext cx="4055294" cy="149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A46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5353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Coordinators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A46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5353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 Health Navigators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A46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5353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 Pharmacists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A46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5353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Workers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A46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5353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Behavioral Health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A46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3536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0E9EAC3-049E-A477-3EFF-67F54493625F}"/>
              </a:ext>
            </a:extLst>
          </p:cNvPr>
          <p:cNvSpPr txBox="1">
            <a:spLocks/>
          </p:cNvSpPr>
          <p:nvPr/>
        </p:nvSpPr>
        <p:spPr>
          <a:xfrm>
            <a:off x="164907" y="3965237"/>
            <a:ext cx="4288138" cy="279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>
                <a:solidFill>
                  <a:schemeClr val="tx1"/>
                </a:solidFill>
              </a:rPr>
              <a:t>General Team Optimizations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A461"/>
              </a:buClr>
              <a:buSz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453536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DFE095C-A2D4-809F-2C3A-6A72A5BC62D7}"/>
              </a:ext>
            </a:extLst>
          </p:cNvPr>
          <p:cNvSpPr/>
          <p:nvPr/>
        </p:nvSpPr>
        <p:spPr>
          <a:xfrm>
            <a:off x="2000394" y="3036963"/>
            <a:ext cx="644364" cy="810592"/>
          </a:xfrm>
          <a:prstGeom prst="downArrow">
            <a:avLst>
              <a:gd name="adj1" fmla="val 50000"/>
              <a:gd name="adj2" fmla="val 491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Meeting outline">
            <a:extLst>
              <a:ext uri="{FF2B5EF4-FFF2-40B4-BE49-F238E27FC236}">
                <a16:creationId xmlns:a16="http://schemas.microsoft.com/office/drawing/2014/main" id="{7ECEFE4C-7A49-DC21-3C0E-ADED591C23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3588" y="4219842"/>
            <a:ext cx="593961" cy="593961"/>
          </a:xfrm>
          <a:prstGeom prst="rect">
            <a:avLst/>
          </a:prstGeom>
        </p:spPr>
      </p:pic>
      <p:pic>
        <p:nvPicPr>
          <p:cNvPr id="18" name="Graphic 17" descr="Stethoscope outline">
            <a:extLst>
              <a:ext uri="{FF2B5EF4-FFF2-40B4-BE49-F238E27FC236}">
                <a16:creationId xmlns:a16="http://schemas.microsoft.com/office/drawing/2014/main" id="{14E6D701-AFB2-8BA8-2B4C-3C78FBEF73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14280" y="5107003"/>
            <a:ext cx="593961" cy="593961"/>
          </a:xfrm>
          <a:prstGeom prst="rect">
            <a:avLst/>
          </a:prstGeom>
        </p:spPr>
      </p:pic>
      <p:pic>
        <p:nvPicPr>
          <p:cNvPr id="21" name="Graphic 20" descr="Checklist outline">
            <a:extLst>
              <a:ext uri="{FF2B5EF4-FFF2-40B4-BE49-F238E27FC236}">
                <a16:creationId xmlns:a16="http://schemas.microsoft.com/office/drawing/2014/main" id="{527B098B-7A9A-9B8C-E9F4-48C5384831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5453" y="5093205"/>
            <a:ext cx="593961" cy="593961"/>
          </a:xfrm>
          <a:prstGeom prst="rect">
            <a:avLst/>
          </a:prstGeom>
        </p:spPr>
      </p:pic>
      <p:pic>
        <p:nvPicPr>
          <p:cNvPr id="25" name="Graphic 24" descr="Cycle with people outline">
            <a:extLst>
              <a:ext uri="{FF2B5EF4-FFF2-40B4-BE49-F238E27FC236}">
                <a16:creationId xmlns:a16="http://schemas.microsoft.com/office/drawing/2014/main" id="{2D7EEABB-60B7-8E75-77B5-6EAFA49B50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25596" y="5102884"/>
            <a:ext cx="593961" cy="593961"/>
          </a:xfrm>
          <a:prstGeom prst="rect">
            <a:avLst/>
          </a:prstGeom>
        </p:spPr>
      </p:pic>
      <p:pic>
        <p:nvPicPr>
          <p:cNvPr id="27" name="Graphic 26" descr="Syncing cloud outline">
            <a:extLst>
              <a:ext uri="{FF2B5EF4-FFF2-40B4-BE49-F238E27FC236}">
                <a16:creationId xmlns:a16="http://schemas.microsoft.com/office/drawing/2014/main" id="{081F364E-1361-C49A-657D-C5E5F9E8FA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20319" y="4219842"/>
            <a:ext cx="593961" cy="593961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70704A4-FCA6-3410-8530-4194260DA8F2}"/>
              </a:ext>
            </a:extLst>
          </p:cNvPr>
          <p:cNvGraphicFramePr>
            <a:graphicFrameLocks noGrp="1"/>
          </p:cNvGraphicFramePr>
          <p:nvPr/>
        </p:nvGraphicFramePr>
        <p:xfrm>
          <a:off x="151628" y="5683386"/>
          <a:ext cx="428813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379">
                  <a:extLst>
                    <a:ext uri="{9D8B030D-6E8A-4147-A177-3AD203B41FA5}">
                      <a16:colId xmlns:a16="http://schemas.microsoft.com/office/drawing/2014/main" val="3392961234"/>
                    </a:ext>
                  </a:extLst>
                </a:gridCol>
                <a:gridCol w="1429379">
                  <a:extLst>
                    <a:ext uri="{9D8B030D-6E8A-4147-A177-3AD203B41FA5}">
                      <a16:colId xmlns:a16="http://schemas.microsoft.com/office/drawing/2014/main" val="2455509740"/>
                    </a:ext>
                  </a:extLst>
                </a:gridCol>
                <a:gridCol w="1429379">
                  <a:extLst>
                    <a:ext uri="{9D8B030D-6E8A-4147-A177-3AD203B41FA5}">
                      <a16:colId xmlns:a16="http://schemas.microsoft.com/office/drawing/2014/main" val="3583158695"/>
                    </a:ext>
                  </a:extLst>
                </a:gridCol>
              </a:tblGrid>
              <a:tr h="284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Pre-visit planning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Panel management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Annual wellness visits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88505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81433C4-DD51-FE60-8D40-68B3C5B75A31}"/>
              </a:ext>
            </a:extLst>
          </p:cNvPr>
          <p:cNvGraphicFramePr>
            <a:graphicFrameLocks noGrp="1"/>
          </p:cNvGraphicFramePr>
          <p:nvPr/>
        </p:nvGraphicFramePr>
        <p:xfrm>
          <a:off x="701813" y="4745544"/>
          <a:ext cx="3224058" cy="345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029">
                  <a:extLst>
                    <a:ext uri="{9D8B030D-6E8A-4147-A177-3AD203B41FA5}">
                      <a16:colId xmlns:a16="http://schemas.microsoft.com/office/drawing/2014/main" val="3894186669"/>
                    </a:ext>
                  </a:extLst>
                </a:gridCol>
                <a:gridCol w="1612029">
                  <a:extLst>
                    <a:ext uri="{9D8B030D-6E8A-4147-A177-3AD203B41FA5}">
                      <a16:colId xmlns:a16="http://schemas.microsoft.com/office/drawing/2014/main" val="1227977084"/>
                    </a:ext>
                  </a:extLst>
                </a:gridCol>
              </a:tblGrid>
              <a:tr h="345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Daily huddles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Med sync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99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60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9AA1-0D89-E324-BEB2-A13369D1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Sweat the Small Stuff – Workflow Design Matters</a:t>
            </a:r>
          </a:p>
        </p:txBody>
      </p:sp>
      <p:pic>
        <p:nvPicPr>
          <p:cNvPr id="4098" name="Picture 2" descr="Epic EHR Software - Pricing, Features, Demo &amp; Comparison">
            <a:extLst>
              <a:ext uri="{FF2B5EF4-FFF2-40B4-BE49-F238E27FC236}">
                <a16:creationId xmlns:a16="http://schemas.microsoft.com/office/drawing/2014/main" id="{4037F2DF-4F46-BE71-B52F-C463788C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" y="979273"/>
            <a:ext cx="3501082" cy="183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thenahealth EHR Software | Free Demo ...">
            <a:extLst>
              <a:ext uri="{FF2B5EF4-FFF2-40B4-BE49-F238E27FC236}">
                <a16:creationId xmlns:a16="http://schemas.microsoft.com/office/drawing/2014/main" id="{F23A092C-6F5C-560F-0D5D-D1B07D89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68" y="1774990"/>
            <a:ext cx="4229974" cy="26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hronic Care Management software - eClinicalWorks">
            <a:extLst>
              <a:ext uri="{FF2B5EF4-FFF2-40B4-BE49-F238E27FC236}">
                <a16:creationId xmlns:a16="http://schemas.microsoft.com/office/drawing/2014/main" id="{2D558F6F-16F8-821B-08A4-7D309B932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" y="3527854"/>
            <a:ext cx="4572001" cy="277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oneerRX Product Info : PioneerRX Screenshots : PioneerRX Features">
            <a:extLst>
              <a:ext uri="{FF2B5EF4-FFF2-40B4-BE49-F238E27FC236}">
                <a16:creationId xmlns:a16="http://schemas.microsoft.com/office/drawing/2014/main" id="{51FDB7AF-B937-CCBD-B222-3D03A33B5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29" y="927414"/>
            <a:ext cx="3239875" cy="188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vaility - Features, Reviews &amp; Pricing (August 2024)">
            <a:extLst>
              <a:ext uri="{FF2B5EF4-FFF2-40B4-BE49-F238E27FC236}">
                <a16:creationId xmlns:a16="http://schemas.microsoft.com/office/drawing/2014/main" id="{A976FB5D-5078-F413-B480-3E16DFC4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29" y="3781168"/>
            <a:ext cx="3251709" cy="2329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906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in Street Health">
      <a:dk1>
        <a:srgbClr val="000000"/>
      </a:dk1>
      <a:lt1>
        <a:srgbClr val="FFFFFF"/>
      </a:lt1>
      <a:dk2>
        <a:srgbClr val="0A1E32"/>
      </a:dk2>
      <a:lt2>
        <a:srgbClr val="E9EAEC"/>
      </a:lt2>
      <a:accent1>
        <a:srgbClr val="154734"/>
      </a:accent1>
      <a:accent2>
        <a:srgbClr val="D6A461"/>
      </a:accent2>
      <a:accent3>
        <a:srgbClr val="683431"/>
      </a:accent3>
      <a:accent4>
        <a:srgbClr val="453536"/>
      </a:accent4>
      <a:accent5>
        <a:srgbClr val="A59C94"/>
      </a:accent5>
      <a:accent6>
        <a:srgbClr val="D7D2CB"/>
      </a:accent6>
      <a:hlink>
        <a:srgbClr val="154734"/>
      </a:hlink>
      <a:folHlink>
        <a:srgbClr val="538135"/>
      </a:folHlink>
    </a:clrScheme>
    <a:fontScheme name="CBH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6076EA0D-2913-B64B-B539-A74AFDAA0AA2}" vid="{3376B9CC-4FD7-364F-8F3A-FEC07D343014}"/>
    </a:ext>
  </a:extLst>
</a:theme>
</file>

<file path=ppt/theme/theme2.xml><?xml version="1.0" encoding="utf-8"?>
<a:theme xmlns:a="http://schemas.openxmlformats.org/drawingml/2006/main" name="1_Office Theme">
  <a:themeElements>
    <a:clrScheme name="Main Street Health">
      <a:dk1>
        <a:srgbClr val="000000"/>
      </a:dk1>
      <a:lt1>
        <a:srgbClr val="FFFFFF"/>
      </a:lt1>
      <a:dk2>
        <a:srgbClr val="0A1E32"/>
      </a:dk2>
      <a:lt2>
        <a:srgbClr val="E9EAEC"/>
      </a:lt2>
      <a:accent1>
        <a:srgbClr val="154734"/>
      </a:accent1>
      <a:accent2>
        <a:srgbClr val="D6A461"/>
      </a:accent2>
      <a:accent3>
        <a:srgbClr val="683431"/>
      </a:accent3>
      <a:accent4>
        <a:srgbClr val="453536"/>
      </a:accent4>
      <a:accent5>
        <a:srgbClr val="A59C94"/>
      </a:accent5>
      <a:accent6>
        <a:srgbClr val="D7D2CB"/>
      </a:accent6>
      <a:hlink>
        <a:srgbClr val="154734"/>
      </a:hlink>
      <a:folHlink>
        <a:srgbClr val="538135"/>
      </a:folHlink>
    </a:clrScheme>
    <a:fontScheme name="CBH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 Template_V2" id="{8252B77E-933D-4A42-BBEF-AFA655F94766}" vid="{0480F0DA-543A-4381-A085-3C4FD7CDA7BC}"/>
    </a:ext>
  </a:extLst>
</a:theme>
</file>

<file path=ppt/theme/theme3.xml><?xml version="1.0" encoding="utf-8"?>
<a:theme xmlns:a="http://schemas.openxmlformats.org/drawingml/2006/main" name="2_Office Theme">
  <a:themeElements>
    <a:clrScheme name="Custom 3">
      <a:dk1>
        <a:srgbClr val="000000"/>
      </a:dk1>
      <a:lt1>
        <a:srgbClr val="FFFFFF"/>
      </a:lt1>
      <a:dk2>
        <a:srgbClr val="0A1E32"/>
      </a:dk2>
      <a:lt2>
        <a:srgbClr val="E9EAEC"/>
      </a:lt2>
      <a:accent1>
        <a:srgbClr val="154734"/>
      </a:accent1>
      <a:accent2>
        <a:srgbClr val="D6A361"/>
      </a:accent2>
      <a:accent3>
        <a:srgbClr val="7F2313"/>
      </a:accent3>
      <a:accent4>
        <a:srgbClr val="555962"/>
      </a:accent4>
      <a:accent5>
        <a:srgbClr val="7C818D"/>
      </a:accent5>
      <a:accent6>
        <a:srgbClr val="A8ABB3"/>
      </a:accent6>
      <a:hlink>
        <a:srgbClr val="3E643C"/>
      </a:hlink>
      <a:folHlink>
        <a:srgbClr val="538135"/>
      </a:folHlink>
    </a:clrScheme>
    <a:fontScheme name="Russell Street Venture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V Presentation Template V1.0_03MAR2021.potx" id="{340B2339-098A-49D4-A6B7-2ED78CF52F25}" vid="{9B09D166-BE34-40A1-BD54-4EBC261980A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97FE140296374790E168AB8F99BFF5" ma:contentTypeVersion="12" ma:contentTypeDescription="Create a new document." ma:contentTypeScope="" ma:versionID="7cf0df5e7c8c3cd00357595b2066f2e8">
  <xsd:schema xmlns:xsd="http://www.w3.org/2001/XMLSchema" xmlns:xs="http://www.w3.org/2001/XMLSchema" xmlns:p="http://schemas.microsoft.com/office/2006/metadata/properties" xmlns:ns2="1d3b8be6-88c5-4da8-8f2c-41540755e31d" xmlns:ns3="2d767905-cfcd-4022-98b6-7d322b93ee4e" targetNamespace="http://schemas.microsoft.com/office/2006/metadata/properties" ma:root="true" ma:fieldsID="36d7ebacea37b8ffbba8065f0f96b869" ns2:_="" ns3:_="">
    <xsd:import namespace="1d3b8be6-88c5-4da8-8f2c-41540755e31d"/>
    <xsd:import namespace="2d767905-cfcd-4022-98b6-7d322b93ee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b8be6-88c5-4da8-8f2c-41540755e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67905-cfcd-4022-98b6-7d322b93e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767905-cfcd-4022-98b6-7d322b93ee4e">
      <UserInfo>
        <DisplayName>Bennett Graham</DisplayName>
        <AccountId>12</AccountId>
        <AccountType/>
      </UserInfo>
      <UserInfo>
        <DisplayName>Sarah Wiley</DisplayName>
        <AccountId>61</AccountId>
        <AccountType/>
      </UserInfo>
      <UserInfo>
        <DisplayName>Ben Conrad</DisplayName>
        <AccountId>337</AccountId>
        <AccountType/>
      </UserInfo>
      <UserInfo>
        <DisplayName>Micalah Crafton</DisplayName>
        <AccountId>176</AccountId>
        <AccountType/>
      </UserInfo>
      <UserInfo>
        <DisplayName>Diane Seloff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1C3525C-2541-4F06-8FF3-AEC08192B2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FD1A32-122F-4DA6-A24A-DC08ED85B372}">
  <ds:schemaRefs>
    <ds:schemaRef ds:uri="1d3b8be6-88c5-4da8-8f2c-41540755e31d"/>
    <ds:schemaRef ds:uri="2d767905-cfcd-4022-98b6-7d322b93ee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DA7279-08B7-4C36-A5CD-A9BAF623B6D0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1d3b8be6-88c5-4da8-8f2c-41540755e31d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2d767905-cfcd-4022-98b6-7d322b93ee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437</Words>
  <Application>Microsoft Macintosh PowerPoint</Application>
  <PresentationFormat>On-screen Show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Calibri</vt:lpstr>
      <vt:lpstr>Century Gothic</vt:lpstr>
      <vt:lpstr>inherit</vt:lpstr>
      <vt:lpstr>Open Sans</vt:lpstr>
      <vt:lpstr>Roboto</vt:lpstr>
      <vt:lpstr>Verdana</vt:lpstr>
      <vt:lpstr>Wingdings</vt:lpstr>
      <vt:lpstr>Office Theme</vt:lpstr>
      <vt:lpstr>1_Office Theme</vt:lpstr>
      <vt:lpstr>2_Office Theme</vt:lpstr>
      <vt:lpstr>PowerPoint Presentation</vt:lpstr>
      <vt:lpstr>Primary Care Shortage Areas by County</vt:lpstr>
      <vt:lpstr>Problems Are Exacerbated in Rural Settings</vt:lpstr>
      <vt:lpstr> Rural PCPs’ reactions to “primary care value-based payment models” </vt:lpstr>
      <vt:lpstr>3 key barriers to participation</vt:lpstr>
      <vt:lpstr>1. Trusted Relationships</vt:lpstr>
      <vt:lpstr>1. Trusted Relationships</vt:lpstr>
      <vt:lpstr>2. It Takes a Village - Team Based Approach</vt:lpstr>
      <vt:lpstr>3. Sweat the Small Stuff – Workflow Design Matters</vt:lpstr>
      <vt:lpstr>3. Sweat the Small Stuff – Workflow Design Matters</vt:lpstr>
      <vt:lpstr>4. Simplify Behavioral Economics</vt:lpstr>
      <vt:lpstr>4. Candy Land</vt:lpstr>
      <vt:lpstr>Clinical Model Design Principles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Mason Foley</dc:creator>
  <cp:lastModifiedBy>Mason Foley</cp:lastModifiedBy>
  <cp:revision>7</cp:revision>
  <cp:lastPrinted>2021-04-01T23:42:07Z</cp:lastPrinted>
  <dcterms:created xsi:type="dcterms:W3CDTF">2024-07-03T22:43:18Z</dcterms:created>
  <dcterms:modified xsi:type="dcterms:W3CDTF">2024-08-16T00:58:03Z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0x0101003B97FE140296374790E168AB8F99BFF5</vt:lpwstr>
  </property>
  <property fmtid="{D5CDD505-2E9C-101B-9397-08002B2CF9AE}" pid="3" name="MediaServiceImageTags">
    <vt:lpwstr/>
  </property>
</Properties>
</file>