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notesSlides/notesSlide7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1.xml" ContentType="application/vnd.openxmlformats-officedocument.presentationml.notesSlid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notesSlides/notesSlide6.xml" ContentType="application/vnd.openxmlformats-officedocument.presentationml.notesSlid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89" r:id="rId2"/>
    <p:sldMasterId id="2147483677" r:id="rId3"/>
  </p:sldMasterIdLst>
  <p:notesMasterIdLst>
    <p:notesMasterId r:id="rId36"/>
  </p:notesMasterIdLst>
  <p:sldIdLst>
    <p:sldId id="256" r:id="rId4"/>
    <p:sldId id="264" r:id="rId5"/>
    <p:sldId id="4357" r:id="rId6"/>
    <p:sldId id="4342" r:id="rId7"/>
    <p:sldId id="4341" r:id="rId8"/>
    <p:sldId id="290" r:id="rId9"/>
    <p:sldId id="260" r:id="rId10"/>
    <p:sldId id="4343" r:id="rId11"/>
    <p:sldId id="272" r:id="rId12"/>
    <p:sldId id="504" r:id="rId13"/>
    <p:sldId id="590" r:id="rId14"/>
    <p:sldId id="591" r:id="rId15"/>
    <p:sldId id="4344" r:id="rId16"/>
    <p:sldId id="258" r:id="rId17"/>
    <p:sldId id="269" r:id="rId18"/>
    <p:sldId id="4356" r:id="rId19"/>
    <p:sldId id="498" r:id="rId20"/>
    <p:sldId id="4345" r:id="rId21"/>
    <p:sldId id="4347" r:id="rId22"/>
    <p:sldId id="4346" r:id="rId23"/>
    <p:sldId id="4353" r:id="rId24"/>
    <p:sldId id="257" r:id="rId25"/>
    <p:sldId id="4355" r:id="rId26"/>
    <p:sldId id="259" r:id="rId27"/>
    <p:sldId id="271" r:id="rId28"/>
    <p:sldId id="4348" r:id="rId29"/>
    <p:sldId id="4354" r:id="rId30"/>
    <p:sldId id="4349" r:id="rId31"/>
    <p:sldId id="4350" r:id="rId32"/>
    <p:sldId id="4351" r:id="rId33"/>
    <p:sldId id="4352" r:id="rId34"/>
    <p:sldId id="267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1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79C"/>
    <a:srgbClr val="6DBF2D"/>
    <a:srgbClr val="6BBE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114"/>
    <p:restoredTop sz="87427" autoAdjust="0"/>
  </p:normalViewPr>
  <p:slideViewPr>
    <p:cSldViewPr snapToGrid="0" snapToObjects="1" showGuides="1">
      <p:cViewPr varScale="1">
        <p:scale>
          <a:sx n="100" d="100"/>
          <a:sy n="100" d="100"/>
        </p:scale>
        <p:origin x="582" y="72"/>
      </p:cViewPr>
      <p:guideLst>
        <p:guide orient="horz" pos="2184"/>
        <p:guide pos="381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heme" Target="theme/theme1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customXml" Target="../customXml/item2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customXml" Target="../customXml/item3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5704\AppData\Local\Microsoft\Windows\INetCache\Content.Outlook\3YNODOHX\FM_Turnover%20Data_7_18_2024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5704\AppData\Local\Microsoft\Windows\INetCache\Content.Outlook\3YNODOHX\FM_Turnover%20Data_7_18_2024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5704\AppData\Local\Microsoft\Windows\INetCache\Content.Outlook\3YNODOHX\FM_Turnover%20Data_7_18_2024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dirty="0"/>
              <a:t>Scribe Utilization among Survey Respondents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C50D-4486-958A-B12170C70C7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C50D-4486-958A-B12170C70C7B}"/>
              </c:ext>
            </c:extLst>
          </c:dPt>
          <c:cat>
            <c:strRef>
              <c:f>Sheet2!$I$37:$I$38</c:f>
              <c:strCache>
                <c:ptCount val="2"/>
                <c:pt idx="0">
                  <c:v>Yes</c:v>
                </c:pt>
                <c:pt idx="1">
                  <c:v>No</c:v>
                </c:pt>
              </c:strCache>
            </c:strRef>
          </c:cat>
          <c:val>
            <c:numRef>
              <c:f>Sheet2!$J$37:$J$38</c:f>
              <c:numCache>
                <c:formatCode>General</c:formatCode>
                <c:ptCount val="2"/>
                <c:pt idx="0">
                  <c:v>34.4</c:v>
                </c:pt>
                <c:pt idx="1">
                  <c:v>65.599999999999994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50D-4486-958A-B12170C70C7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4.3955380577427802E-2"/>
          <c:y val="0.15507618839311757"/>
          <c:w val="0.18986701662292213"/>
          <c:h val="9.492381160688247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dirty="0"/>
              <a:t>Reasons for Not Participating in Scribe Program/Interest among Respondents</a:t>
            </a:r>
          </a:p>
        </c:rich>
      </c:tx>
      <c:layout>
        <c:manualLayout>
          <c:xMode val="edge"/>
          <c:yMode val="edge"/>
          <c:x val="0.11790519923194856"/>
          <c:y val="7.990923409258546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51A4-459B-B3FD-7E59124C63D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51A4-459B-B3FD-7E59124C63D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51A4-459B-B3FD-7E59124C63D7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51A4-459B-B3FD-7E59124C63D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Sheet2!$K$37:$K$40</c:f>
              <c:strCache>
                <c:ptCount val="4"/>
                <c:pt idx="0">
                  <c:v>Concern quality</c:v>
                </c:pt>
                <c:pt idx="1">
                  <c:v>Concern turnaround</c:v>
                </c:pt>
                <c:pt idx="2">
                  <c:v>Don't feel it will help</c:v>
                </c:pt>
                <c:pt idx="3">
                  <c:v>Interested in learning more</c:v>
                </c:pt>
              </c:strCache>
            </c:strRef>
          </c:cat>
          <c:val>
            <c:numRef>
              <c:f>Sheet2!$L$37:$L$40</c:f>
              <c:numCache>
                <c:formatCode>General</c:formatCode>
                <c:ptCount val="4"/>
                <c:pt idx="0">
                  <c:v>11.9</c:v>
                </c:pt>
                <c:pt idx="1">
                  <c:v>8.9</c:v>
                </c:pt>
                <c:pt idx="2">
                  <c:v>56.4</c:v>
                </c:pt>
                <c:pt idx="3">
                  <c:v>14.9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1A4-459B-B3FD-7E59124C63D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[FM_Turnover Data_7_18_2024.xlsx]Charts!PivotTable3</c:name>
    <c:fmtId val="3"/>
  </c:pivotSource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b="1" i="0" u="none" strike="noStrike" kern="1200" cap="all" spc="120" normalizeH="0" baseline="0">
                <a:solidFill>
                  <a:sysClr val="windowText" lastClr="000000">
                    <a:lumMod val="65000"/>
                    <a:lumOff val="35000"/>
                  </a:sysClr>
                </a:solidFill>
              </a:rPr>
              <a:t>Attrition rates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ctr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ctr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ctr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ctr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ctr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ctr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Charts!$B$57</c:f>
              <c:strCache>
                <c:ptCount val="1"/>
                <c:pt idx="0">
                  <c:v>Attrition Rate (Term Count)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Charts!$A$58:$A$61</c:f>
              <c:strCach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strCache>
            </c:strRef>
          </c:cat>
          <c:val>
            <c:numRef>
              <c:f>Charts!$B$58:$B$61</c:f>
              <c:numCache>
                <c:formatCode>0.0%</c:formatCode>
                <c:ptCount val="4"/>
                <c:pt idx="0">
                  <c:v>8.387096774193549E-2</c:v>
                </c:pt>
                <c:pt idx="1">
                  <c:v>8.2802547770700632E-2</c:v>
                </c:pt>
                <c:pt idx="2">
                  <c:v>7.5144508670520235E-2</c:v>
                </c:pt>
                <c:pt idx="3">
                  <c:v>9.3406593406593408E-2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E69-44C9-A0FF-034591C4FEBC}"/>
            </c:ext>
          </c:extLst>
        </c:ser>
        <c:ser>
          <c:idx val="1"/>
          <c:order val="1"/>
          <c:tx>
            <c:strRef>
              <c:f>Charts!$C$57</c:f>
              <c:strCache>
                <c:ptCount val="1"/>
                <c:pt idx="0">
                  <c:v>Attrition Rate (FTE)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Charts!$A$58:$A$61</c:f>
              <c:strCach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strCache>
            </c:strRef>
          </c:cat>
          <c:val>
            <c:numRef>
              <c:f>Charts!$C$58:$C$61</c:f>
              <c:numCache>
                <c:formatCode>0.0%</c:formatCode>
                <c:ptCount val="4"/>
                <c:pt idx="0">
                  <c:v>0.10955845278398042</c:v>
                </c:pt>
                <c:pt idx="1">
                  <c:v>9.523293607800648E-2</c:v>
                </c:pt>
                <c:pt idx="2">
                  <c:v>0.10106918852166</c:v>
                </c:pt>
                <c:pt idx="3">
                  <c:v>0.10981021622131998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E69-44C9-A0FF-034591C4FEBC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79"/>
        <c:overlap val="100"/>
        <c:axId val="49501776"/>
        <c:axId val="17014783"/>
      </c:barChart>
      <c:catAx>
        <c:axId val="4950177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014783"/>
        <c:crosses val="autoZero"/>
        <c:auto val="1"/>
        <c:lblAlgn val="ctr"/>
        <c:lblOffset val="100"/>
        <c:noMultiLvlLbl val="0"/>
      </c:catAx>
      <c:valAx>
        <c:axId val="17014783"/>
        <c:scaling>
          <c:orientation val="minMax"/>
        </c:scaling>
        <c:delete val="1"/>
        <c:axPos val="l"/>
        <c:numFmt formatCode="0.0%" sourceLinked="1"/>
        <c:majorTickMark val="none"/>
        <c:minorTickMark val="none"/>
        <c:tickLblPos val="nextTo"/>
        <c:crossAx val="49501776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>
            <a:solidFill>
              <a:schemeClr val="tx1">
                <a:lumMod val="15000"/>
                <a:lumOff val="85000"/>
              </a:schemeClr>
            </a:solidFill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[FM_Turnover Data_7_18_2024.xlsx]Charts!PivotTable7</c:name>
    <c:fmtId val="4"/>
  </c:pivotSource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b="1" i="0" u="none" strike="noStrike" kern="1200" cap="all" spc="120" normalizeH="0" baseline="0">
                <a:solidFill>
                  <a:sysClr val="windowText" lastClr="000000">
                    <a:lumMod val="65000"/>
                    <a:lumOff val="35000"/>
                  </a:sysClr>
                </a:solidFill>
              </a:rPr>
              <a:t>Years of Service Category Counts (At Termination)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ctr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ctr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ctr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ctr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ctr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ctr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ctr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ctr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ctr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Charts!$AE$61:$AE$62</c:f>
              <c:strCache>
                <c:ptCount val="1"/>
                <c:pt idx="0">
                  <c:v>APC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Charts!$AD$63:$AD$70</c:f>
              <c:strCache>
                <c:ptCount val="8"/>
                <c:pt idx="0">
                  <c:v>0 to &lt;1</c:v>
                </c:pt>
                <c:pt idx="1">
                  <c:v>1 to &lt;3</c:v>
                </c:pt>
                <c:pt idx="2">
                  <c:v>3 to &lt;5</c:v>
                </c:pt>
                <c:pt idx="3">
                  <c:v>5 to &lt;7</c:v>
                </c:pt>
                <c:pt idx="4">
                  <c:v>7 to &lt;10</c:v>
                </c:pt>
                <c:pt idx="5">
                  <c:v>10 to &lt;15</c:v>
                </c:pt>
                <c:pt idx="6">
                  <c:v>15 to &lt;20</c:v>
                </c:pt>
                <c:pt idx="7">
                  <c:v>&gt;=20</c:v>
                </c:pt>
              </c:strCache>
            </c:strRef>
          </c:cat>
          <c:val>
            <c:numRef>
              <c:f>Charts!$AE$63:$AE$70</c:f>
              <c:numCache>
                <c:formatCode>General</c:formatCode>
                <c:ptCount val="8"/>
                <c:pt idx="0">
                  <c:v>2</c:v>
                </c:pt>
                <c:pt idx="1">
                  <c:v>1</c:v>
                </c:pt>
                <c:pt idx="2">
                  <c:v>2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807-4D59-9C81-86641D6C3932}"/>
            </c:ext>
          </c:extLst>
        </c:ser>
        <c:ser>
          <c:idx val="1"/>
          <c:order val="1"/>
          <c:tx>
            <c:strRef>
              <c:f>Charts!$AF$61:$AF$62</c:f>
              <c:strCache>
                <c:ptCount val="1"/>
                <c:pt idx="0">
                  <c:v>Physician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Charts!$AD$63:$AD$70</c:f>
              <c:strCache>
                <c:ptCount val="8"/>
                <c:pt idx="0">
                  <c:v>0 to &lt;1</c:v>
                </c:pt>
                <c:pt idx="1">
                  <c:v>1 to &lt;3</c:v>
                </c:pt>
                <c:pt idx="2">
                  <c:v>3 to &lt;5</c:v>
                </c:pt>
                <c:pt idx="3">
                  <c:v>5 to &lt;7</c:v>
                </c:pt>
                <c:pt idx="4">
                  <c:v>7 to &lt;10</c:v>
                </c:pt>
                <c:pt idx="5">
                  <c:v>10 to &lt;15</c:v>
                </c:pt>
                <c:pt idx="6">
                  <c:v>15 to &lt;20</c:v>
                </c:pt>
                <c:pt idx="7">
                  <c:v>&gt;=20</c:v>
                </c:pt>
              </c:strCache>
            </c:strRef>
          </c:cat>
          <c:val>
            <c:numRef>
              <c:f>Charts!$AF$63:$AF$70</c:f>
              <c:numCache>
                <c:formatCode>General</c:formatCode>
                <c:ptCount val="8"/>
                <c:pt idx="0">
                  <c:v>1</c:v>
                </c:pt>
                <c:pt idx="1">
                  <c:v>15</c:v>
                </c:pt>
                <c:pt idx="2">
                  <c:v>10</c:v>
                </c:pt>
                <c:pt idx="3">
                  <c:v>5</c:v>
                </c:pt>
                <c:pt idx="4">
                  <c:v>3</c:v>
                </c:pt>
                <c:pt idx="5">
                  <c:v>5</c:v>
                </c:pt>
                <c:pt idx="6">
                  <c:v>3</c:v>
                </c:pt>
                <c:pt idx="7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807-4D59-9C81-86641D6C3932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79"/>
        <c:overlap val="100"/>
        <c:axId val="311484703"/>
        <c:axId val="91248543"/>
      </c:barChart>
      <c:catAx>
        <c:axId val="311484703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1248543"/>
        <c:crosses val="autoZero"/>
        <c:auto val="1"/>
        <c:lblAlgn val="ctr"/>
        <c:lblOffset val="100"/>
        <c:noMultiLvlLbl val="0"/>
      </c:catAx>
      <c:valAx>
        <c:axId val="91248543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11484703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>
            <a:solidFill>
              <a:schemeClr val="tx1">
                <a:lumMod val="15000"/>
                <a:lumOff val="85000"/>
              </a:schemeClr>
            </a:solidFill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[FM_Turnover Data_7_18_2024.xlsx]Charts!PivotTable8</c:name>
    <c:fmtId val="4"/>
  </c:pivotSource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b="1" i="0" u="none" strike="noStrike" kern="1200" cap="all" spc="120" normalizeH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</a:rPr>
              <a:t>Years of Service Category Counts </a:t>
            </a:r>
            <a:r>
              <a:rPr lang="en-US" sz="1600" b="1" i="0" u="none" strike="noStrike" kern="1200" cap="all" spc="120" normalizeH="0" baseline="0">
                <a:solidFill>
                  <a:sysClr val="windowText" lastClr="000000">
                    <a:lumMod val="65000"/>
                    <a:lumOff val="35000"/>
                  </a:sysClr>
                </a:solidFill>
              </a:rPr>
              <a:t>(At FTE Decrease)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ctr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ctr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ctr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ctr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ctr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ctr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ctr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ctr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ctr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>
        <c:manualLayout>
          <c:layoutTarget val="inner"/>
          <c:xMode val="edge"/>
          <c:yMode val="edge"/>
          <c:x val="0.14000175964544004"/>
          <c:y val="9.9192000275684811E-2"/>
          <c:w val="0.79635822110889809"/>
          <c:h val="0.7766101715529770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Charts!$AO$61:$AO$62</c:f>
              <c:strCache>
                <c:ptCount val="1"/>
                <c:pt idx="0">
                  <c:v>APC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Charts!$AN$63:$AN$70</c:f>
              <c:strCache>
                <c:ptCount val="8"/>
                <c:pt idx="0">
                  <c:v>0 to &lt;1</c:v>
                </c:pt>
                <c:pt idx="1">
                  <c:v>1 to &lt;3</c:v>
                </c:pt>
                <c:pt idx="2">
                  <c:v>3 to &lt;5</c:v>
                </c:pt>
                <c:pt idx="3">
                  <c:v>5 to &lt;7</c:v>
                </c:pt>
                <c:pt idx="4">
                  <c:v>7 to &lt;10</c:v>
                </c:pt>
                <c:pt idx="5">
                  <c:v>10 to &lt;15</c:v>
                </c:pt>
                <c:pt idx="6">
                  <c:v>15 to &lt;20</c:v>
                </c:pt>
                <c:pt idx="7">
                  <c:v>&gt;=20</c:v>
                </c:pt>
              </c:strCache>
            </c:strRef>
          </c:cat>
          <c:val>
            <c:numRef>
              <c:f>Charts!$AO$63:$AO$70</c:f>
              <c:numCache>
                <c:formatCode>General</c:formatCode>
                <c:ptCount val="8"/>
                <c:pt idx="2">
                  <c:v>2</c:v>
                </c:pt>
                <c:pt idx="3">
                  <c:v>1</c:v>
                </c:pt>
                <c:pt idx="4">
                  <c:v>4</c:v>
                </c:pt>
                <c:pt idx="5">
                  <c:v>2</c:v>
                </c:pt>
                <c:pt idx="7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9A9-4B8F-BD34-1032E805697F}"/>
            </c:ext>
          </c:extLst>
        </c:ser>
        <c:ser>
          <c:idx val="1"/>
          <c:order val="1"/>
          <c:tx>
            <c:strRef>
              <c:f>Charts!$AP$61:$AP$62</c:f>
              <c:strCache>
                <c:ptCount val="1"/>
                <c:pt idx="0">
                  <c:v>Physician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Charts!$AN$63:$AN$70</c:f>
              <c:strCache>
                <c:ptCount val="8"/>
                <c:pt idx="0">
                  <c:v>0 to &lt;1</c:v>
                </c:pt>
                <c:pt idx="1">
                  <c:v>1 to &lt;3</c:v>
                </c:pt>
                <c:pt idx="2">
                  <c:v>3 to &lt;5</c:v>
                </c:pt>
                <c:pt idx="3">
                  <c:v>5 to &lt;7</c:v>
                </c:pt>
                <c:pt idx="4">
                  <c:v>7 to &lt;10</c:v>
                </c:pt>
                <c:pt idx="5">
                  <c:v>10 to &lt;15</c:v>
                </c:pt>
                <c:pt idx="6">
                  <c:v>15 to &lt;20</c:v>
                </c:pt>
                <c:pt idx="7">
                  <c:v>&gt;=20</c:v>
                </c:pt>
              </c:strCache>
            </c:strRef>
          </c:cat>
          <c:val>
            <c:numRef>
              <c:f>Charts!$AP$63:$AP$70</c:f>
              <c:numCache>
                <c:formatCode>General</c:formatCode>
                <c:ptCount val="8"/>
                <c:pt idx="0">
                  <c:v>2</c:v>
                </c:pt>
                <c:pt idx="1">
                  <c:v>9</c:v>
                </c:pt>
                <c:pt idx="2">
                  <c:v>11</c:v>
                </c:pt>
                <c:pt idx="3">
                  <c:v>9</c:v>
                </c:pt>
                <c:pt idx="4">
                  <c:v>9</c:v>
                </c:pt>
                <c:pt idx="5">
                  <c:v>14</c:v>
                </c:pt>
                <c:pt idx="6">
                  <c:v>3</c:v>
                </c:pt>
                <c:pt idx="7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9A9-4B8F-BD34-1032E805697F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79"/>
        <c:overlap val="100"/>
        <c:axId val="713229728"/>
        <c:axId val="34998592"/>
      </c:barChart>
      <c:catAx>
        <c:axId val="71322972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998592"/>
        <c:crosses val="autoZero"/>
        <c:auto val="1"/>
        <c:lblAlgn val="ctr"/>
        <c:lblOffset val="100"/>
        <c:noMultiLvlLbl val="0"/>
      </c:catAx>
      <c:valAx>
        <c:axId val="3499859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713229728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>
            <a:solidFill>
              <a:schemeClr val="tx1">
                <a:lumMod val="15000"/>
                <a:lumOff val="85000"/>
              </a:schemeClr>
            </a:solidFill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9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9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ED11E7-99C3-E841-909E-927CBF7F32AC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BEFB7A-13C3-8B45-A3DC-9BC6D80C99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2804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1.2 million visits in FY24 in Primary Care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BEFB7A-13C3-8B45-A3DC-9BC6D80C994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2221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Don’t expect improvement if you don’t measure something.  We measure burnout in many ways and formats.  Note we HAVE improved over the past 2 years, we have been steady but consistently doing better than the national benchmark.  Not good enough I fear.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BEFB7A-13C3-8B45-A3DC-9BC6D80C994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632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Well-being triad (I made up):  3 main components drive wellbeing in my opinion: </a:t>
            </a:r>
          </a:p>
          <a:p>
            <a:r>
              <a:rPr lang="en-US" dirty="0"/>
              <a:t>-striking a comfortable balance between career and family (different set point for everyone, and this set point evolves and changes situationally)</a:t>
            </a:r>
          </a:p>
          <a:p>
            <a:r>
              <a:rPr lang="en-US" dirty="0"/>
              <a:t>-intrinsic value:  medicine is an art, and performing clinical is an act of love.  Rewards are relationships, purpose, beneficence.  Not transactional</a:t>
            </a:r>
          </a:p>
          <a:p>
            <a:r>
              <a:rPr lang="en-US" dirty="0"/>
              <a:t>-autonomy: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BEFB7A-13C3-8B45-A3DC-9BC6D80C994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1864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Lots of detail behind how this was developed.  Including benchmarking, legal review, fair market review, financial analysis, and setting minimum expectations for performance when moving away from </a:t>
            </a:r>
            <a:r>
              <a:rPr lang="en-US" dirty="0" err="1"/>
              <a:t>wRVU</a:t>
            </a:r>
            <a:r>
              <a:rPr lang="en-US" dirty="0"/>
              <a:t> transactional model.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BEFB7A-13C3-8B45-A3DC-9BC6D80C994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0700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YOY productivity increased in FM, Peds.  Slight decrease in GIM (cultural challenges- they were not at the time part of primary care service line)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BEFB7A-13C3-8B45-A3DC-9BC6D80C994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1050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Pre compared to 12 months post-scribe implementation.  Sample size:  46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BEFB7A-13C3-8B45-A3DC-9BC6D80C994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6108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2021-2024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BEFB7A-13C3-8B45-A3DC-9BC6D80C994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3673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>
            <a:extLst>
              <a:ext uri="{FF2B5EF4-FFF2-40B4-BE49-F238E27FC236}">
                <a16:creationId xmlns:a16="http://schemas.microsoft.com/office/drawing/2014/main" id="{DAF21ECD-8125-7044-B211-D41AD42A64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" y="1583066"/>
            <a:ext cx="6810702" cy="1926130"/>
          </a:xfrm>
          <a:prstGeom prst="rect">
            <a:avLst/>
          </a:prstGeom>
        </p:spPr>
        <p:txBody>
          <a:bodyPr/>
          <a:lstStyle>
            <a:lvl1pPr algn="ctr">
              <a:defRPr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 1</a:t>
            </a:r>
          </a:p>
        </p:txBody>
      </p:sp>
      <p:sp>
        <p:nvSpPr>
          <p:cNvPr id="3" name="Title 6">
            <a:extLst>
              <a:ext uri="{FF2B5EF4-FFF2-40B4-BE49-F238E27FC236}">
                <a16:creationId xmlns:a16="http://schemas.microsoft.com/office/drawing/2014/main" id="{AA9A7F8F-E563-0246-BA6E-3DCB8FD2BC8A}"/>
              </a:ext>
            </a:extLst>
          </p:cNvPr>
          <p:cNvSpPr txBox="1">
            <a:spLocks/>
          </p:cNvSpPr>
          <p:nvPr userDrawn="1"/>
        </p:nvSpPr>
        <p:spPr>
          <a:xfrm>
            <a:off x="1" y="3429000"/>
            <a:ext cx="6810702" cy="705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rgbClr val="00B0F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500" b="0" dirty="0">
                <a:solidFill>
                  <a:schemeClr val="bg1"/>
                </a:solidFill>
              </a:rPr>
              <a:t>Subtitle</a:t>
            </a:r>
          </a:p>
        </p:txBody>
      </p:sp>
      <p:sp>
        <p:nvSpPr>
          <p:cNvPr id="4" name="Title 6">
            <a:extLst>
              <a:ext uri="{FF2B5EF4-FFF2-40B4-BE49-F238E27FC236}">
                <a16:creationId xmlns:a16="http://schemas.microsoft.com/office/drawing/2014/main" id="{4EE0AF21-182C-3D48-A30F-785EAEFEFE4F}"/>
              </a:ext>
            </a:extLst>
          </p:cNvPr>
          <p:cNvSpPr txBox="1">
            <a:spLocks/>
          </p:cNvSpPr>
          <p:nvPr userDrawn="1"/>
        </p:nvSpPr>
        <p:spPr>
          <a:xfrm>
            <a:off x="1" y="4881534"/>
            <a:ext cx="6810702" cy="9471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rgbClr val="00B0F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500" b="0" dirty="0">
                <a:solidFill>
                  <a:schemeClr val="bg1"/>
                </a:solidFill>
              </a:rPr>
              <a:t>Author</a:t>
            </a:r>
          </a:p>
        </p:txBody>
      </p:sp>
    </p:spTree>
    <p:extLst>
      <p:ext uri="{BB962C8B-B14F-4D97-AF65-F5344CB8AC3E}">
        <p14:creationId xmlns:p14="http://schemas.microsoft.com/office/powerpoint/2010/main" val="37916460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F6ED687-9954-F228-58CC-572601C11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AB16B-EE50-4EA1-B15C-D199F2DD23A8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E83E528-E448-1D5E-B738-84375EAD1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4057DC-BFA1-BE3D-FC23-06A0D9EDF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FFCFF-900F-4984-BB15-908CC76289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3549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E89AE1-0C75-0F4E-BAD9-4D34528072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103D00-F097-3DEF-B839-D68BFF9455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F6E2B3-5FF2-8D77-C768-FB1B653F7C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9A68CA-9CDB-FF4C-8007-CCDDC0F350E1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9AA9F6-3A18-15C1-07E0-3A66BEE39D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255E70-03B6-52AC-352F-5CDE680E9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B9638C-51F8-384C-ACBF-F107288F58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5997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E8A0A-5F9A-B6CD-E9B7-174319655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497B79-FB0B-3128-E730-8D70DC3128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9D4F7D-762E-E47E-DAD4-47FF3133DA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9A68CA-9CDB-FF4C-8007-CCDDC0F350E1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5AF70D-55FA-6B43-5ABE-F3605F4675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8E1F71-48E1-E645-09AC-AB6BAD5F6A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B9638C-51F8-384C-ACBF-F107288F58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1055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98A873-C8F1-23F2-2E30-86CEF5AD9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4CFDE0-CA88-831E-F7BA-0808CCE8BD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E0B137-064C-5523-078B-68E0BCBEB7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9A68CA-9CDB-FF4C-8007-CCDDC0F350E1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037ECF-C534-48BB-5394-712AB6538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52E320-F46A-8BC5-5352-5226E1EB7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B9638C-51F8-384C-ACBF-F107288F58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9388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88B2F-74F9-25EC-DEE0-01E958767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CDEAA5-068A-A084-58D8-D0EE466070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BB258D-B97D-4D69-48B4-087E9C0B45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B7455F-A3C2-7261-2055-B0E2D4CDA7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9A68CA-9CDB-FF4C-8007-CCDDC0F350E1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E047F0-C737-3D81-DDBD-76C74A92C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F887D7-97A7-C860-DF0B-B6505CA34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B9638C-51F8-384C-ACBF-F107288F58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3177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C0F32C-993A-1933-B146-4C01E471F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267FB8-1BEA-8060-73FD-B8A4E7D1A4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386247-0D5B-5A51-4949-D0B3185376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FB7A21-21D3-682E-CFC2-60F6000BF1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437FE9-A6BC-BDDB-0152-7B6D579059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169989-483D-4F41-0320-D25DDB6D7C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9A68CA-9CDB-FF4C-8007-CCDDC0F350E1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479B41C-DCE1-7CBA-EC90-D8081FCB5E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C355696-FFB0-F35A-D9EC-AB3D07E547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B9638C-51F8-384C-ACBF-F107288F58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4530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7B4B4-179E-11BB-1114-2240971991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2AF6183-FF58-267E-6A7D-985C6982DC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9A68CA-9CDB-FF4C-8007-CCDDC0F350E1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CF3ECE-23BC-801C-CAC0-B5F46931C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6AF7DF-04A4-5934-3DE3-EE984598E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B9638C-51F8-384C-ACBF-F107288F58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3013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6AD5E39-7519-BA56-572E-C3636610AB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9A68CA-9CDB-FF4C-8007-CCDDC0F350E1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3D7D2A-ED77-FB63-1360-5D0325211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DBF7E4-E870-A11F-E696-131E675FC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B9638C-51F8-384C-ACBF-F107288F58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0155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69492-E285-73D8-49A2-7EC50934E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4DDA0B-5D67-1136-DAD1-BE3DAE52FF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1145AB-B234-E50C-1025-AFF6163FF2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0C51C2-A4C5-7F57-CE60-CF7BB8CB7F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9A68CA-9CDB-FF4C-8007-CCDDC0F350E1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62100C-A980-3444-0C46-2C2C0A047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4C4D83-B29C-81E7-C87F-3F484C7BC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B9638C-51F8-384C-ACBF-F107288F58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3610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BE4F5-AE15-2577-0058-329FBC1E7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D0C7720-2717-B03E-95CD-BA8A7FE7D3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93087D-B090-DFB6-DEDE-C9BCDEEF11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2D5747-4E67-84B2-7B33-1A2BCF8A66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9A68CA-9CDB-FF4C-8007-CCDDC0F350E1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0F4C77-DA70-4A53-B4BD-92B65BFE38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9B2D2E-1432-E78B-A24D-26796A0BE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B9638C-51F8-384C-ACBF-F107288F58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192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222AB6F-DB31-1947-B411-37586222B81F}"/>
              </a:ext>
            </a:extLst>
          </p:cNvPr>
          <p:cNvSpPr/>
          <p:nvPr userDrawn="1"/>
        </p:nvSpPr>
        <p:spPr>
          <a:xfrm>
            <a:off x="0" y="-70701"/>
            <a:ext cx="12192000" cy="6828854"/>
          </a:xfrm>
          <a:prstGeom prst="rect">
            <a:avLst/>
          </a:prstGeom>
          <a:gradFill flip="none" rotWithShape="1">
            <a:gsLst>
              <a:gs pos="50000">
                <a:srgbClr val="0A75AA">
                  <a:lumMod val="89000"/>
                </a:srgbClr>
              </a:gs>
              <a:gs pos="19000">
                <a:schemeClr val="accent1">
                  <a:lumMod val="50000"/>
                </a:schemeClr>
              </a:gs>
              <a:gs pos="100000">
                <a:srgbClr val="00B0F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47AB55B-5917-854C-80C5-B107176B565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998193"/>
            <a:ext cx="9144000" cy="2306637"/>
          </a:xfrm>
          <a:prstGeom prst="rect">
            <a:avLst/>
          </a:prstGeom>
        </p:spPr>
        <p:txBody>
          <a:bodyPr anchor="b"/>
          <a:lstStyle>
            <a:lvl1pPr algn="ctr">
              <a:defRPr sz="6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41881424-D004-424B-A036-4FB60549C9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47786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4" name="Picture 13" descr="A picture containing text, tableware, dishware, plate&#10;&#10;Description automatically generated">
            <a:extLst>
              <a:ext uri="{FF2B5EF4-FFF2-40B4-BE49-F238E27FC236}">
                <a16:creationId xmlns:a16="http://schemas.microsoft.com/office/drawing/2014/main" id="{29500B96-B7EE-8B4F-A4D7-EB95BCFA151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6991" y="5188778"/>
            <a:ext cx="4025900" cy="81280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A25D980-DC0D-F847-A2D3-99BB30A448FF}"/>
              </a:ext>
            </a:extLst>
          </p:cNvPr>
          <p:cNvCxnSpPr>
            <a:cxnSpLocks/>
          </p:cNvCxnSpPr>
          <p:nvPr userDrawn="1"/>
        </p:nvCxnSpPr>
        <p:spPr>
          <a:xfrm>
            <a:off x="1683026" y="3304830"/>
            <a:ext cx="8984974" cy="0"/>
          </a:xfrm>
          <a:prstGeom prst="line">
            <a:avLst/>
          </a:prstGeom>
          <a:ln w="254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1089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DC07C8-E1A2-056F-746C-451264FC1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5200AF-BDE4-5EB8-5E77-9A83F79675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93F587-2630-A3A7-4AA3-8240CAF55D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9A68CA-9CDB-FF4C-8007-CCDDC0F350E1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ACF784-B03E-F632-3FE3-E4340241F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0FF543-22EC-3223-D964-E560F3ADA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B9638C-51F8-384C-ACBF-F107288F58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0981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163239A-BF5E-7CC9-738E-96B7797722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163EFB-082B-CECA-4794-C10E6B0959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3DD891-03ED-4B68-EAA6-13FDF873CA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9A68CA-9CDB-FF4C-8007-CCDDC0F350E1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99E562-F9D7-826E-0971-0FCDC0B5C7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1EEDC2-FD00-E1A8-0045-E1F2D815E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B9638C-51F8-384C-ACBF-F107288F58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1456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44FBA8-6911-7948-A6B0-81FCD4A4AE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0DDC4C-38BD-4A41-93D8-FFD2052987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17332C-38B9-7841-94B9-E4A5EAC6CE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8B1071-BD96-6F4D-AC44-C05A40D6229F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EC61F1-86F6-3E41-A9F1-512894601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AA6871-BF24-004F-A0C7-861EA04B0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DFA9C8-F6F4-0045-976B-EAB9F51BE8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632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DA140-0F1B-E341-A766-A37DD376E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3B7F95-8A54-234C-BF88-42EEE34F5F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5A1C88-C648-A54A-9843-D3977F660D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8B1071-BD96-6F4D-AC44-C05A40D6229F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1AAFBF-E16E-9E48-B81C-6A700C4464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2CB688-4139-F74A-864F-622B808351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DFA9C8-F6F4-0045-976B-EAB9F51BE8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0555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37FAA-A7AC-234F-9819-F7CDF67E7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A75FDD-FB46-204E-97DF-0DC383D0B9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D5D8B4-CE40-AD49-A791-5A53C93D16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8B1071-BD96-6F4D-AC44-C05A40D6229F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6924F0-A34C-3144-BC5E-06FE1B942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DFBB3B-B669-E947-85FC-424106785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DFA9C8-F6F4-0045-976B-EAB9F51BE8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9252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208813-9D7D-274B-AB6E-F4574EDF69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6CE8CD-33EA-1B4F-BBE6-064BF10762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FA5E57-679A-1B41-8EBF-3731892B0A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E43D63-54FE-7F44-AE95-FBDF987C48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8B1071-BD96-6F4D-AC44-C05A40D6229F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939183-747A-EB41-A8C8-E3CC720337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7BD896-5DE2-484E-B0A5-ADA3F7969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DFA9C8-F6F4-0045-976B-EAB9F51BE8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926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4327DA-E428-D24F-8717-C20FBF515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DFD12C-F172-AF4C-AA8E-687A56C61F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7A3347-9153-D04B-964D-CA7B0CBDF9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30B40A3-76BF-E14B-A32F-15D7F94A39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0ABEF0-857B-4045-814A-FE6F26C374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B5BAF2C-8349-D444-A783-D3B2F3A7BC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8B1071-BD96-6F4D-AC44-C05A40D6229F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FF614CD-DC17-D045-BE74-3ADAE777C2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2009D14-B45C-C344-9269-A623C8D50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DFA9C8-F6F4-0045-976B-EAB9F51BE8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0585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6D3FE4-5759-F646-A397-232DB17C6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E9CDE72-3051-5D49-A3F9-426FCF0BA3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8B1071-BD96-6F4D-AC44-C05A40D6229F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599E05-BE04-3343-B63D-212828423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C48846-8E89-A348-A9E4-DE66F51C7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DFA9C8-F6F4-0045-976B-EAB9F51BE8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4218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526C516-A057-1C41-AFCD-BB6E0F1191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8B1071-BD96-6F4D-AC44-C05A40D6229F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0F85784-214B-BA4C-849C-1A2FA5E93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1EC952-12CA-2443-B395-875AEE71D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DFA9C8-F6F4-0045-976B-EAB9F51BE8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41894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F15D19-6A73-274B-89CC-449C69D9C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AB3354-8BCD-774D-9A70-9566F66922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DB6D2F-E573-BB4C-8BEC-99E7D758A6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06B285-49F4-2648-A402-56DD173EF4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8B1071-BD96-6F4D-AC44-C05A40D6229F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F5C7CB-36B2-FE44-AFB9-6862B42D7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563BA2-15E8-9D4E-A991-896D65500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DFA9C8-F6F4-0045-976B-EAB9F51BE8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7572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03052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6AF2F7-EA8B-B14E-87C8-5BAFCD69D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7EE172-8A6C-1E4E-BD67-230BB3C816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2D7012-B761-324C-BEB0-09AEA7D162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360C04-F21F-CD44-96A2-2F80CD182A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8B1071-BD96-6F4D-AC44-C05A40D6229F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9FD8A9-017B-A54D-B801-8F6553AFD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CC89DE-7E35-7F4A-965C-8B9213029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DFA9C8-F6F4-0045-976B-EAB9F51BE8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0655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D0F045-7863-5344-8CE5-DCA93A1CC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7AAAA6-51E7-804E-AF9A-E3C8248FE3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EFD779-445F-484F-B65A-BCEF9A1821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8B1071-BD96-6F4D-AC44-C05A40D6229F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698F6A-C5CC-D54F-8075-C97808D5E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6494B6-65AA-664B-B594-4CE58B008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DFA9C8-F6F4-0045-976B-EAB9F51BE8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2334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9A213C7-DB24-1240-9034-54E2A891C77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13854C-7615-184D-8F04-E32085BC18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2245FB-0731-E14E-A837-A5EE153919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8B1071-BD96-6F4D-AC44-C05A40D6229F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72A06D-040E-8240-8F4D-23CCC34FB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677ECA-ED7E-EB47-9C93-3CD5335E9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DFA9C8-F6F4-0045-976B-EAB9F51BE8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0550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ullet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237FD5-1738-0C4A-A534-018856F9B7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255776"/>
            <a:ext cx="10515600" cy="1104846"/>
          </a:xfrm>
          <a:prstGeom prst="rect">
            <a:avLst/>
          </a:prstGeom>
        </p:spPr>
        <p:txBody>
          <a:bodyPr/>
          <a:lstStyle>
            <a:lvl1pPr>
              <a:defRPr sz="3500" b="1">
                <a:solidFill>
                  <a:srgbClr val="00B0F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headline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8433B9-DAE0-8643-B070-5569653711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86689"/>
            <a:ext cx="10515600" cy="2972006"/>
          </a:xfrm>
          <a:prstGeom prst="rect">
            <a:avLst/>
          </a:prstGeom>
        </p:spPr>
        <p:txBody>
          <a:bodyPr/>
          <a:lstStyle>
            <a:lvl1pPr>
              <a:buClr>
                <a:srgbClr val="92D050"/>
              </a:buClr>
              <a:buFont typeface="Wingdings" pitchFamily="2" charset="2"/>
              <a:buChar char="§"/>
              <a:defRPr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  <a:lvl2pPr>
              <a:buClr>
                <a:srgbClr val="92D050"/>
              </a:buClr>
              <a:buFont typeface="Wingdings" pitchFamily="2" charset="2"/>
              <a:buChar char="§"/>
              <a:defRPr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2pPr>
            <a:lvl3pPr>
              <a:buClr>
                <a:srgbClr val="92D050"/>
              </a:buClr>
              <a:buFont typeface="Wingdings" pitchFamily="2" charset="2"/>
              <a:buChar char="§"/>
              <a:defRPr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3pPr>
            <a:lvl4pPr>
              <a:buClr>
                <a:srgbClr val="92D050"/>
              </a:buClr>
              <a:buFont typeface="Wingdings" pitchFamily="2" charset="2"/>
              <a:buChar char="§"/>
              <a:defRPr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4pPr>
            <a:lvl5pPr>
              <a:buClr>
                <a:srgbClr val="92D050"/>
              </a:buClr>
              <a:buFont typeface="Wingdings" pitchFamily="2" charset="2"/>
              <a:buChar char="§"/>
              <a:defRPr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546465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ullet Conten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237FD5-1738-0C4A-A534-018856F9B7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255776"/>
            <a:ext cx="10515600" cy="1104846"/>
          </a:xfrm>
          <a:prstGeom prst="rect">
            <a:avLst/>
          </a:prstGeom>
        </p:spPr>
        <p:txBody>
          <a:bodyPr/>
          <a:lstStyle>
            <a:lvl1pPr>
              <a:defRPr sz="3500" b="1">
                <a:solidFill>
                  <a:srgbClr val="00B0F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headline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4067546-353F-E14F-863E-25A2FE86EF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92330"/>
            <a:ext cx="5181600" cy="4351338"/>
          </a:xfrm>
          <a:prstGeom prst="rect">
            <a:avLst/>
          </a:prstGeom>
        </p:spPr>
        <p:txBody>
          <a:bodyPr/>
          <a:lstStyle>
            <a:lvl1pPr>
              <a:buClr>
                <a:srgbClr val="92D050"/>
              </a:buClr>
              <a:buFont typeface="Wingdings" pitchFamily="2" charset="2"/>
              <a:buChar char="§"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92D050"/>
              </a:buClr>
              <a:buFont typeface="Wingdings" pitchFamily="2" charset="2"/>
              <a:buChar char="§"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92D050"/>
              </a:buClr>
              <a:buFont typeface="Wingdings" pitchFamily="2" charset="2"/>
              <a:buChar char="§"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92D050"/>
              </a:buClr>
              <a:buFont typeface="Wingdings" pitchFamily="2" charset="2"/>
              <a:buChar char="§"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92D050"/>
              </a:buClr>
              <a:buFont typeface="Wingdings" pitchFamily="2" charset="2"/>
              <a:buChar char="§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3CCDB15D-E304-E74F-A982-B2FABB9FA8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092330"/>
            <a:ext cx="5181600" cy="4351338"/>
          </a:xfrm>
          <a:prstGeom prst="rect">
            <a:avLst/>
          </a:prstGeom>
        </p:spPr>
        <p:txBody>
          <a:bodyPr/>
          <a:lstStyle>
            <a:lvl1pPr>
              <a:buClr>
                <a:srgbClr val="92D050"/>
              </a:buClr>
              <a:buFont typeface="Wingdings" pitchFamily="2" charset="2"/>
              <a:buChar char="§"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92D050"/>
              </a:buClr>
              <a:buFont typeface="Wingdings" pitchFamily="2" charset="2"/>
              <a:buChar char="§"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92D050"/>
              </a:buClr>
              <a:buFont typeface="Wingdings" pitchFamily="2" charset="2"/>
              <a:buChar char="§"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92D050"/>
              </a:buClr>
              <a:buFont typeface="Wingdings" pitchFamily="2" charset="2"/>
              <a:buChar char="§"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92D050"/>
              </a:buClr>
              <a:buFont typeface="Wingdings" pitchFamily="2" charset="2"/>
              <a:buChar char="§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64199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237FD5-1738-0C4A-A534-018856F9B7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913017"/>
            <a:ext cx="12192000" cy="2405217"/>
          </a:xfrm>
          <a:prstGeom prst="rect">
            <a:avLst/>
          </a:prstGeom>
        </p:spPr>
        <p:txBody>
          <a:bodyPr/>
          <a:lstStyle>
            <a:lvl1pPr algn="ctr">
              <a:defRPr sz="4500" b="1">
                <a:solidFill>
                  <a:srgbClr val="00579C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quote or call out</a:t>
            </a:r>
          </a:p>
        </p:txBody>
      </p:sp>
    </p:spTree>
    <p:extLst>
      <p:ext uri="{BB962C8B-B14F-4D97-AF65-F5344CB8AC3E}">
        <p14:creationId xmlns:p14="http://schemas.microsoft.com/office/powerpoint/2010/main" val="25535110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75BCB0F-5C73-6B4E-A47F-761AEEC39029}"/>
              </a:ext>
            </a:extLst>
          </p:cNvPr>
          <p:cNvSpPr/>
          <p:nvPr userDrawn="1"/>
        </p:nvSpPr>
        <p:spPr>
          <a:xfrm>
            <a:off x="0" y="0"/>
            <a:ext cx="12192000" cy="6758153"/>
          </a:xfrm>
          <a:prstGeom prst="rect">
            <a:avLst/>
          </a:prstGeom>
          <a:gradFill flip="none" rotWithShape="1">
            <a:gsLst>
              <a:gs pos="50000">
                <a:srgbClr val="0A75AA">
                  <a:lumMod val="89000"/>
                </a:srgbClr>
              </a:gs>
              <a:gs pos="19000">
                <a:schemeClr val="accent1">
                  <a:lumMod val="50000"/>
                </a:schemeClr>
              </a:gs>
              <a:gs pos="100000">
                <a:srgbClr val="00B0F0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7517149-FE30-4047-B4FA-ED27A3E46EF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1239931"/>
            <a:ext cx="12192000" cy="2306637"/>
          </a:xfrm>
          <a:prstGeom prst="rect">
            <a:avLst/>
          </a:prstGeom>
        </p:spPr>
        <p:txBody>
          <a:bodyPr anchor="b"/>
          <a:lstStyle>
            <a:lvl1pPr algn="ctr">
              <a:defRPr sz="6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85F02E-86DF-3640-936B-D7700AED80F3}"/>
              </a:ext>
            </a:extLst>
          </p:cNvPr>
          <p:cNvSpPr txBox="1"/>
          <p:nvPr userDrawn="1"/>
        </p:nvSpPr>
        <p:spPr>
          <a:xfrm>
            <a:off x="84082" y="342966"/>
            <a:ext cx="120238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1000" baseline="0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LEHIGH VALLEY HEALTH NETWORK</a:t>
            </a:r>
          </a:p>
        </p:txBody>
      </p:sp>
    </p:spTree>
    <p:extLst>
      <p:ext uri="{BB962C8B-B14F-4D97-AF65-F5344CB8AC3E}">
        <p14:creationId xmlns:p14="http://schemas.microsoft.com/office/powerpoint/2010/main" val="22794095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etwork Slide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56950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wards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76674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10.jpeg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image" Target="../media/image11.jpeg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4289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4" r:id="rId3"/>
    <p:sldLayoutId id="2147483650" r:id="rId4"/>
    <p:sldLayoutId id="2147483662" r:id="rId5"/>
    <p:sldLayoutId id="2147483653" r:id="rId6"/>
    <p:sldLayoutId id="2147483661" r:id="rId7"/>
    <p:sldLayoutId id="2147483663" r:id="rId8"/>
    <p:sldLayoutId id="2147483659" r:id="rId9"/>
    <p:sldLayoutId id="2147483701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2981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DF110CE-AB81-D441-BE2A-725D39567801}"/>
              </a:ext>
            </a:extLst>
          </p:cNvPr>
          <p:cNvSpPr txBox="1"/>
          <p:nvPr userDrawn="1"/>
        </p:nvSpPr>
        <p:spPr>
          <a:xfrm>
            <a:off x="84082" y="342966"/>
            <a:ext cx="120238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1000" baseline="0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LEHIGH VALLEY HEALTH NETWORK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C24B6A2-3EB4-7C43-9654-92D1A6E862CD}"/>
              </a:ext>
            </a:extLst>
          </p:cNvPr>
          <p:cNvSpPr txBox="1">
            <a:spLocks/>
          </p:cNvSpPr>
          <p:nvPr userDrawn="1"/>
        </p:nvSpPr>
        <p:spPr>
          <a:xfrm>
            <a:off x="6443662" y="1198340"/>
            <a:ext cx="5748337" cy="100488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648606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lickr.com/photos/56728994@N00" TargetMode="External"/><Relationship Id="rId3" Type="http://schemas.openxmlformats.org/officeDocument/2006/relationships/image" Target="../media/image21.png"/><Relationship Id="rId7" Type="http://schemas.openxmlformats.org/officeDocument/2006/relationships/hyperlink" Target="https://www.flickr.com/photos/56728994@N00/478989869" TargetMode="External"/><Relationship Id="rId12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creativecommons.org/licenses/by/2.0/?ref=openverse" TargetMode="External"/><Relationship Id="rId11" Type="http://schemas.openxmlformats.org/officeDocument/2006/relationships/image" Target="../media/image22.jpeg"/><Relationship Id="rId5" Type="http://schemas.openxmlformats.org/officeDocument/2006/relationships/hyperlink" Target="https://www.flickr.com/photos/61056899@N06" TargetMode="External"/><Relationship Id="rId10" Type="http://schemas.openxmlformats.org/officeDocument/2006/relationships/hyperlink" Target="https://en.wikipedia.org/wiki/Jeff_Widener" TargetMode="External"/><Relationship Id="rId4" Type="http://schemas.openxmlformats.org/officeDocument/2006/relationships/hyperlink" Target="https://www.flickr.com/photos/61056899@N06/5751301741" TargetMode="External"/><Relationship Id="rId9" Type="http://schemas.openxmlformats.org/officeDocument/2006/relationships/hyperlink" Target="https://en.wikipedia.org/wiki/The_Associated_Press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21A83E86-0E2F-4263-9E42-AA9C0F8B3313}"/>
              </a:ext>
            </a:extLst>
          </p:cNvPr>
          <p:cNvSpPr txBox="1">
            <a:spLocks/>
          </p:cNvSpPr>
          <p:nvPr/>
        </p:nvSpPr>
        <p:spPr>
          <a:xfrm>
            <a:off x="-1" y="1904584"/>
            <a:ext cx="6810703" cy="171216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000" b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Systemic Approaches to Dealing with Burnout in a Primary Care Service Line</a:t>
            </a: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62E341C4-291C-674F-846C-317A52E20E26}"/>
              </a:ext>
            </a:extLst>
          </p:cNvPr>
          <p:cNvSpPr txBox="1">
            <a:spLocks/>
          </p:cNvSpPr>
          <p:nvPr/>
        </p:nvSpPr>
        <p:spPr>
          <a:xfrm>
            <a:off x="0" y="5245976"/>
            <a:ext cx="6810702" cy="125861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Grant M. Greenberg MD, MA, MHSA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Chief Medical Executive, Primary Care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Leonard Parker Pool Endowed Chair, Family Medicine Lehigh Valley Health Network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Professor of Medical Education and Family Medicine, University of South Florida Morsani College of Medicine</a:t>
            </a:r>
          </a:p>
        </p:txBody>
      </p:sp>
    </p:spTree>
    <p:extLst>
      <p:ext uri="{BB962C8B-B14F-4D97-AF65-F5344CB8AC3E}">
        <p14:creationId xmlns:p14="http://schemas.microsoft.com/office/powerpoint/2010/main" val="31253881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A29718CC-A246-4435-913D-4D33F0418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631" y="602664"/>
            <a:ext cx="10515600" cy="653111"/>
          </a:xfrm>
        </p:spPr>
        <p:txBody>
          <a:bodyPr>
            <a:normAutofit/>
          </a:bodyPr>
          <a:lstStyle/>
          <a:p>
            <a:r>
              <a:rPr lang="en-US" dirty="0"/>
              <a:t>Clinical Salary Tables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242E354-1953-405B-9F49-498B6BC10FE0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660"/>
          <a:stretch/>
        </p:blipFill>
        <p:spPr bwMode="auto">
          <a:xfrm>
            <a:off x="459320" y="1259705"/>
            <a:ext cx="11125876" cy="336744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5B4E983-546C-91D0-026E-5802FB1895FE}"/>
              </a:ext>
            </a:extLst>
          </p:cNvPr>
          <p:cNvSpPr txBox="1"/>
          <p:nvPr/>
        </p:nvSpPr>
        <p:spPr>
          <a:xfrm>
            <a:off x="533062" y="4789714"/>
            <a:ext cx="11740218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-228600" algn="l" defTabSz="914400" rtl="0" eaLnBrk="1" fontAlgn="auto" latinLnBrk="0" hangingPunct="1">
              <a:spcBef>
                <a:spcPts val="600"/>
              </a:spcBef>
              <a:spcAft>
                <a:spcPts val="600"/>
              </a:spcAft>
              <a:buClr>
                <a:srgbClr val="92D050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Differences in amounts by specialty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based on historic benchmarks</a:t>
            </a:r>
          </a:p>
          <a:p>
            <a:pPr marL="228600" marR="0" lvl="0" indent="-228600" algn="l" defTabSz="914400" rtl="0" eaLnBrk="1" fontAlgn="auto" latinLnBrk="0" hangingPunct="1">
              <a:spcBef>
                <a:spcPts val="600"/>
              </a:spcBef>
              <a:spcAft>
                <a:spcPts val="600"/>
              </a:spcAft>
              <a:buClr>
                <a:srgbClr val="92D050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Also, a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$10K differential per 1.0 FTE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for those covering inpatient service for a substantial portion of effort</a:t>
            </a:r>
          </a:p>
          <a:p>
            <a:pPr marL="228600" marR="0" lvl="0" indent="-228600" algn="l" defTabSz="914400" rtl="0" eaLnBrk="1" fontAlgn="auto" latinLnBrk="0" hangingPunct="1">
              <a:spcBef>
                <a:spcPts val="600"/>
              </a:spcBef>
              <a:spcAft>
                <a:spcPts val="600"/>
              </a:spcAft>
              <a:buClr>
                <a:srgbClr val="92D050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Prior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approval from Chair/AMD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required to be released from call duties (i.e., not a unilateral decision)</a:t>
            </a:r>
          </a:p>
        </p:txBody>
      </p:sp>
    </p:spTree>
    <p:extLst>
      <p:ext uri="{BB962C8B-B14F-4D97-AF65-F5344CB8AC3E}">
        <p14:creationId xmlns:p14="http://schemas.microsoft.com/office/powerpoint/2010/main" val="12770350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6198F50-C29F-415B-B0AF-622551312D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62356"/>
            <a:ext cx="10515600" cy="4890869"/>
          </a:xfrm>
        </p:spPr>
        <p:txBody>
          <a:bodyPr>
            <a:normAutofit/>
          </a:bodyPr>
          <a:lstStyle/>
          <a:p>
            <a:endParaRPr lang="en-US" b="1" i="1" dirty="0"/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6F5735-98F1-E3F9-1532-7A8778BBF5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8" r="1" b="13547"/>
          <a:stretch/>
        </p:blipFill>
        <p:spPr>
          <a:xfrm>
            <a:off x="334433" y="532538"/>
            <a:ext cx="11696700" cy="330103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988623-28EA-C1C7-DBCF-FA4E86E8276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7340" b="10026"/>
          <a:stretch/>
        </p:blipFill>
        <p:spPr>
          <a:xfrm>
            <a:off x="334433" y="3934544"/>
            <a:ext cx="11523133" cy="2752749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6993710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A29718CC-A246-4435-913D-4D33F0418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2424" y="604939"/>
            <a:ext cx="10515600" cy="653111"/>
          </a:xfrm>
        </p:spPr>
        <p:txBody>
          <a:bodyPr>
            <a:normAutofit/>
          </a:bodyPr>
          <a:lstStyle/>
          <a:p>
            <a:r>
              <a:rPr lang="en-US" dirty="0"/>
              <a:t>Recruitment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6198F50-C29F-415B-B0AF-622551312D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62356"/>
            <a:ext cx="10515600" cy="4890869"/>
          </a:xfrm>
        </p:spPr>
        <p:txBody>
          <a:bodyPr>
            <a:normAutofit/>
          </a:bodyPr>
          <a:lstStyle/>
          <a:p>
            <a:endParaRPr lang="en-US" b="1" i="1" dirty="0"/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8F8FE39-0F85-329B-4EA0-96965A602B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350" y="2590703"/>
            <a:ext cx="4459689" cy="22207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7535BA0-D42E-9569-FDB1-E3BB2B3204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3049" y="1655524"/>
            <a:ext cx="6806431" cy="409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5686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5DC8BE-C91B-80FB-7A0D-FC1E59D81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Countermeasure:  </a:t>
            </a:r>
            <a:br>
              <a:rPr lang="en-US" dirty="0"/>
            </a:br>
            <a:r>
              <a:rPr lang="en-US" dirty="0"/>
              <a:t>Administrative Burden Mitigation</a:t>
            </a:r>
          </a:p>
        </p:txBody>
      </p:sp>
    </p:spTree>
    <p:extLst>
      <p:ext uri="{BB962C8B-B14F-4D97-AF65-F5344CB8AC3E}">
        <p14:creationId xmlns:p14="http://schemas.microsoft.com/office/powerpoint/2010/main" val="26853329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7649C4-4581-ED43-9250-8932195EC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7717" y="703353"/>
            <a:ext cx="10515600" cy="1104846"/>
          </a:xfrm>
        </p:spPr>
        <p:txBody>
          <a:bodyPr/>
          <a:lstStyle/>
          <a:p>
            <a:pPr algn="ctr"/>
            <a:r>
              <a:rPr lang="en-US" dirty="0" err="1"/>
              <a:t>Inbasket</a:t>
            </a:r>
            <a:r>
              <a:rPr lang="en-US" dirty="0"/>
              <a:t> Support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EE6D5E-65C9-6278-E06C-6BDF0640C2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599" y="1355993"/>
            <a:ext cx="10852802" cy="498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1793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7649C4-4581-ED43-9250-8932195EC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7717" y="703353"/>
            <a:ext cx="10515600" cy="1104846"/>
          </a:xfrm>
        </p:spPr>
        <p:txBody>
          <a:bodyPr/>
          <a:lstStyle/>
          <a:p>
            <a:pPr algn="ctr"/>
            <a:r>
              <a:rPr lang="en-US" dirty="0" err="1"/>
              <a:t>Inbasket</a:t>
            </a:r>
            <a:r>
              <a:rPr lang="en-US" dirty="0"/>
              <a:t> Support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EE6D5E-65C9-6278-E06C-6BDF0640C2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599" y="1355993"/>
            <a:ext cx="10852802" cy="498425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8CDA8DFF-ECA4-EB99-92A1-BC74FB2D8C91}"/>
              </a:ext>
            </a:extLst>
          </p:cNvPr>
          <p:cNvSpPr/>
          <p:nvPr/>
        </p:nvSpPr>
        <p:spPr>
          <a:xfrm>
            <a:off x="4758267" y="2192867"/>
            <a:ext cx="4715933" cy="69426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464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1A9525-0868-1BD3-B6B7-A757029C5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After-Hours Nurse Triage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A1BA219-BFF7-C57C-0DAC-B529030258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7394024"/>
              </p:ext>
            </p:extLst>
          </p:nvPr>
        </p:nvGraphicFramePr>
        <p:xfrm>
          <a:off x="2478087" y="1914525"/>
          <a:ext cx="7235825" cy="408782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01727">
                  <a:extLst>
                    <a:ext uri="{9D8B030D-6E8A-4147-A177-3AD203B41FA5}">
                      <a16:colId xmlns:a16="http://schemas.microsoft.com/office/drawing/2014/main" val="598543353"/>
                    </a:ext>
                  </a:extLst>
                </a:gridCol>
                <a:gridCol w="1711224">
                  <a:extLst>
                    <a:ext uri="{9D8B030D-6E8A-4147-A177-3AD203B41FA5}">
                      <a16:colId xmlns:a16="http://schemas.microsoft.com/office/drawing/2014/main" val="2298015629"/>
                    </a:ext>
                  </a:extLst>
                </a:gridCol>
                <a:gridCol w="1430938">
                  <a:extLst>
                    <a:ext uri="{9D8B030D-6E8A-4147-A177-3AD203B41FA5}">
                      <a16:colId xmlns:a16="http://schemas.microsoft.com/office/drawing/2014/main" val="1103477732"/>
                    </a:ext>
                  </a:extLst>
                </a:gridCol>
                <a:gridCol w="1891936">
                  <a:extLst>
                    <a:ext uri="{9D8B030D-6E8A-4147-A177-3AD203B41FA5}">
                      <a16:colId xmlns:a16="http://schemas.microsoft.com/office/drawing/2014/main" val="2726552358"/>
                    </a:ext>
                  </a:extLst>
                </a:gridCol>
              </a:tblGrid>
              <a:tr h="50874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Month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50800" marB="508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Total Incoming Calls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50800" marB="508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Total Calls escalated to On-Call Clinician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50800" marB="508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Total % of calls managed independently by the RNs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50800" marB="50800" anchor="ctr"/>
                </a:tc>
                <a:extLst>
                  <a:ext uri="{0D108BD9-81ED-4DB2-BD59-A6C34878D82A}">
                    <a16:rowId xmlns:a16="http://schemas.microsoft.com/office/drawing/2014/main" val="992906750"/>
                  </a:ext>
                </a:extLst>
              </a:tr>
              <a:tr h="23292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J-23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3057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303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89.5%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91975661"/>
                  </a:ext>
                </a:extLst>
              </a:tr>
              <a:tr h="23292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A-23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2668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269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89.2%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39411608"/>
                  </a:ext>
                </a:extLst>
              </a:tr>
              <a:tr h="23292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S-23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2879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314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88.3%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82806325"/>
                  </a:ext>
                </a:extLst>
              </a:tr>
              <a:tr h="23292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O-23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2861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255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90.4%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2022027"/>
                  </a:ext>
                </a:extLst>
              </a:tr>
              <a:tr h="23292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N-23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3177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305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89.6%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96317102"/>
                  </a:ext>
                </a:extLst>
              </a:tr>
              <a:tr h="23292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D-23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3952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457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87.3%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19034030"/>
                  </a:ext>
                </a:extLst>
              </a:tr>
              <a:tr h="23292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J-24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4357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353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90.8%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01881723"/>
                  </a:ext>
                </a:extLst>
              </a:tr>
              <a:tr h="23292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F-24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4471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313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92.0%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517434223"/>
                  </a:ext>
                </a:extLst>
              </a:tr>
              <a:tr h="31352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M-24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50800" marB="508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3427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273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91.4%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56441437"/>
                  </a:ext>
                </a:extLst>
              </a:tr>
              <a:tr h="31352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A-24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50800" marB="508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2527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174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93.0%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425073970"/>
                  </a:ext>
                </a:extLst>
              </a:tr>
              <a:tr h="31352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M-24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50800" marB="508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2434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187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92.0%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732326"/>
                  </a:ext>
                </a:extLst>
              </a:tr>
              <a:tr h="31352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J-24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50800" marB="508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2366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200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90.9%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5677947"/>
                  </a:ext>
                </a:extLst>
              </a:tr>
              <a:tr h="22183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TOTAL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38176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3403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91.8%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405899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258485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A29718CC-A246-4435-913D-4D33F0418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921" y="634990"/>
            <a:ext cx="10515600" cy="653111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Scribes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6198F50-C29F-415B-B0AF-622551312D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619075"/>
            <a:ext cx="10612121" cy="489086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Aft>
                <a:spcPts val="1800"/>
              </a:spcAft>
            </a:pPr>
            <a:r>
              <a:rPr lang="en-US" sz="2400" dirty="0"/>
              <a:t>Historically, the </a:t>
            </a:r>
            <a:r>
              <a:rPr lang="en-US" sz="2400" b="1" dirty="0"/>
              <a:t>cost of scribes was deducted from clinician compensation</a:t>
            </a:r>
            <a:r>
              <a:rPr lang="en-US" sz="2400" dirty="0"/>
              <a:t>, with LVPG subsidizing a portion of the cost in some cases</a:t>
            </a:r>
          </a:p>
          <a:p>
            <a:pPr>
              <a:lnSpc>
                <a:spcPct val="100000"/>
              </a:lnSpc>
              <a:spcAft>
                <a:spcPts val="1800"/>
              </a:spcAft>
            </a:pPr>
            <a:r>
              <a:rPr lang="en-US" sz="2400" dirty="0"/>
              <a:t>With the implementation of the redesigned compensation plan, </a:t>
            </a:r>
            <a:r>
              <a:rPr lang="en-US" sz="2400" b="1" dirty="0"/>
              <a:t>virtual scribe services</a:t>
            </a:r>
            <a:r>
              <a:rPr lang="en-US" sz="2400" dirty="0"/>
              <a:t> are provided to primary care clinicians </a:t>
            </a:r>
            <a:r>
              <a:rPr lang="en-US" sz="2400" i="1" u="sng" dirty="0"/>
              <a:t>at no direct cost</a:t>
            </a:r>
            <a:r>
              <a:rPr lang="en-US" sz="2400" i="1" dirty="0"/>
              <a:t> </a:t>
            </a:r>
            <a:r>
              <a:rPr lang="en-US" sz="2400" dirty="0"/>
              <a:t>to the clinicians</a:t>
            </a:r>
          </a:p>
        </p:txBody>
      </p:sp>
    </p:spTree>
    <p:extLst>
      <p:ext uri="{BB962C8B-B14F-4D97-AF65-F5344CB8AC3E}">
        <p14:creationId xmlns:p14="http://schemas.microsoft.com/office/powerpoint/2010/main" val="29621382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FD22618-BE0B-2375-21F2-63C43D33E5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0340" y="1618308"/>
            <a:ext cx="8829675" cy="50482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A0D9439-2EEC-DDB8-AC06-45FD0302680F}"/>
              </a:ext>
            </a:extLst>
          </p:cNvPr>
          <p:cNvSpPr txBox="1"/>
          <p:nvPr/>
        </p:nvSpPr>
        <p:spPr>
          <a:xfrm>
            <a:off x="518548" y="806325"/>
            <a:ext cx="116734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Stanford Professional Fulfillment Index Evaluation Pre/Post Scribe Engagement at 12 months</a:t>
            </a:r>
          </a:p>
        </p:txBody>
      </p:sp>
    </p:spTree>
    <p:extLst>
      <p:ext uri="{BB962C8B-B14F-4D97-AF65-F5344CB8AC3E}">
        <p14:creationId xmlns:p14="http://schemas.microsoft.com/office/powerpoint/2010/main" val="23646874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896FE-7FBA-0614-DF26-249F435B5B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21942C-DE36-B8EB-E47F-CE7B37C644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7008"/>
            <a:ext cx="12192000" cy="5483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4496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BFB1BFF-638F-BEC5-37A0-BF91F76181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827" y="485430"/>
            <a:ext cx="6213495" cy="3417422"/>
          </a:xfrm>
          <a:prstGeom prst="rect">
            <a:avLst/>
          </a:prstGeom>
        </p:spPr>
      </p:pic>
      <p:pic>
        <p:nvPicPr>
          <p:cNvPr id="3" name="Graphic 2" descr="Marker with solid fill">
            <a:extLst>
              <a:ext uri="{FF2B5EF4-FFF2-40B4-BE49-F238E27FC236}">
                <a16:creationId xmlns:a16="http://schemas.microsoft.com/office/drawing/2014/main" id="{145DCB48-D3D4-91BD-2D10-76BFDDD8CC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12226" y="2194141"/>
            <a:ext cx="383213" cy="383213"/>
          </a:xfrm>
          <a:prstGeom prst="rect">
            <a:avLst/>
          </a:prstGeom>
        </p:spPr>
      </p:pic>
      <p:pic>
        <p:nvPicPr>
          <p:cNvPr id="4" name="Graphic 3" descr="Marker with solid fill">
            <a:extLst>
              <a:ext uri="{FF2B5EF4-FFF2-40B4-BE49-F238E27FC236}">
                <a16:creationId xmlns:a16="http://schemas.microsoft.com/office/drawing/2014/main" id="{E1EEB75D-2321-DFB4-0143-C579C66C42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25133" y="1625534"/>
            <a:ext cx="383213" cy="383213"/>
          </a:xfrm>
          <a:prstGeom prst="rect">
            <a:avLst/>
          </a:prstGeom>
        </p:spPr>
      </p:pic>
      <p:pic>
        <p:nvPicPr>
          <p:cNvPr id="5" name="Graphic 4" descr="Marker with solid fill">
            <a:extLst>
              <a:ext uri="{FF2B5EF4-FFF2-40B4-BE49-F238E27FC236}">
                <a16:creationId xmlns:a16="http://schemas.microsoft.com/office/drawing/2014/main" id="{38153AAB-5C48-1BC3-6B64-B2ACDB825C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33880" y="1777934"/>
            <a:ext cx="383213" cy="383213"/>
          </a:xfrm>
          <a:prstGeom prst="rect">
            <a:avLst/>
          </a:prstGeom>
        </p:spPr>
      </p:pic>
      <p:pic>
        <p:nvPicPr>
          <p:cNvPr id="6" name="Graphic 5" descr="Marker with solid fill">
            <a:extLst>
              <a:ext uri="{FF2B5EF4-FFF2-40B4-BE49-F238E27FC236}">
                <a16:creationId xmlns:a16="http://schemas.microsoft.com/office/drawing/2014/main" id="{0D567014-EB8F-2DA8-B5DF-AF003D9927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24228" y="1878353"/>
            <a:ext cx="383213" cy="383213"/>
          </a:xfrm>
          <a:prstGeom prst="rect">
            <a:avLst/>
          </a:prstGeom>
        </p:spPr>
      </p:pic>
      <p:pic>
        <p:nvPicPr>
          <p:cNvPr id="7" name="Graphic 6" descr="Marker with solid fill">
            <a:extLst>
              <a:ext uri="{FF2B5EF4-FFF2-40B4-BE49-F238E27FC236}">
                <a16:creationId xmlns:a16="http://schemas.microsoft.com/office/drawing/2014/main" id="{E9987A31-F0AB-2FB2-3AFD-BFBAE8D275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52043" y="2194141"/>
            <a:ext cx="383213" cy="383213"/>
          </a:xfrm>
          <a:prstGeom prst="rect">
            <a:avLst/>
          </a:prstGeom>
        </p:spPr>
      </p:pic>
      <p:pic>
        <p:nvPicPr>
          <p:cNvPr id="8" name="Graphic 7" descr="Marker with solid fill">
            <a:extLst>
              <a:ext uri="{FF2B5EF4-FFF2-40B4-BE49-F238E27FC236}">
                <a16:creationId xmlns:a16="http://schemas.microsoft.com/office/drawing/2014/main" id="{7EE700E0-0F3B-CDD9-1910-6A0EC03EB9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487969" y="2604070"/>
            <a:ext cx="383213" cy="383213"/>
          </a:xfrm>
          <a:prstGeom prst="rect">
            <a:avLst/>
          </a:prstGeom>
        </p:spPr>
      </p:pic>
      <p:pic>
        <p:nvPicPr>
          <p:cNvPr id="9" name="Graphic 8" descr="Marker with solid fill">
            <a:extLst>
              <a:ext uri="{FF2B5EF4-FFF2-40B4-BE49-F238E27FC236}">
                <a16:creationId xmlns:a16="http://schemas.microsoft.com/office/drawing/2014/main" id="{50F820C4-EA68-3A33-4838-E062D63B9D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69139" y="2288282"/>
            <a:ext cx="383213" cy="383213"/>
          </a:xfrm>
          <a:prstGeom prst="rect">
            <a:avLst/>
          </a:prstGeom>
        </p:spPr>
      </p:pic>
      <p:pic>
        <p:nvPicPr>
          <p:cNvPr id="10" name="Graphic 9" descr="Marker with solid fill">
            <a:extLst>
              <a:ext uri="{FF2B5EF4-FFF2-40B4-BE49-F238E27FC236}">
                <a16:creationId xmlns:a16="http://schemas.microsoft.com/office/drawing/2014/main" id="{F755821B-9C84-47BC-4200-36E89E2702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65270" y="2469734"/>
            <a:ext cx="383213" cy="383213"/>
          </a:xfrm>
          <a:prstGeom prst="rect">
            <a:avLst/>
          </a:prstGeom>
        </p:spPr>
      </p:pic>
      <p:pic>
        <p:nvPicPr>
          <p:cNvPr id="11" name="Graphic 10" descr="Marker with solid fill">
            <a:extLst>
              <a:ext uri="{FF2B5EF4-FFF2-40B4-BE49-F238E27FC236}">
                <a16:creationId xmlns:a16="http://schemas.microsoft.com/office/drawing/2014/main" id="{9D676A67-5DEF-103C-3B9C-3A0BA20659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21539" y="2651186"/>
            <a:ext cx="383213" cy="383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292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F297B8-01CE-CBC0-61B8-21567BE6CE4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Cultural Connectivity</a:t>
            </a:r>
          </a:p>
        </p:txBody>
      </p:sp>
    </p:spTree>
    <p:extLst>
      <p:ext uri="{BB962C8B-B14F-4D97-AF65-F5344CB8AC3E}">
        <p14:creationId xmlns:p14="http://schemas.microsoft.com/office/powerpoint/2010/main" val="16735908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C16EC9-0B6A-EE92-FDC3-17F528509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Structured 1:1 “Interviews”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9C9B5B-EB1B-B186-3D72-B90BD1C711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Once a year, structured data gathering for delegated meetings </a:t>
            </a:r>
          </a:p>
          <a:p>
            <a:r>
              <a:rPr lang="en-US" dirty="0"/>
              <a:t>Overall improved sense of connectivity</a:t>
            </a:r>
          </a:p>
          <a:p>
            <a:r>
              <a:rPr lang="en-US" dirty="0"/>
              <a:t>&gt;98% participation</a:t>
            </a:r>
          </a:p>
          <a:p>
            <a:r>
              <a:rPr lang="en-US" dirty="0"/>
              <a:t>Identified 3 individuals at risk for resignation/reduction PRIOR to them taking action (we saved them)</a:t>
            </a:r>
          </a:p>
          <a:p>
            <a:r>
              <a:rPr lang="en-US" dirty="0"/>
              <a:t>Enables us to identify systemic concerns leading to distress</a:t>
            </a:r>
          </a:p>
        </p:txBody>
      </p:sp>
    </p:spTree>
    <p:extLst>
      <p:ext uri="{BB962C8B-B14F-4D97-AF65-F5344CB8AC3E}">
        <p14:creationId xmlns:p14="http://schemas.microsoft.com/office/powerpoint/2010/main" val="31698966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442D7DF-EED7-0033-3997-AFF3C991ECFC}"/>
              </a:ext>
            </a:extLst>
          </p:cNvPr>
          <p:cNvGraphicFramePr>
            <a:graphicFrameLocks noGrp="1"/>
          </p:cNvGraphicFramePr>
          <p:nvPr/>
        </p:nvGraphicFramePr>
        <p:xfrm>
          <a:off x="148292" y="81358"/>
          <a:ext cx="6871634" cy="6561933"/>
        </p:xfrm>
        <a:graphic>
          <a:graphicData uri="http://schemas.openxmlformats.org/drawingml/2006/table">
            <a:tbl>
              <a:tblPr/>
              <a:tblGrid>
                <a:gridCol w="266074">
                  <a:extLst>
                    <a:ext uri="{9D8B030D-6E8A-4147-A177-3AD203B41FA5}">
                      <a16:colId xmlns:a16="http://schemas.microsoft.com/office/drawing/2014/main" val="1802430825"/>
                    </a:ext>
                  </a:extLst>
                </a:gridCol>
                <a:gridCol w="751946">
                  <a:extLst>
                    <a:ext uri="{9D8B030D-6E8A-4147-A177-3AD203B41FA5}">
                      <a16:colId xmlns:a16="http://schemas.microsoft.com/office/drawing/2014/main" val="4129018860"/>
                    </a:ext>
                  </a:extLst>
                </a:gridCol>
                <a:gridCol w="104116">
                  <a:extLst>
                    <a:ext uri="{9D8B030D-6E8A-4147-A177-3AD203B41FA5}">
                      <a16:colId xmlns:a16="http://schemas.microsoft.com/office/drawing/2014/main" val="928246005"/>
                    </a:ext>
                  </a:extLst>
                </a:gridCol>
                <a:gridCol w="740379">
                  <a:extLst>
                    <a:ext uri="{9D8B030D-6E8A-4147-A177-3AD203B41FA5}">
                      <a16:colId xmlns:a16="http://schemas.microsoft.com/office/drawing/2014/main" val="1693174637"/>
                    </a:ext>
                  </a:extLst>
                </a:gridCol>
                <a:gridCol w="1700553">
                  <a:extLst>
                    <a:ext uri="{9D8B030D-6E8A-4147-A177-3AD203B41FA5}">
                      <a16:colId xmlns:a16="http://schemas.microsoft.com/office/drawing/2014/main" val="3113611123"/>
                    </a:ext>
                  </a:extLst>
                </a:gridCol>
                <a:gridCol w="508215">
                  <a:extLst>
                    <a:ext uri="{9D8B030D-6E8A-4147-A177-3AD203B41FA5}">
                      <a16:colId xmlns:a16="http://schemas.microsoft.com/office/drawing/2014/main" val="3754640002"/>
                    </a:ext>
                  </a:extLst>
                </a:gridCol>
                <a:gridCol w="1319593">
                  <a:extLst>
                    <a:ext uri="{9D8B030D-6E8A-4147-A177-3AD203B41FA5}">
                      <a16:colId xmlns:a16="http://schemas.microsoft.com/office/drawing/2014/main" val="556142032"/>
                    </a:ext>
                  </a:extLst>
                </a:gridCol>
                <a:gridCol w="740379">
                  <a:extLst>
                    <a:ext uri="{9D8B030D-6E8A-4147-A177-3AD203B41FA5}">
                      <a16:colId xmlns:a16="http://schemas.microsoft.com/office/drawing/2014/main" val="581790553"/>
                    </a:ext>
                  </a:extLst>
                </a:gridCol>
                <a:gridCol w="740379">
                  <a:extLst>
                    <a:ext uri="{9D8B030D-6E8A-4147-A177-3AD203B41FA5}">
                      <a16:colId xmlns:a16="http://schemas.microsoft.com/office/drawing/2014/main" val="3371770297"/>
                    </a:ext>
                  </a:extLst>
                </a:gridCol>
              </a:tblGrid>
              <a:tr h="312473">
                <a:tc gridSpan="9">
                  <a:txBody>
                    <a:bodyPr/>
                    <a:lstStyle/>
                    <a:p>
                      <a:pPr algn="l" fontAlgn="b"/>
                      <a:r>
                        <a:rPr lang="en-US" sz="1300" b="1" i="0" u="sng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Table 1: Clinician Demographics and Characteristics from 1:1 Clinician Meetings Survey Responses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1383721"/>
                  </a:ext>
                </a:extLst>
              </a:tr>
              <a:tr h="312473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9761648"/>
                  </a:ext>
                </a:extLst>
              </a:tr>
              <a:tr h="312473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Clinician Type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 (%)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05445377"/>
                  </a:ext>
                </a:extLst>
              </a:tr>
              <a:tr h="312473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MD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 (36.8)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10638365"/>
                  </a:ext>
                </a:extLst>
              </a:tr>
              <a:tr h="312473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 (40.8)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70369327"/>
                  </a:ext>
                </a:extLst>
              </a:tr>
              <a:tr h="312473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CRNP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 (11.2)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33668267"/>
                  </a:ext>
                </a:extLst>
              </a:tr>
              <a:tr h="312473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 (11.2)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454049"/>
                  </a:ext>
                </a:extLst>
              </a:tr>
              <a:tr h="312473"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Years in Practice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11172410"/>
                  </a:ext>
                </a:extLst>
              </a:tr>
              <a:tr h="312473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0-5 yrs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 (27.4)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10894110"/>
                  </a:ext>
                </a:extLst>
              </a:tr>
              <a:tr h="312473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6-10 yrs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 (22.9)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82015594"/>
                  </a:ext>
                </a:extLst>
              </a:tr>
              <a:tr h="312473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11-20 yrs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 (21.6)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1658247"/>
                  </a:ext>
                </a:extLst>
              </a:tr>
              <a:tr h="312473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21-30 yrs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 (19.6)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7350603"/>
                  </a:ext>
                </a:extLst>
              </a:tr>
              <a:tr h="312473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4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&gt;/= 30 yrs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 (8.5)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69447294"/>
                  </a:ext>
                </a:extLst>
              </a:tr>
              <a:tr h="312473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cFTE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57993059"/>
                  </a:ext>
                </a:extLst>
              </a:tr>
              <a:tr h="312473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&lt;0.30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(0.7)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0175042"/>
                  </a:ext>
                </a:extLst>
              </a:tr>
              <a:tr h="312473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0.31-0.50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 (17.1)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03945640"/>
                  </a:ext>
                </a:extLst>
              </a:tr>
              <a:tr h="312473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0.51-0.99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 (39.5)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04207538"/>
                  </a:ext>
                </a:extLst>
              </a:tr>
              <a:tr h="312473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1.00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 (42.8)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32900565"/>
                  </a:ext>
                </a:extLst>
              </a:tr>
              <a:tr h="312473"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Non-Clinical FTE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55483316"/>
                  </a:ext>
                </a:extLst>
              </a:tr>
              <a:tr h="312473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 (37.1)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82955238"/>
                  </a:ext>
                </a:extLst>
              </a:tr>
              <a:tr h="312473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 (62.9)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026640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B653E4FA-F40B-3A8C-B6CD-ADC7245BC3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548" t="29261" r="29847" b="1608"/>
          <a:stretch/>
        </p:blipFill>
        <p:spPr>
          <a:xfrm>
            <a:off x="7402330" y="341138"/>
            <a:ext cx="2559416" cy="28280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372CE1F-9B7B-59FA-D797-2642FCA74A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681" r="14057"/>
          <a:stretch/>
        </p:blipFill>
        <p:spPr>
          <a:xfrm>
            <a:off x="6896100" y="3429000"/>
            <a:ext cx="3571876" cy="3012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8338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8E83EBEB-5CC4-EFDD-B2FD-EC968D3D6AFF}"/>
              </a:ext>
            </a:extLst>
          </p:cNvPr>
          <p:cNvGraphicFramePr>
            <a:graphicFrameLocks noGrp="1"/>
          </p:cNvGraphicFramePr>
          <p:nvPr/>
        </p:nvGraphicFramePr>
        <p:xfrm>
          <a:off x="776945" y="440531"/>
          <a:ext cx="7319305" cy="5976937"/>
        </p:xfrm>
        <a:graphic>
          <a:graphicData uri="http://schemas.openxmlformats.org/drawingml/2006/table">
            <a:tbl>
              <a:tblPr/>
              <a:tblGrid>
                <a:gridCol w="207577">
                  <a:extLst>
                    <a:ext uri="{9D8B030D-6E8A-4147-A177-3AD203B41FA5}">
                      <a16:colId xmlns:a16="http://schemas.microsoft.com/office/drawing/2014/main" val="2875110127"/>
                    </a:ext>
                  </a:extLst>
                </a:gridCol>
                <a:gridCol w="586628">
                  <a:extLst>
                    <a:ext uri="{9D8B030D-6E8A-4147-A177-3AD203B41FA5}">
                      <a16:colId xmlns:a16="http://schemas.microsoft.com/office/drawing/2014/main" val="154746423"/>
                    </a:ext>
                  </a:extLst>
                </a:gridCol>
                <a:gridCol w="81226">
                  <a:extLst>
                    <a:ext uri="{9D8B030D-6E8A-4147-A177-3AD203B41FA5}">
                      <a16:colId xmlns:a16="http://schemas.microsoft.com/office/drawing/2014/main" val="4269454042"/>
                    </a:ext>
                  </a:extLst>
                </a:gridCol>
                <a:gridCol w="577602">
                  <a:extLst>
                    <a:ext uri="{9D8B030D-6E8A-4147-A177-3AD203B41FA5}">
                      <a16:colId xmlns:a16="http://schemas.microsoft.com/office/drawing/2014/main" val="850235855"/>
                    </a:ext>
                  </a:extLst>
                </a:gridCol>
                <a:gridCol w="1985508">
                  <a:extLst>
                    <a:ext uri="{9D8B030D-6E8A-4147-A177-3AD203B41FA5}">
                      <a16:colId xmlns:a16="http://schemas.microsoft.com/office/drawing/2014/main" val="2805673445"/>
                    </a:ext>
                  </a:extLst>
                </a:gridCol>
                <a:gridCol w="866403">
                  <a:extLst>
                    <a:ext uri="{9D8B030D-6E8A-4147-A177-3AD203B41FA5}">
                      <a16:colId xmlns:a16="http://schemas.microsoft.com/office/drawing/2014/main" val="330851824"/>
                    </a:ext>
                  </a:extLst>
                </a:gridCol>
                <a:gridCol w="1281555">
                  <a:extLst>
                    <a:ext uri="{9D8B030D-6E8A-4147-A177-3AD203B41FA5}">
                      <a16:colId xmlns:a16="http://schemas.microsoft.com/office/drawing/2014/main" val="3993150204"/>
                    </a:ext>
                  </a:extLst>
                </a:gridCol>
                <a:gridCol w="866403">
                  <a:extLst>
                    <a:ext uri="{9D8B030D-6E8A-4147-A177-3AD203B41FA5}">
                      <a16:colId xmlns:a16="http://schemas.microsoft.com/office/drawing/2014/main" val="1075723120"/>
                    </a:ext>
                  </a:extLst>
                </a:gridCol>
                <a:gridCol w="866403">
                  <a:extLst>
                    <a:ext uri="{9D8B030D-6E8A-4147-A177-3AD203B41FA5}">
                      <a16:colId xmlns:a16="http://schemas.microsoft.com/office/drawing/2014/main" val="1506546758"/>
                    </a:ext>
                  </a:extLst>
                </a:gridCol>
              </a:tblGrid>
              <a:tr h="233789"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Volunteer Activities</a:t>
                      </a:r>
                    </a:p>
                  </a:txBody>
                  <a:tcPr marL="5869" marR="5869" marT="5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869" marR="5869" marT="5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869" marR="5869" marT="5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869" marR="5869" marT="5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9" marR="5869" marT="5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9" marR="5869" marT="5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7947052"/>
                  </a:ext>
                </a:extLst>
              </a:tr>
              <a:tr h="233789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9" marR="5869" marT="586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5869" marR="5869" marT="586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9" marR="5869" marT="586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9" marR="5869" marT="586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9" marR="5869" marT="586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9" marR="5869" marT="586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 (56)</a:t>
                      </a:r>
                    </a:p>
                  </a:txBody>
                  <a:tcPr marL="5869" marR="5869" marT="586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9" marR="5869" marT="5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9" marR="5869" marT="5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6785394"/>
                  </a:ext>
                </a:extLst>
              </a:tr>
              <a:tr h="233789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9" marR="5869" marT="5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5869" marR="5869" marT="5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9" marR="5869" marT="5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9" marR="5869" marT="5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9" marR="5869" marT="5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9" marR="5869" marT="5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 (44)</a:t>
                      </a:r>
                    </a:p>
                  </a:txBody>
                  <a:tcPr marL="5869" marR="5869" marT="5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9" marR="5869" marT="5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9" marR="5869" marT="5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8640661"/>
                  </a:ext>
                </a:extLst>
              </a:tr>
              <a:tr h="233789">
                <a:tc gridSpan="5"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Publications in the Last Year</a:t>
                      </a:r>
                    </a:p>
                  </a:txBody>
                  <a:tcPr marL="5869" marR="5869" marT="5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869" marR="5869" marT="5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869" marR="5869" marT="5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9" marR="5869" marT="5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9" marR="5869" marT="5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29590682"/>
                  </a:ext>
                </a:extLst>
              </a:tr>
              <a:tr h="233789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9" marR="5869" marT="586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5869" marR="5869" marT="586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9" marR="5869" marT="586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9" marR="5869" marT="586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9" marR="5869" marT="586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9" marR="5869" marT="586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 (23.4)</a:t>
                      </a:r>
                    </a:p>
                  </a:txBody>
                  <a:tcPr marL="5869" marR="5869" marT="586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9" marR="5869" marT="5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9" marR="5869" marT="5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2697832"/>
                  </a:ext>
                </a:extLst>
              </a:tr>
              <a:tr h="233789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9" marR="5869" marT="5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5869" marR="5869" marT="5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9" marR="5869" marT="5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9" marR="5869" marT="5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9" marR="5869" marT="5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9" marR="5869" marT="5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121 (76.6)</a:t>
                      </a:r>
                    </a:p>
                  </a:txBody>
                  <a:tcPr marL="5869" marR="5869" marT="5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9" marR="5869" marT="5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9" marR="5869" marT="5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74507048"/>
                  </a:ext>
                </a:extLst>
              </a:tr>
              <a:tr h="433719"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Committee Participation</a:t>
                      </a:r>
                    </a:p>
                  </a:txBody>
                  <a:tcPr marL="5869" marR="5869" marT="5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869" marR="5869" marT="5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869" marR="5869" marT="5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869" marR="5869" marT="5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9" marR="5869" marT="5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9" marR="5869" marT="5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83004454"/>
                  </a:ext>
                </a:extLst>
              </a:tr>
              <a:tr h="233789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9" marR="5869" marT="586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5869" marR="5869" marT="586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9" marR="5869" marT="586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9" marR="5869" marT="586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9" marR="5869" marT="586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9" marR="5869" marT="586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145 (91.8)</a:t>
                      </a:r>
                    </a:p>
                  </a:txBody>
                  <a:tcPr marL="5869" marR="5869" marT="586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9" marR="5869" marT="5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9" marR="5869" marT="5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01668242"/>
                  </a:ext>
                </a:extLst>
              </a:tr>
              <a:tr h="233789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9" marR="5869" marT="5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9" marR="5869" marT="5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Grand Rounds</a:t>
                      </a:r>
                    </a:p>
                  </a:txBody>
                  <a:tcPr marL="5869" marR="5869" marT="5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9" marR="5869" marT="5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107(73.8)</a:t>
                      </a:r>
                    </a:p>
                  </a:txBody>
                  <a:tcPr marL="5869" marR="5869" marT="5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9" marR="5869" marT="5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9" marR="5869" marT="5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58047691"/>
                  </a:ext>
                </a:extLst>
              </a:tr>
              <a:tr h="433719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9" marR="5869" marT="5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9" marR="5869" marT="5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4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Town Hall</a:t>
                      </a:r>
                    </a:p>
                  </a:txBody>
                  <a:tcPr marL="5869" marR="5869" marT="5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9" marR="5869" marT="5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9" marR="5869" marT="5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127(87.6)</a:t>
                      </a:r>
                    </a:p>
                  </a:txBody>
                  <a:tcPr marL="5869" marR="5869" marT="5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9" marR="5869" marT="5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9" marR="5869" marT="5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51087516"/>
                  </a:ext>
                </a:extLst>
              </a:tr>
              <a:tr h="433719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9" marR="5869" marT="5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9" marR="5869" marT="5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4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Med Staff</a:t>
                      </a:r>
                    </a:p>
                  </a:txBody>
                  <a:tcPr marL="5869" marR="5869" marT="5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9" marR="5869" marT="5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9" marR="5869" marT="5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37(25.5)</a:t>
                      </a:r>
                    </a:p>
                  </a:txBody>
                  <a:tcPr marL="5869" marR="5869" marT="5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9" marR="5869" marT="5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9" marR="5869" marT="5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0692468"/>
                  </a:ext>
                </a:extLst>
              </a:tr>
              <a:tr h="233789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9" marR="5869" marT="5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9" marR="5869" marT="5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4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LVPG Member</a:t>
                      </a:r>
                    </a:p>
                  </a:txBody>
                  <a:tcPr marL="5869" marR="5869" marT="5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9" marR="5869" marT="5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122(84.1)</a:t>
                      </a:r>
                    </a:p>
                  </a:txBody>
                  <a:tcPr marL="5869" marR="5869" marT="5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9" marR="5869" marT="5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9" marR="5869" marT="5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14696082"/>
                  </a:ext>
                </a:extLst>
              </a:tr>
              <a:tr h="233789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9" marR="5869" marT="5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9" marR="5869" marT="5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4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PCSL Town Hall</a:t>
                      </a:r>
                    </a:p>
                  </a:txBody>
                  <a:tcPr marL="5869" marR="5869" marT="5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9" marR="5869" marT="5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90(62.1)</a:t>
                      </a:r>
                    </a:p>
                  </a:txBody>
                  <a:tcPr marL="5869" marR="5869" marT="5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9" marR="5869" marT="5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9" marR="5869" marT="5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065585"/>
                  </a:ext>
                </a:extLst>
              </a:tr>
              <a:tr h="233789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9" marR="5869" marT="5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9" marR="5869" marT="5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4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Huddle</a:t>
                      </a:r>
                    </a:p>
                  </a:txBody>
                  <a:tcPr marL="5869" marR="5869" marT="5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9" marR="5869" marT="5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9" marR="5869" marT="5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108(74.5)</a:t>
                      </a:r>
                    </a:p>
                  </a:txBody>
                  <a:tcPr marL="5869" marR="5869" marT="5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9" marR="5869" marT="5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9" marR="5869" marT="5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1222945"/>
                  </a:ext>
                </a:extLst>
              </a:tr>
              <a:tr h="233789"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Scribe Utilization</a:t>
                      </a:r>
                    </a:p>
                  </a:txBody>
                  <a:tcPr marL="5869" marR="5869" marT="5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869" marR="5869" marT="5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869" marR="5869" marT="5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869" marR="5869" marT="5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9" marR="5869" marT="5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9" marR="5869" marT="5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1024053"/>
                  </a:ext>
                </a:extLst>
              </a:tr>
              <a:tr h="233789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9" marR="5869" marT="586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5869" marR="5869" marT="586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9" marR="5869" marT="586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9" marR="5869" marT="586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9" marR="5869" marT="586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9" marR="5869" marT="586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 (34.4)</a:t>
                      </a:r>
                    </a:p>
                  </a:txBody>
                  <a:tcPr marL="5869" marR="5869" marT="586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9" marR="5869" marT="5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9" marR="5869" marT="5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43495591"/>
                  </a:ext>
                </a:extLst>
              </a:tr>
              <a:tr h="233789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9" marR="5869" marT="5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9" marR="5869" marT="5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4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Nuance</a:t>
                      </a:r>
                    </a:p>
                  </a:txBody>
                  <a:tcPr marL="5869" marR="5869" marT="5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9" marR="5869" marT="5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9" marR="5869" marT="5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9" marR="5869" marT="5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9" marR="5869" marT="5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9" marR="5869" marT="5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6585507"/>
                  </a:ext>
                </a:extLst>
              </a:tr>
              <a:tr h="233789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9" marR="5869" marT="5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9" marR="5869" marT="5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4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Scribble</a:t>
                      </a:r>
                    </a:p>
                  </a:txBody>
                  <a:tcPr marL="5869" marR="5869" marT="5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9" marR="5869" marT="5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9" marR="5869" marT="5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9" marR="5869" marT="5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9" marR="5869" marT="5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9" marR="5869" marT="5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2256636"/>
                  </a:ext>
                </a:extLst>
              </a:tr>
              <a:tr h="233789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9" marR="5869" marT="5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5869" marR="5869" marT="5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9" marR="5869" marT="5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9" marR="5869" marT="5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9" marR="5869" marT="5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9" marR="5869" marT="5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101 (65.6)</a:t>
                      </a:r>
                    </a:p>
                  </a:txBody>
                  <a:tcPr marL="5869" marR="5869" marT="5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9" marR="5869" marT="5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9" marR="5869" marT="5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4441344"/>
                  </a:ext>
                </a:extLst>
              </a:tr>
              <a:tr h="233789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9" marR="5869" marT="5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9" marR="5869" marT="5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4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Concern quality</a:t>
                      </a:r>
                    </a:p>
                  </a:txBody>
                  <a:tcPr marL="5869" marR="5869" marT="5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9" marR="5869" marT="5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12(11.9)</a:t>
                      </a:r>
                    </a:p>
                  </a:txBody>
                  <a:tcPr marL="5869" marR="5869" marT="5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9" marR="5869" marT="5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9" marR="5869" marT="5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5096042"/>
                  </a:ext>
                </a:extLst>
              </a:tr>
              <a:tr h="233789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9" marR="5869" marT="5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9" marR="5869" marT="5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4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Concern turnaround</a:t>
                      </a:r>
                    </a:p>
                  </a:txBody>
                  <a:tcPr marL="5869" marR="5869" marT="5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9" marR="5869" marT="5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9(8.9)</a:t>
                      </a:r>
                    </a:p>
                  </a:txBody>
                  <a:tcPr marL="5869" marR="5869" marT="5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9" marR="5869" marT="5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9" marR="5869" marT="5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99380420"/>
                  </a:ext>
                </a:extLst>
              </a:tr>
              <a:tr h="233789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9" marR="5869" marT="5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9" marR="5869" marT="5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4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Don't feel it will help</a:t>
                      </a:r>
                    </a:p>
                  </a:txBody>
                  <a:tcPr marL="5869" marR="5869" marT="5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9" marR="5869" marT="5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57(56.4)</a:t>
                      </a:r>
                    </a:p>
                  </a:txBody>
                  <a:tcPr marL="5869" marR="5869" marT="5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9" marR="5869" marT="5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9" marR="5869" marT="5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8133183"/>
                  </a:ext>
                </a:extLst>
              </a:tr>
              <a:tr h="233789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9" marR="5869" marT="5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9" marR="5869" marT="5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4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Interested in learning more</a:t>
                      </a:r>
                    </a:p>
                  </a:txBody>
                  <a:tcPr marL="5869" marR="5869" marT="5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9" marR="5869" marT="5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15(14.9)</a:t>
                      </a:r>
                    </a:p>
                  </a:txBody>
                  <a:tcPr marL="5869" marR="5869" marT="5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9" marR="5869" marT="5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9" marR="5869" marT="58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30130438"/>
                  </a:ext>
                </a:extLst>
              </a:tr>
            </a:tbl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9AAD9DBB-684D-0A24-9446-C87E5AFD229C}"/>
              </a:ext>
            </a:extLst>
          </p:cNvPr>
          <p:cNvGraphicFramePr>
            <a:graphicFrameLocks/>
          </p:cNvGraphicFramePr>
          <p:nvPr/>
        </p:nvGraphicFramePr>
        <p:xfrm>
          <a:off x="6918960" y="685799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5FFA800-3CD3-39F0-7B69-911854131A38}"/>
              </a:ext>
            </a:extLst>
          </p:cNvPr>
          <p:cNvCxnSpPr>
            <a:cxnSpLocks/>
          </p:cNvCxnSpPr>
          <p:nvPr/>
        </p:nvCxnSpPr>
        <p:spPr>
          <a:xfrm flipH="1">
            <a:off x="7620000" y="2428240"/>
            <a:ext cx="81280" cy="187960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2640819-A0D8-0ED3-CAB0-C24C1B93052C}"/>
              </a:ext>
            </a:extLst>
          </p:cNvPr>
          <p:cNvCxnSpPr>
            <a:cxnSpLocks/>
          </p:cNvCxnSpPr>
          <p:nvPr/>
        </p:nvCxnSpPr>
        <p:spPr>
          <a:xfrm>
            <a:off x="10525760" y="2570480"/>
            <a:ext cx="243840" cy="173736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D557162E-0C68-B500-FEDD-55BE99345781}"/>
              </a:ext>
            </a:extLst>
          </p:cNvPr>
          <p:cNvGraphicFramePr>
            <a:graphicFrameLocks/>
          </p:cNvGraphicFramePr>
          <p:nvPr/>
        </p:nvGraphicFramePr>
        <p:xfrm>
          <a:off x="6517640" y="2829560"/>
          <a:ext cx="5374640" cy="34964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0217048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0CAC7C-5A67-D190-150E-F2928EB08B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59" t="22508" r="913" b="25938"/>
          <a:stretch/>
        </p:blipFill>
        <p:spPr>
          <a:xfrm>
            <a:off x="5649439" y="387315"/>
            <a:ext cx="6438114" cy="2894783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FAC10CF1-1980-F74C-2DBD-0747B66A5D8B}"/>
              </a:ext>
            </a:extLst>
          </p:cNvPr>
          <p:cNvGraphicFramePr>
            <a:graphicFrameLocks noGrp="1"/>
          </p:cNvGraphicFramePr>
          <p:nvPr/>
        </p:nvGraphicFramePr>
        <p:xfrm>
          <a:off x="102487" y="86948"/>
          <a:ext cx="4991098" cy="6684104"/>
        </p:xfrm>
        <a:graphic>
          <a:graphicData uri="http://schemas.openxmlformats.org/drawingml/2006/table">
            <a:tbl>
              <a:tblPr/>
              <a:tblGrid>
                <a:gridCol w="376457">
                  <a:extLst>
                    <a:ext uri="{9D8B030D-6E8A-4147-A177-3AD203B41FA5}">
                      <a16:colId xmlns:a16="http://schemas.microsoft.com/office/drawing/2014/main" val="1866052085"/>
                    </a:ext>
                  </a:extLst>
                </a:gridCol>
                <a:gridCol w="777203">
                  <a:extLst>
                    <a:ext uri="{9D8B030D-6E8A-4147-A177-3AD203B41FA5}">
                      <a16:colId xmlns:a16="http://schemas.microsoft.com/office/drawing/2014/main" val="2668118670"/>
                    </a:ext>
                  </a:extLst>
                </a:gridCol>
                <a:gridCol w="777203">
                  <a:extLst>
                    <a:ext uri="{9D8B030D-6E8A-4147-A177-3AD203B41FA5}">
                      <a16:colId xmlns:a16="http://schemas.microsoft.com/office/drawing/2014/main" val="3550388979"/>
                    </a:ext>
                  </a:extLst>
                </a:gridCol>
                <a:gridCol w="777203">
                  <a:extLst>
                    <a:ext uri="{9D8B030D-6E8A-4147-A177-3AD203B41FA5}">
                      <a16:colId xmlns:a16="http://schemas.microsoft.com/office/drawing/2014/main" val="2760102925"/>
                    </a:ext>
                  </a:extLst>
                </a:gridCol>
                <a:gridCol w="777203">
                  <a:extLst>
                    <a:ext uri="{9D8B030D-6E8A-4147-A177-3AD203B41FA5}">
                      <a16:colId xmlns:a16="http://schemas.microsoft.com/office/drawing/2014/main" val="2958941268"/>
                    </a:ext>
                  </a:extLst>
                </a:gridCol>
                <a:gridCol w="497894">
                  <a:extLst>
                    <a:ext uri="{9D8B030D-6E8A-4147-A177-3AD203B41FA5}">
                      <a16:colId xmlns:a16="http://schemas.microsoft.com/office/drawing/2014/main" val="3917557948"/>
                    </a:ext>
                  </a:extLst>
                </a:gridCol>
                <a:gridCol w="1007935">
                  <a:extLst>
                    <a:ext uri="{9D8B030D-6E8A-4147-A177-3AD203B41FA5}">
                      <a16:colId xmlns:a16="http://schemas.microsoft.com/office/drawing/2014/main" val="3648172279"/>
                    </a:ext>
                  </a:extLst>
                </a:gridCol>
              </a:tblGrid>
              <a:tr h="377133">
                <a:tc gridSpan="7">
                  <a:txBody>
                    <a:bodyPr/>
                    <a:lstStyle/>
                    <a:p>
                      <a:pPr algn="l" fontAlgn="b"/>
                      <a:r>
                        <a:rPr lang="en-US" sz="1300" b="1" i="0" u="sng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Table 2: Operational Demographics from 1:1 Clinician Meetings Survey Responses</a:t>
                      </a:r>
                    </a:p>
                  </a:txBody>
                  <a:tcPr marL="4567" marR="4567" marT="45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8970773"/>
                  </a:ext>
                </a:extLst>
              </a:tr>
              <a:tr h="201071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Anticipated FTE Changes</a:t>
                      </a:r>
                    </a:p>
                  </a:txBody>
                  <a:tcPr marL="4567" marR="4567" marT="45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67" marR="4567" marT="45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67" marR="4567" marT="45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67" marR="4567" marT="45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67" marR="4567" marT="45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12859103"/>
                  </a:ext>
                </a:extLst>
              </a:tr>
              <a:tr h="201071"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67" marR="4567" marT="456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4567" marR="4567" marT="456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67" marR="4567" marT="456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67" marR="4567" marT="456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67" marR="4567" marT="456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67" marR="4567" marT="456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 (21.3)</a:t>
                      </a:r>
                    </a:p>
                  </a:txBody>
                  <a:tcPr marL="4567" marR="4567" marT="456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81736193"/>
                  </a:ext>
                </a:extLst>
              </a:tr>
              <a:tr h="201071"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67" marR="4567" marT="45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67" marR="4567" marT="45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3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Alternate responsibilities </a:t>
                      </a:r>
                    </a:p>
                  </a:txBody>
                  <a:tcPr marL="4567" marR="4567" marT="45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67" marR="4567" marT="45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13(40.6)</a:t>
                      </a:r>
                    </a:p>
                  </a:txBody>
                  <a:tcPr marL="4567" marR="4567" marT="45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7747041"/>
                  </a:ext>
                </a:extLst>
              </a:tr>
              <a:tr h="201071"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67" marR="4567" marT="45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67" marR="4567" marT="45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3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Retirement </a:t>
                      </a:r>
                    </a:p>
                  </a:txBody>
                  <a:tcPr marL="4567" marR="4567" marT="45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67" marR="4567" marT="45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67" marR="4567" marT="45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6(18.8)</a:t>
                      </a:r>
                    </a:p>
                  </a:txBody>
                  <a:tcPr marL="4567" marR="4567" marT="45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4033747"/>
                  </a:ext>
                </a:extLst>
              </a:tr>
              <a:tr h="201071"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67" marR="4567" marT="45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67" marR="4567" marT="45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3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Family/Work-Life Balance </a:t>
                      </a:r>
                    </a:p>
                  </a:txBody>
                  <a:tcPr marL="4567" marR="4567" marT="45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67" marR="4567" marT="45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9(28.1)</a:t>
                      </a:r>
                    </a:p>
                  </a:txBody>
                  <a:tcPr marL="4567" marR="4567" marT="45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59909097"/>
                  </a:ext>
                </a:extLst>
              </a:tr>
              <a:tr h="201071"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67" marR="4567" marT="45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67" marR="4567" marT="45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3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Workload</a:t>
                      </a:r>
                    </a:p>
                  </a:txBody>
                  <a:tcPr marL="4567" marR="4567" marT="45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67" marR="4567" marT="45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67" marR="4567" marT="45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1(3.1)</a:t>
                      </a:r>
                    </a:p>
                  </a:txBody>
                  <a:tcPr marL="4567" marR="4567" marT="45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72400648"/>
                  </a:ext>
                </a:extLst>
              </a:tr>
              <a:tr h="201071"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67" marR="4567" marT="45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67" marR="4567" marT="45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3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Contemplative leaving </a:t>
                      </a:r>
                    </a:p>
                  </a:txBody>
                  <a:tcPr marL="4567" marR="4567" marT="45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67" marR="4567" marT="45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1(3.1)</a:t>
                      </a:r>
                    </a:p>
                  </a:txBody>
                  <a:tcPr marL="4567" marR="4567" marT="45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0280664"/>
                  </a:ext>
                </a:extLst>
              </a:tr>
              <a:tr h="201071"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67" marR="4567" marT="45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67" marR="4567" marT="45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Other </a:t>
                      </a:r>
                    </a:p>
                  </a:txBody>
                  <a:tcPr marL="4567" marR="4567" marT="45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67" marR="4567" marT="45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67" marR="4567" marT="45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67" marR="4567" marT="45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2(6.3)</a:t>
                      </a:r>
                    </a:p>
                  </a:txBody>
                  <a:tcPr marL="4567" marR="4567" marT="45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86472974"/>
                  </a:ext>
                </a:extLst>
              </a:tr>
              <a:tr h="201071"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67" marR="4567" marT="45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4567" marR="4567" marT="45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67" marR="4567" marT="45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118</a:t>
                      </a:r>
                    </a:p>
                  </a:txBody>
                  <a:tcPr marL="4567" marR="4567" marT="45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67" marR="4567" marT="45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67" marR="4567" marT="45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118 (78.7)</a:t>
                      </a:r>
                    </a:p>
                  </a:txBody>
                  <a:tcPr marL="4567" marR="4567" marT="45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2812416"/>
                  </a:ext>
                </a:extLst>
              </a:tr>
              <a:tr h="201071">
                <a:tc gridSpan="5"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 you have resources to perform daily tasks</a:t>
                      </a:r>
                    </a:p>
                  </a:txBody>
                  <a:tcPr marL="4567" marR="4567" marT="45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67" marR="4567" marT="45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67" marR="4567" marT="45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35369735"/>
                  </a:ext>
                </a:extLst>
              </a:tr>
              <a:tr h="201071"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67" marR="4567" marT="456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4567" marR="4567" marT="456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67" marR="4567" marT="456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67" marR="4567" marT="456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67" marR="4567" marT="456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67" marR="4567" marT="456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124 (81.0)</a:t>
                      </a:r>
                    </a:p>
                  </a:txBody>
                  <a:tcPr marL="4567" marR="4567" marT="456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90642134"/>
                  </a:ext>
                </a:extLst>
              </a:tr>
              <a:tr h="201071"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67" marR="4567" marT="45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4567" marR="4567" marT="45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67" marR="4567" marT="45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67" marR="4567" marT="45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67" marR="4567" marT="45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67" marR="4567" marT="45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 (19.0)</a:t>
                      </a:r>
                    </a:p>
                  </a:txBody>
                  <a:tcPr marL="4567" marR="4567" marT="45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6558787"/>
                  </a:ext>
                </a:extLst>
              </a:tr>
              <a:tr h="201071"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67" marR="4567" marT="45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67" marR="4567" marT="45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Staff</a:t>
                      </a:r>
                    </a:p>
                  </a:txBody>
                  <a:tcPr marL="4567" marR="4567" marT="45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67" marR="4567" marT="45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67" marR="4567" marT="45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67" marR="4567" marT="45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17(58.6)</a:t>
                      </a:r>
                    </a:p>
                  </a:txBody>
                  <a:tcPr marL="4567" marR="4567" marT="45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03261412"/>
                  </a:ext>
                </a:extLst>
              </a:tr>
              <a:tr h="201071"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67" marR="4567" marT="45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67" marR="4567" marT="45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3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Clinical support</a:t>
                      </a:r>
                    </a:p>
                  </a:txBody>
                  <a:tcPr marL="4567" marR="4567" marT="45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67" marR="4567" marT="45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67" marR="4567" marT="45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10(34.5)</a:t>
                      </a:r>
                    </a:p>
                  </a:txBody>
                  <a:tcPr marL="4567" marR="4567" marT="45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80809457"/>
                  </a:ext>
                </a:extLst>
              </a:tr>
              <a:tr h="201071"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67" marR="4567" marT="45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67" marR="4567" marT="45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3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Equipment</a:t>
                      </a:r>
                    </a:p>
                  </a:txBody>
                  <a:tcPr marL="4567" marR="4567" marT="45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67" marR="4567" marT="45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67" marR="4567" marT="45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7(24.1)</a:t>
                      </a:r>
                    </a:p>
                  </a:txBody>
                  <a:tcPr marL="4567" marR="4567" marT="45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56657164"/>
                  </a:ext>
                </a:extLst>
              </a:tr>
              <a:tr h="201071"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67" marR="4567" marT="45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67" marR="4567" marT="45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3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Technology</a:t>
                      </a:r>
                    </a:p>
                  </a:txBody>
                  <a:tcPr marL="4567" marR="4567" marT="45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67" marR="4567" marT="45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67" marR="4567" marT="45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7(24.1)</a:t>
                      </a:r>
                    </a:p>
                  </a:txBody>
                  <a:tcPr marL="4567" marR="4567" marT="45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54805895"/>
                  </a:ext>
                </a:extLst>
              </a:tr>
              <a:tr h="201071"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67" marR="4567" marT="45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67" marR="4567" marT="45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3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Mentoring</a:t>
                      </a:r>
                    </a:p>
                  </a:txBody>
                  <a:tcPr marL="4567" marR="4567" marT="45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67" marR="4567" marT="45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67" marR="4567" marT="45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3(10.3)</a:t>
                      </a:r>
                    </a:p>
                  </a:txBody>
                  <a:tcPr marL="4567" marR="4567" marT="45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421715"/>
                  </a:ext>
                </a:extLst>
              </a:tr>
              <a:tr h="201071"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67" marR="4567" marT="45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67" marR="4567" marT="45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Other </a:t>
                      </a:r>
                    </a:p>
                  </a:txBody>
                  <a:tcPr marL="4567" marR="4567" marT="45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67" marR="4567" marT="45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67" marR="4567" marT="45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67" marR="4567" marT="45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8(27.6)</a:t>
                      </a:r>
                    </a:p>
                  </a:txBody>
                  <a:tcPr marL="4567" marR="4567" marT="45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9486273"/>
                  </a:ext>
                </a:extLst>
              </a:tr>
              <a:tr h="201071">
                <a:tc gridSpan="5"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Areas for Clinical/Practice Improvement</a:t>
                      </a:r>
                    </a:p>
                  </a:txBody>
                  <a:tcPr marL="4567" marR="4567" marT="45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67" marR="4567" marT="45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67" marR="4567" marT="45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36593428"/>
                  </a:ext>
                </a:extLst>
              </a:tr>
              <a:tr h="201071"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67" marR="4567" marT="456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Staff Support</a:t>
                      </a:r>
                    </a:p>
                  </a:txBody>
                  <a:tcPr marL="4567" marR="4567" marT="456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67" marR="4567" marT="456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67" marR="4567" marT="456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67" marR="4567" marT="456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79(50.0)</a:t>
                      </a:r>
                    </a:p>
                  </a:txBody>
                  <a:tcPr marL="4567" marR="4567" marT="456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939768"/>
                  </a:ext>
                </a:extLst>
              </a:tr>
              <a:tr h="201071"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67" marR="4567" marT="45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Inbasket Support</a:t>
                      </a:r>
                    </a:p>
                  </a:txBody>
                  <a:tcPr marL="4567" marR="4567" marT="45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67" marR="4567" marT="45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67" marR="4567" marT="45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67" marR="4567" marT="45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89(56.3)</a:t>
                      </a:r>
                    </a:p>
                  </a:txBody>
                  <a:tcPr marL="4567" marR="4567" marT="45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4470165"/>
                  </a:ext>
                </a:extLst>
              </a:tr>
              <a:tr h="201071"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67" marR="4567" marT="45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Specialty consult/access</a:t>
                      </a:r>
                    </a:p>
                  </a:txBody>
                  <a:tcPr marL="4567" marR="4567" marT="45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67" marR="4567" marT="45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67" marR="4567" marT="45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 (57.0)</a:t>
                      </a:r>
                    </a:p>
                  </a:txBody>
                  <a:tcPr marL="4567" marR="4567" marT="45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58516681"/>
                  </a:ext>
                </a:extLst>
              </a:tr>
              <a:tr h="201071"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67" marR="4567" marT="45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Compensation/benefits</a:t>
                      </a:r>
                    </a:p>
                  </a:txBody>
                  <a:tcPr marL="4567" marR="4567" marT="45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67" marR="4567" marT="45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67" marR="4567" marT="45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 (16.5)</a:t>
                      </a:r>
                    </a:p>
                  </a:txBody>
                  <a:tcPr marL="4567" marR="4567" marT="45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64898152"/>
                  </a:ext>
                </a:extLst>
              </a:tr>
              <a:tr h="201071"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67" marR="4567" marT="45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Nonclinical role development</a:t>
                      </a:r>
                    </a:p>
                  </a:txBody>
                  <a:tcPr marL="4567" marR="4567" marT="45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67" marR="4567" marT="45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67" marR="4567" marT="45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 (11.4)</a:t>
                      </a:r>
                    </a:p>
                  </a:txBody>
                  <a:tcPr marL="4567" marR="4567" marT="45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60854299"/>
                  </a:ext>
                </a:extLst>
              </a:tr>
              <a:tr h="201071"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67" marR="4567" marT="45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Career Development</a:t>
                      </a:r>
                    </a:p>
                  </a:txBody>
                  <a:tcPr marL="4567" marR="4567" marT="45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67" marR="4567" marT="45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67" marR="4567" marT="45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 (17.7)</a:t>
                      </a:r>
                    </a:p>
                  </a:txBody>
                  <a:tcPr marL="4567" marR="4567" marT="45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36365988"/>
                  </a:ext>
                </a:extLst>
              </a:tr>
              <a:tr h="201071"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67" marR="4567" marT="45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Other</a:t>
                      </a:r>
                    </a:p>
                  </a:txBody>
                  <a:tcPr marL="4567" marR="4567" marT="45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67" marR="4567" marT="45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67" marR="4567" marT="45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67" marR="4567" marT="45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67" marR="4567" marT="45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 (24.1)</a:t>
                      </a:r>
                    </a:p>
                  </a:txBody>
                  <a:tcPr marL="4567" marR="4567" marT="45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19595846"/>
                  </a:ext>
                </a:extLst>
              </a:tr>
              <a:tr h="201071"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67" marR="4567" marT="45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67" marR="4567" marT="45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Space</a:t>
                      </a:r>
                    </a:p>
                  </a:txBody>
                  <a:tcPr marL="4567" marR="4567" marT="45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67" marR="4567" marT="45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67" marR="4567" marT="45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67" marR="4567" marT="45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4(10.5)</a:t>
                      </a:r>
                    </a:p>
                  </a:txBody>
                  <a:tcPr marL="4567" marR="4567" marT="45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52923888"/>
                  </a:ext>
                </a:extLst>
              </a:tr>
              <a:tr h="201071"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67" marR="4567" marT="45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67" marR="4567" marT="45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Education</a:t>
                      </a:r>
                    </a:p>
                  </a:txBody>
                  <a:tcPr marL="4567" marR="4567" marT="45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67" marR="4567" marT="45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67" marR="4567" marT="45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6(15.8)</a:t>
                      </a:r>
                    </a:p>
                  </a:txBody>
                  <a:tcPr marL="4567" marR="4567" marT="45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32580424"/>
                  </a:ext>
                </a:extLst>
              </a:tr>
              <a:tr h="201071"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67" marR="4567" marT="45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67" marR="4567" marT="45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QI/Dashboard simplification</a:t>
                      </a:r>
                    </a:p>
                  </a:txBody>
                  <a:tcPr marL="4567" marR="4567" marT="45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67" marR="4567" marT="45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5(13.2)</a:t>
                      </a:r>
                    </a:p>
                  </a:txBody>
                  <a:tcPr marL="4567" marR="4567" marT="45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78439063"/>
                  </a:ext>
                </a:extLst>
              </a:tr>
              <a:tr h="201071"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67" marR="4567" marT="45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67" marR="4567" marT="45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AI/Technology</a:t>
                      </a:r>
                    </a:p>
                  </a:txBody>
                  <a:tcPr marL="4567" marR="4567" marT="45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67" marR="4567" marT="45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67" marR="4567" marT="45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6(15.8)</a:t>
                      </a:r>
                    </a:p>
                  </a:txBody>
                  <a:tcPr marL="4567" marR="4567" marT="45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25607998"/>
                  </a:ext>
                </a:extLst>
              </a:tr>
              <a:tr h="201071"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67" marR="4567" marT="45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67" marR="4567" marT="45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Staff/HR</a:t>
                      </a:r>
                    </a:p>
                  </a:txBody>
                  <a:tcPr marL="4567" marR="4567" marT="45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67" marR="4567" marT="45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67" marR="4567" marT="45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67" marR="4567" marT="45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6(15.8)</a:t>
                      </a:r>
                    </a:p>
                  </a:txBody>
                  <a:tcPr marL="4567" marR="4567" marT="45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397287"/>
                  </a:ext>
                </a:extLst>
              </a:tr>
            </a:tbl>
          </a:graphicData>
        </a:graphic>
      </p:graphicFrame>
      <p:grpSp>
        <p:nvGrpSpPr>
          <p:cNvPr id="9" name="Group 8">
            <a:extLst>
              <a:ext uri="{FF2B5EF4-FFF2-40B4-BE49-F238E27FC236}">
                <a16:creationId xmlns:a16="http://schemas.microsoft.com/office/drawing/2014/main" id="{BCE09D8A-7E68-6AF4-87BE-ED6B4A1FCC89}"/>
              </a:ext>
            </a:extLst>
          </p:cNvPr>
          <p:cNvGrpSpPr/>
          <p:nvPr/>
        </p:nvGrpSpPr>
        <p:grpSpPr>
          <a:xfrm>
            <a:off x="5276849" y="3532945"/>
            <a:ext cx="6810704" cy="3067246"/>
            <a:chOff x="5276849" y="3532945"/>
            <a:chExt cx="6810704" cy="306724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4FDF47F-59ED-904E-BBB3-E3516D6B12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3638" t="4695" r="11680" b="2991"/>
            <a:stretch/>
          </p:blipFill>
          <p:spPr>
            <a:xfrm>
              <a:off x="5276849" y="4056337"/>
              <a:ext cx="3423921" cy="2543854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A3FBF02-E59F-6248-24D8-502FCB973A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984" t="3951" r="1289" b="1288"/>
            <a:stretch/>
          </p:blipFill>
          <p:spPr>
            <a:xfrm>
              <a:off x="8619490" y="4307184"/>
              <a:ext cx="3468063" cy="2042160"/>
            </a:xfrm>
            <a:prstGeom prst="rect">
              <a:avLst/>
            </a:prstGeom>
          </p:spPr>
        </p:pic>
        <p:sp>
          <p:nvSpPr>
            <p:cNvPr id="6" name="Arrow: Right 5">
              <a:extLst>
                <a:ext uri="{FF2B5EF4-FFF2-40B4-BE49-F238E27FC236}">
                  <a16:creationId xmlns:a16="http://schemas.microsoft.com/office/drawing/2014/main" id="{F92C4B28-2F82-619B-BBF5-FCE799B4F7D2}"/>
                </a:ext>
              </a:extLst>
            </p:cNvPr>
            <p:cNvSpPr/>
            <p:nvPr/>
          </p:nvSpPr>
          <p:spPr>
            <a:xfrm>
              <a:off x="8022590" y="5096510"/>
              <a:ext cx="558800" cy="518160"/>
            </a:xfrm>
            <a:prstGeom prst="rightArrow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207849B-5BAB-84F0-39D9-98CF897C5057}"/>
                </a:ext>
              </a:extLst>
            </p:cNvPr>
            <p:cNvSpPr txBox="1"/>
            <p:nvPr/>
          </p:nvSpPr>
          <p:spPr>
            <a:xfrm>
              <a:off x="5700077" y="3532945"/>
              <a:ext cx="57626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Resource Needs Amongst Clinicians by Survey Respondents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948824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48C85E-9C73-2865-3321-44D04775C0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83503"/>
            <a:ext cx="10515600" cy="1104846"/>
          </a:xfrm>
        </p:spPr>
        <p:txBody>
          <a:bodyPr/>
          <a:lstStyle/>
          <a:p>
            <a:r>
              <a:rPr lang="en-US" dirty="0"/>
              <a:t>Cohesive Culture:  Strategic Alignment, Engagement, and Consensus Development</a:t>
            </a:r>
          </a:p>
        </p:txBody>
      </p:sp>
      <p:pic>
        <p:nvPicPr>
          <p:cNvPr id="2050" name="Picture 1">
            <a:extLst>
              <a:ext uri="{FF2B5EF4-FFF2-40B4-BE49-F238E27FC236}">
                <a16:creationId xmlns:a16="http://schemas.microsoft.com/office/drawing/2014/main" id="{B2995D1D-5E51-D301-0804-B9D6CFB8BE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990708"/>
            <a:ext cx="10239375" cy="430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14089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7D8B3-B762-FBA6-16B1-904D633DCD7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Bottom Line:  How did we do with retaining our workforce?</a:t>
            </a:r>
          </a:p>
        </p:txBody>
      </p:sp>
    </p:spTree>
    <p:extLst>
      <p:ext uri="{BB962C8B-B14F-4D97-AF65-F5344CB8AC3E}">
        <p14:creationId xmlns:p14="http://schemas.microsoft.com/office/powerpoint/2010/main" val="31690005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A2E7C1E-2B5A-4BBA-AE51-1CD8C19309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43DF76B1-5174-4FAF-9D19-FFEE98426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38200" y="720953"/>
            <a:ext cx="10515600" cy="5416094"/>
          </a:xfrm>
          <a:custGeom>
            <a:avLst/>
            <a:gdLst>
              <a:gd name="connsiteX0" fmla="*/ 0 w 10515600"/>
              <a:gd name="connsiteY0" fmla="*/ 0 h 5416094"/>
              <a:gd name="connsiteX1" fmla="*/ 552069 w 10515600"/>
              <a:gd name="connsiteY1" fmla="*/ 0 h 5416094"/>
              <a:gd name="connsiteX2" fmla="*/ 893826 w 10515600"/>
              <a:gd name="connsiteY2" fmla="*/ 0 h 5416094"/>
              <a:gd name="connsiteX3" fmla="*/ 1761363 w 10515600"/>
              <a:gd name="connsiteY3" fmla="*/ 0 h 5416094"/>
              <a:gd name="connsiteX4" fmla="*/ 2313432 w 10515600"/>
              <a:gd name="connsiteY4" fmla="*/ 0 h 5416094"/>
              <a:gd name="connsiteX5" fmla="*/ 2865501 w 10515600"/>
              <a:gd name="connsiteY5" fmla="*/ 0 h 5416094"/>
              <a:gd name="connsiteX6" fmla="*/ 3733038 w 10515600"/>
              <a:gd name="connsiteY6" fmla="*/ 0 h 5416094"/>
              <a:gd name="connsiteX7" fmla="*/ 4179951 w 10515600"/>
              <a:gd name="connsiteY7" fmla="*/ 0 h 5416094"/>
              <a:gd name="connsiteX8" fmla="*/ 5047488 w 10515600"/>
              <a:gd name="connsiteY8" fmla="*/ 0 h 5416094"/>
              <a:gd name="connsiteX9" fmla="*/ 5915025 w 10515600"/>
              <a:gd name="connsiteY9" fmla="*/ 0 h 5416094"/>
              <a:gd name="connsiteX10" fmla="*/ 6572250 w 10515600"/>
              <a:gd name="connsiteY10" fmla="*/ 0 h 5416094"/>
              <a:gd name="connsiteX11" fmla="*/ 7439787 w 10515600"/>
              <a:gd name="connsiteY11" fmla="*/ 0 h 5416094"/>
              <a:gd name="connsiteX12" fmla="*/ 7991856 w 10515600"/>
              <a:gd name="connsiteY12" fmla="*/ 0 h 5416094"/>
              <a:gd name="connsiteX13" fmla="*/ 8543925 w 10515600"/>
              <a:gd name="connsiteY13" fmla="*/ 0 h 5416094"/>
              <a:gd name="connsiteX14" fmla="*/ 9306306 w 10515600"/>
              <a:gd name="connsiteY14" fmla="*/ 0 h 5416094"/>
              <a:gd name="connsiteX15" fmla="*/ 9858375 w 10515600"/>
              <a:gd name="connsiteY15" fmla="*/ 0 h 5416094"/>
              <a:gd name="connsiteX16" fmla="*/ 10515600 w 10515600"/>
              <a:gd name="connsiteY16" fmla="*/ 0 h 5416094"/>
              <a:gd name="connsiteX17" fmla="*/ 10515600 w 10515600"/>
              <a:gd name="connsiteY17" fmla="*/ 785334 h 5416094"/>
              <a:gd name="connsiteX18" fmla="*/ 10515600 w 10515600"/>
              <a:gd name="connsiteY18" fmla="*/ 1516506 h 5416094"/>
              <a:gd name="connsiteX19" fmla="*/ 10515600 w 10515600"/>
              <a:gd name="connsiteY19" fmla="*/ 2247679 h 5416094"/>
              <a:gd name="connsiteX20" fmla="*/ 10515600 w 10515600"/>
              <a:gd name="connsiteY20" fmla="*/ 2762208 h 5416094"/>
              <a:gd name="connsiteX21" fmla="*/ 10515600 w 10515600"/>
              <a:gd name="connsiteY21" fmla="*/ 3330898 h 5416094"/>
              <a:gd name="connsiteX22" fmla="*/ 10515600 w 10515600"/>
              <a:gd name="connsiteY22" fmla="*/ 4062071 h 5416094"/>
              <a:gd name="connsiteX23" fmla="*/ 10515600 w 10515600"/>
              <a:gd name="connsiteY23" fmla="*/ 4684921 h 5416094"/>
              <a:gd name="connsiteX24" fmla="*/ 10515600 w 10515600"/>
              <a:gd name="connsiteY24" fmla="*/ 5416094 h 5416094"/>
              <a:gd name="connsiteX25" fmla="*/ 9753219 w 10515600"/>
              <a:gd name="connsiteY25" fmla="*/ 5416094 h 5416094"/>
              <a:gd name="connsiteX26" fmla="*/ 9411462 w 10515600"/>
              <a:gd name="connsiteY26" fmla="*/ 5416094 h 5416094"/>
              <a:gd name="connsiteX27" fmla="*/ 8754237 w 10515600"/>
              <a:gd name="connsiteY27" fmla="*/ 5416094 h 5416094"/>
              <a:gd name="connsiteX28" fmla="*/ 8307324 w 10515600"/>
              <a:gd name="connsiteY28" fmla="*/ 5416094 h 5416094"/>
              <a:gd name="connsiteX29" fmla="*/ 7544943 w 10515600"/>
              <a:gd name="connsiteY29" fmla="*/ 5416094 h 5416094"/>
              <a:gd name="connsiteX30" fmla="*/ 7098030 w 10515600"/>
              <a:gd name="connsiteY30" fmla="*/ 5416094 h 5416094"/>
              <a:gd name="connsiteX31" fmla="*/ 6335649 w 10515600"/>
              <a:gd name="connsiteY31" fmla="*/ 5416094 h 5416094"/>
              <a:gd name="connsiteX32" fmla="*/ 5993892 w 10515600"/>
              <a:gd name="connsiteY32" fmla="*/ 5416094 h 5416094"/>
              <a:gd name="connsiteX33" fmla="*/ 5231511 w 10515600"/>
              <a:gd name="connsiteY33" fmla="*/ 5416094 h 5416094"/>
              <a:gd name="connsiteX34" fmla="*/ 4784598 w 10515600"/>
              <a:gd name="connsiteY34" fmla="*/ 5416094 h 5416094"/>
              <a:gd name="connsiteX35" fmla="*/ 4442841 w 10515600"/>
              <a:gd name="connsiteY35" fmla="*/ 5416094 h 5416094"/>
              <a:gd name="connsiteX36" fmla="*/ 3995928 w 10515600"/>
              <a:gd name="connsiteY36" fmla="*/ 5416094 h 5416094"/>
              <a:gd name="connsiteX37" fmla="*/ 3233547 w 10515600"/>
              <a:gd name="connsiteY37" fmla="*/ 5416094 h 5416094"/>
              <a:gd name="connsiteX38" fmla="*/ 2786634 w 10515600"/>
              <a:gd name="connsiteY38" fmla="*/ 5416094 h 5416094"/>
              <a:gd name="connsiteX39" fmla="*/ 2444877 w 10515600"/>
              <a:gd name="connsiteY39" fmla="*/ 5416094 h 5416094"/>
              <a:gd name="connsiteX40" fmla="*/ 1997964 w 10515600"/>
              <a:gd name="connsiteY40" fmla="*/ 5416094 h 5416094"/>
              <a:gd name="connsiteX41" fmla="*/ 1445895 w 10515600"/>
              <a:gd name="connsiteY41" fmla="*/ 5416094 h 5416094"/>
              <a:gd name="connsiteX42" fmla="*/ 788670 w 10515600"/>
              <a:gd name="connsiteY42" fmla="*/ 5416094 h 5416094"/>
              <a:gd name="connsiteX43" fmla="*/ 0 w 10515600"/>
              <a:gd name="connsiteY43" fmla="*/ 5416094 h 5416094"/>
              <a:gd name="connsiteX44" fmla="*/ 0 w 10515600"/>
              <a:gd name="connsiteY44" fmla="*/ 4630760 h 5416094"/>
              <a:gd name="connsiteX45" fmla="*/ 0 w 10515600"/>
              <a:gd name="connsiteY45" fmla="*/ 3953749 h 5416094"/>
              <a:gd name="connsiteX46" fmla="*/ 0 w 10515600"/>
              <a:gd name="connsiteY46" fmla="*/ 3276737 h 5416094"/>
              <a:gd name="connsiteX47" fmla="*/ 0 w 10515600"/>
              <a:gd name="connsiteY47" fmla="*/ 2599725 h 5416094"/>
              <a:gd name="connsiteX48" fmla="*/ 0 w 10515600"/>
              <a:gd name="connsiteY48" fmla="*/ 1922713 h 5416094"/>
              <a:gd name="connsiteX49" fmla="*/ 0 w 10515600"/>
              <a:gd name="connsiteY49" fmla="*/ 1299863 h 5416094"/>
              <a:gd name="connsiteX50" fmla="*/ 0 w 10515600"/>
              <a:gd name="connsiteY50" fmla="*/ 0 h 5416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0515600" h="5416094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24919" y="196329"/>
                  <a:pt x="10549062" y="488432"/>
                  <a:pt x="10515600" y="785334"/>
                </a:cubicBezTo>
                <a:cubicBezTo>
                  <a:pt x="10482138" y="1082236"/>
                  <a:pt x="10536385" y="1323726"/>
                  <a:pt x="10515600" y="1516506"/>
                </a:cubicBezTo>
                <a:cubicBezTo>
                  <a:pt x="10494815" y="1709286"/>
                  <a:pt x="10546328" y="2097632"/>
                  <a:pt x="10515600" y="2247679"/>
                </a:cubicBezTo>
                <a:cubicBezTo>
                  <a:pt x="10484872" y="2397726"/>
                  <a:pt x="10491771" y="2577292"/>
                  <a:pt x="10515600" y="2762208"/>
                </a:cubicBezTo>
                <a:cubicBezTo>
                  <a:pt x="10539429" y="2947124"/>
                  <a:pt x="10511007" y="3105736"/>
                  <a:pt x="10515600" y="3330898"/>
                </a:cubicBezTo>
                <a:cubicBezTo>
                  <a:pt x="10520194" y="3556060"/>
                  <a:pt x="10497393" y="3882611"/>
                  <a:pt x="10515600" y="4062071"/>
                </a:cubicBezTo>
                <a:cubicBezTo>
                  <a:pt x="10533807" y="4241531"/>
                  <a:pt x="10544791" y="4505155"/>
                  <a:pt x="10515600" y="4684921"/>
                </a:cubicBezTo>
                <a:cubicBezTo>
                  <a:pt x="10486410" y="4864687"/>
                  <a:pt x="10497356" y="5246484"/>
                  <a:pt x="10515600" y="5416094"/>
                </a:cubicBezTo>
                <a:cubicBezTo>
                  <a:pt x="10245623" y="5445692"/>
                  <a:pt x="10029676" y="5415505"/>
                  <a:pt x="9753219" y="5416094"/>
                </a:cubicBezTo>
                <a:cubicBezTo>
                  <a:pt x="9476762" y="5416683"/>
                  <a:pt x="9553148" y="5422760"/>
                  <a:pt x="9411462" y="5416094"/>
                </a:cubicBezTo>
                <a:cubicBezTo>
                  <a:pt x="9269776" y="5409428"/>
                  <a:pt x="8927709" y="5385012"/>
                  <a:pt x="8754237" y="5416094"/>
                </a:cubicBezTo>
                <a:cubicBezTo>
                  <a:pt x="8580766" y="5447176"/>
                  <a:pt x="8413264" y="5410024"/>
                  <a:pt x="8307324" y="5416094"/>
                </a:cubicBezTo>
                <a:cubicBezTo>
                  <a:pt x="8201384" y="5422164"/>
                  <a:pt x="7912690" y="5421686"/>
                  <a:pt x="7544943" y="5416094"/>
                </a:cubicBezTo>
                <a:cubicBezTo>
                  <a:pt x="7177196" y="5410502"/>
                  <a:pt x="7304235" y="5418502"/>
                  <a:pt x="7098030" y="5416094"/>
                </a:cubicBezTo>
                <a:cubicBezTo>
                  <a:pt x="6891825" y="5413686"/>
                  <a:pt x="6541479" y="5434609"/>
                  <a:pt x="6335649" y="5416094"/>
                </a:cubicBezTo>
                <a:cubicBezTo>
                  <a:pt x="6129819" y="5397579"/>
                  <a:pt x="6106541" y="5402791"/>
                  <a:pt x="5993892" y="5416094"/>
                </a:cubicBezTo>
                <a:cubicBezTo>
                  <a:pt x="5881243" y="5429397"/>
                  <a:pt x="5545248" y="5437743"/>
                  <a:pt x="5231511" y="5416094"/>
                </a:cubicBezTo>
                <a:cubicBezTo>
                  <a:pt x="4917774" y="5394445"/>
                  <a:pt x="4963237" y="5426599"/>
                  <a:pt x="4784598" y="5416094"/>
                </a:cubicBezTo>
                <a:cubicBezTo>
                  <a:pt x="4605959" y="5405589"/>
                  <a:pt x="4605904" y="5406658"/>
                  <a:pt x="4442841" y="5416094"/>
                </a:cubicBezTo>
                <a:cubicBezTo>
                  <a:pt x="4279778" y="5425530"/>
                  <a:pt x="4177180" y="5426138"/>
                  <a:pt x="3995928" y="5416094"/>
                </a:cubicBezTo>
                <a:cubicBezTo>
                  <a:pt x="3814676" y="5406050"/>
                  <a:pt x="3516440" y="5429234"/>
                  <a:pt x="3233547" y="5416094"/>
                </a:cubicBezTo>
                <a:cubicBezTo>
                  <a:pt x="2950654" y="5402954"/>
                  <a:pt x="2884354" y="5436103"/>
                  <a:pt x="2786634" y="5416094"/>
                </a:cubicBezTo>
                <a:cubicBezTo>
                  <a:pt x="2688914" y="5396085"/>
                  <a:pt x="2522958" y="5423232"/>
                  <a:pt x="2444877" y="5416094"/>
                </a:cubicBezTo>
                <a:cubicBezTo>
                  <a:pt x="2366796" y="5408956"/>
                  <a:pt x="2104768" y="5395479"/>
                  <a:pt x="1997964" y="5416094"/>
                </a:cubicBezTo>
                <a:cubicBezTo>
                  <a:pt x="1891160" y="5436709"/>
                  <a:pt x="1573016" y="5412376"/>
                  <a:pt x="1445895" y="5416094"/>
                </a:cubicBezTo>
                <a:cubicBezTo>
                  <a:pt x="1318774" y="5419812"/>
                  <a:pt x="986443" y="5400529"/>
                  <a:pt x="788670" y="5416094"/>
                </a:cubicBezTo>
                <a:cubicBezTo>
                  <a:pt x="590897" y="5431659"/>
                  <a:pt x="363709" y="5381266"/>
                  <a:pt x="0" y="5416094"/>
                </a:cubicBezTo>
                <a:cubicBezTo>
                  <a:pt x="-22973" y="5218643"/>
                  <a:pt x="-26699" y="5010779"/>
                  <a:pt x="0" y="4630760"/>
                </a:cubicBezTo>
                <a:cubicBezTo>
                  <a:pt x="26699" y="4250741"/>
                  <a:pt x="-15389" y="4196664"/>
                  <a:pt x="0" y="3953749"/>
                </a:cubicBezTo>
                <a:cubicBezTo>
                  <a:pt x="15389" y="3710834"/>
                  <a:pt x="468" y="3611311"/>
                  <a:pt x="0" y="3276737"/>
                </a:cubicBezTo>
                <a:cubicBezTo>
                  <a:pt x="-468" y="2942163"/>
                  <a:pt x="15360" y="2781998"/>
                  <a:pt x="0" y="2599725"/>
                </a:cubicBezTo>
                <a:cubicBezTo>
                  <a:pt x="-15360" y="2417452"/>
                  <a:pt x="14816" y="2100232"/>
                  <a:pt x="0" y="1922713"/>
                </a:cubicBezTo>
                <a:cubicBezTo>
                  <a:pt x="-14816" y="1745194"/>
                  <a:pt x="-24648" y="1604167"/>
                  <a:pt x="0" y="1299863"/>
                </a:cubicBezTo>
                <a:cubicBezTo>
                  <a:pt x="24648" y="995559"/>
                  <a:pt x="2182" y="279525"/>
                  <a:pt x="0" y="0"/>
                </a:cubicBezTo>
                <a:close/>
              </a:path>
            </a:pathLst>
          </a:custGeom>
          <a:noFill/>
          <a:ln w="4762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378C00-B812-0EA8-174D-88F6CAF13D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7176" y="1862238"/>
            <a:ext cx="10134600" cy="12921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85629E4-7C5E-EE10-3DE7-C1C6511E20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8676" y="3875352"/>
            <a:ext cx="89916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3430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A0E1E727-1716-C7F2-3E33-2B41D0F299B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77210006"/>
              </p:ext>
            </p:extLst>
          </p:nvPr>
        </p:nvGraphicFramePr>
        <p:xfrm>
          <a:off x="2038350" y="1085851"/>
          <a:ext cx="6963208" cy="50047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150342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8A8A3091-95DB-FC1F-D01D-921EC686456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06257145"/>
              </p:ext>
            </p:extLst>
          </p:nvPr>
        </p:nvGraphicFramePr>
        <p:xfrm>
          <a:off x="1879043" y="823965"/>
          <a:ext cx="8219550" cy="50643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813978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4607FD2-BACA-5C2F-84D9-6248CF498F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632" y="1626889"/>
            <a:ext cx="3517119" cy="3598075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CD67800-37AC-4E14-89B0-F79DCB3FB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16560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4624BC68-90BC-76CB-40BA-0FAA8941C5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0676" y="2064049"/>
            <a:ext cx="3537345" cy="2723755"/>
          </a:xfrm>
          <a:prstGeom prst="rect">
            <a:avLst/>
          </a:prstGeom>
        </p:spPr>
      </p:pic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0F1788F-A5AE-4188-8274-F7F2E3833E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99592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A7008905-73D7-38B8-86ED-7F862B2721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2336" y="2054251"/>
            <a:ext cx="3517120" cy="27433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A489529-AE99-5805-A0B7-1C02EBFBF32B}"/>
              </a:ext>
            </a:extLst>
          </p:cNvPr>
          <p:cNvSpPr txBox="1"/>
          <p:nvPr/>
        </p:nvSpPr>
        <p:spPr>
          <a:xfrm>
            <a:off x="2622620" y="6139543"/>
            <a:ext cx="5891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https://www.aamc.org/media/75236/download?attachment</a:t>
            </a:r>
          </a:p>
        </p:txBody>
      </p:sp>
    </p:spTree>
    <p:extLst>
      <p:ext uri="{BB962C8B-B14F-4D97-AF65-F5344CB8AC3E}">
        <p14:creationId xmlns:p14="http://schemas.microsoft.com/office/powerpoint/2010/main" val="12281575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BFB424FA-1461-8D50-70CF-3759C800291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70825788"/>
              </p:ext>
            </p:extLst>
          </p:nvPr>
        </p:nvGraphicFramePr>
        <p:xfrm>
          <a:off x="1497204" y="1236518"/>
          <a:ext cx="8149369" cy="49331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2736033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1C29B-DBFF-D843-A466-E6B03D6713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7DD660-270A-54EF-EA4B-09373AF4E6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Burnout is multifactorial</a:t>
            </a:r>
          </a:p>
          <a:p>
            <a:r>
              <a:rPr lang="en-US" dirty="0"/>
              <a:t>Comprehensive work and attention is essential</a:t>
            </a:r>
          </a:p>
          <a:p>
            <a:r>
              <a:rPr lang="en-US" dirty="0"/>
              <a:t>Factors beyond our system may be driving some of the challenges (lifestyle, respect, generational differences)</a:t>
            </a:r>
          </a:p>
          <a:p>
            <a:r>
              <a:rPr lang="en-US" dirty="0"/>
              <a:t>Challenges remain:  FFS, transactional culture outside of primary care, pressure for access, constraints for space and staffing</a:t>
            </a:r>
          </a:p>
        </p:txBody>
      </p:sp>
    </p:spTree>
    <p:extLst>
      <p:ext uri="{BB962C8B-B14F-4D97-AF65-F5344CB8AC3E}">
        <p14:creationId xmlns:p14="http://schemas.microsoft.com/office/powerpoint/2010/main" val="10079313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83379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9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EA2A58-C25E-A5C7-2315-21AE7ACF16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en-US" sz="4600"/>
              <a:t>Challenges we face, exacerbated by burnout	</a:t>
            </a:r>
          </a:p>
        </p:txBody>
      </p:sp>
      <p:sp>
        <p:nvSpPr>
          <p:cNvPr id="15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FED39D-3588-0897-5504-267451FCAB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anchor="t">
            <a:normAutofit/>
          </a:bodyPr>
          <a:lstStyle/>
          <a:p>
            <a:r>
              <a:rPr lang="en-US" sz="2200" dirty="0"/>
              <a:t>Recruitment (workforce shortage)</a:t>
            </a:r>
          </a:p>
          <a:p>
            <a:r>
              <a:rPr lang="en-US" sz="2200" dirty="0"/>
              <a:t>Retention</a:t>
            </a:r>
          </a:p>
          <a:p>
            <a:r>
              <a:rPr lang="en-US" sz="2200" dirty="0"/>
              <a:t>Reduction in FTE (aka death by 1000 paper cuts)</a:t>
            </a:r>
          </a:p>
          <a:p>
            <a:r>
              <a:rPr lang="en-US" sz="2200" dirty="0"/>
              <a:t>Patient experience challenges</a:t>
            </a:r>
          </a:p>
          <a:p>
            <a:r>
              <a:rPr lang="en-US" sz="2200" dirty="0"/>
              <a:t>Workload/Patient care expectations</a:t>
            </a:r>
          </a:p>
          <a:p>
            <a:r>
              <a:rPr lang="en-US" sz="2200" dirty="0"/>
              <a:t>Workplace culture and environment</a:t>
            </a:r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r>
              <a:rPr lang="en-US" sz="2200" dirty="0"/>
              <a:t>                 JOY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ACE267-1A97-8632-053F-77F6958B6A4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21" r="3474"/>
          <a:stretch/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2172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F0BD54E-CFAC-6568-6055-709EBD1007C9}"/>
              </a:ext>
            </a:extLst>
          </p:cNvPr>
          <p:cNvSpPr txBox="1">
            <a:spLocks/>
          </p:cNvSpPr>
          <p:nvPr/>
        </p:nvSpPr>
        <p:spPr>
          <a:xfrm>
            <a:off x="913701" y="534322"/>
            <a:ext cx="10515600" cy="65311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kern="1200">
                <a:solidFill>
                  <a:srgbClr val="00B0F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Wellbeing Index 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06A6AE-600A-D038-BB2F-33BED13E69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5898" y="1089189"/>
            <a:ext cx="9301554" cy="5497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6319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4DB9EF0-7C7A-9F8E-45A6-957E86476A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132" y="376163"/>
            <a:ext cx="11553510" cy="5891471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1AB617F-8E70-3C96-CC18-ECCE13A98ABC}"/>
              </a:ext>
            </a:extLst>
          </p:cNvPr>
          <p:cNvCxnSpPr/>
          <p:nvPr/>
        </p:nvCxnSpPr>
        <p:spPr>
          <a:xfrm>
            <a:off x="11043822" y="1029810"/>
            <a:ext cx="0" cy="421689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95623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8833BD6-49DC-146B-FC8A-C3A9D2A8D8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5507" y="1982447"/>
            <a:ext cx="2384893" cy="168272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961D092-3DBE-7110-9423-3CBE364E3E8A}"/>
              </a:ext>
            </a:extLst>
          </p:cNvPr>
          <p:cNvSpPr txBox="1"/>
          <p:nvPr/>
        </p:nvSpPr>
        <p:spPr>
          <a:xfrm>
            <a:off x="7418917" y="6228397"/>
            <a:ext cx="4586512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0" i="0" dirty="0">
                <a:solidFill>
                  <a:srgbClr val="30272E"/>
                </a:solidFill>
                <a:effectLst/>
                <a:latin typeface="Inter"/>
              </a:rPr>
              <a:t>"</a:t>
            </a:r>
            <a:r>
              <a:rPr lang="en-US" sz="900" b="0" i="0" dirty="0">
                <a:effectLst/>
                <a:latin typeface="Inter"/>
                <a:hlinkClick r:id="rId4"/>
              </a:rPr>
              <a:t>balance scale</a:t>
            </a:r>
            <a:r>
              <a:rPr lang="en-US" sz="900" b="0" i="0" dirty="0">
                <a:solidFill>
                  <a:srgbClr val="30272E"/>
                </a:solidFill>
                <a:effectLst/>
                <a:latin typeface="Inter"/>
              </a:rPr>
              <a:t>" by </a:t>
            </a:r>
            <a:r>
              <a:rPr lang="en-US" sz="900" b="0" i="0" dirty="0" err="1">
                <a:effectLst/>
                <a:latin typeface="Inter"/>
                <a:hlinkClick r:id="rId5"/>
              </a:rPr>
              <a:t>winnifredxoxo</a:t>
            </a:r>
            <a:r>
              <a:rPr lang="en-US" sz="900" b="0" i="0" dirty="0">
                <a:solidFill>
                  <a:srgbClr val="30272E"/>
                </a:solidFill>
                <a:effectLst/>
                <a:latin typeface="Inter"/>
              </a:rPr>
              <a:t> is licensed under </a:t>
            </a:r>
            <a:r>
              <a:rPr lang="en-US" sz="900" b="0" i="0" dirty="0">
                <a:effectLst/>
                <a:latin typeface="Inter"/>
                <a:hlinkClick r:id="rId6"/>
              </a:rPr>
              <a:t>CC BY 2.0</a:t>
            </a:r>
            <a:r>
              <a:rPr lang="en-US" sz="900" b="0" i="0" dirty="0">
                <a:solidFill>
                  <a:srgbClr val="30272E"/>
                </a:solidFill>
                <a:effectLst/>
                <a:latin typeface="Inter"/>
              </a:rPr>
              <a:t>.</a:t>
            </a:r>
          </a:p>
          <a:p>
            <a:r>
              <a:rPr lang="en-US" sz="900" b="0" i="0" dirty="0">
                <a:solidFill>
                  <a:srgbClr val="30272E"/>
                </a:solidFill>
                <a:effectLst/>
                <a:latin typeface="Inter"/>
              </a:rPr>
              <a:t>"</a:t>
            </a:r>
            <a:r>
              <a:rPr lang="en-US" sz="900" b="0" i="0" dirty="0">
                <a:effectLst/>
                <a:latin typeface="Inter"/>
                <a:hlinkClick r:id="rId7"/>
              </a:rPr>
              <a:t>heart is in my hands</a:t>
            </a:r>
            <a:r>
              <a:rPr lang="en-US" sz="900" b="0" i="0" dirty="0">
                <a:solidFill>
                  <a:srgbClr val="30272E"/>
                </a:solidFill>
                <a:effectLst/>
                <a:latin typeface="Inter"/>
              </a:rPr>
              <a:t>" by </a:t>
            </a:r>
            <a:r>
              <a:rPr lang="en-US" sz="900" b="0" i="0" dirty="0" err="1">
                <a:effectLst/>
                <a:latin typeface="Inter"/>
                <a:hlinkClick r:id="rId8"/>
              </a:rPr>
              <a:t>shimelle</a:t>
            </a:r>
            <a:r>
              <a:rPr lang="en-US" sz="900" b="0" i="0" dirty="0">
                <a:solidFill>
                  <a:srgbClr val="30272E"/>
                </a:solidFill>
                <a:effectLst/>
                <a:latin typeface="Inter"/>
              </a:rPr>
              <a:t> is licensed under </a:t>
            </a:r>
            <a:r>
              <a:rPr lang="en-US" sz="900" b="0" i="0" dirty="0">
                <a:effectLst/>
                <a:latin typeface="Inter"/>
                <a:hlinkClick r:id="rId6"/>
              </a:rPr>
              <a:t>CC BY 2.0</a:t>
            </a:r>
            <a:endParaRPr lang="en-US" sz="900" b="0" i="0" dirty="0">
              <a:effectLst/>
              <a:latin typeface="Inter"/>
            </a:endParaRPr>
          </a:p>
          <a:p>
            <a:pPr algn="l"/>
            <a:r>
              <a:rPr lang="en-US" sz="900" dirty="0">
                <a:latin typeface="Inter"/>
              </a:rPr>
              <a:t>Tank Man </a:t>
            </a:r>
            <a:r>
              <a:rPr lang="en-US" sz="9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Published by </a:t>
            </a:r>
            <a:r>
              <a:rPr lang="en-US" sz="900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  <a:hlinkClick r:id="rId9" tooltip="The Associated Press"/>
              </a:rPr>
              <a:t>The Associated Press</a:t>
            </a:r>
            <a:r>
              <a:rPr lang="en-US" sz="9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originally photographed by </a:t>
            </a:r>
            <a:r>
              <a:rPr lang="en-US" sz="900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  <a:hlinkClick r:id="rId10" tooltip="Jeff Widener"/>
              </a:rPr>
              <a:t>Jeff Widener</a:t>
            </a:r>
            <a:endParaRPr lang="en-US" sz="900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endParaRPr lang="en-US" dirty="0"/>
          </a:p>
        </p:txBody>
      </p:sp>
      <p:pic>
        <p:nvPicPr>
          <p:cNvPr id="3074" name="Picture 2" descr="heart is in my hands">
            <a:extLst>
              <a:ext uri="{FF2B5EF4-FFF2-40B4-BE49-F238E27FC236}">
                <a16:creationId xmlns:a16="http://schemas.microsoft.com/office/drawing/2014/main" id="{E20908D7-40F5-28A2-1BF7-3E3F1F705A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5583" y="4152900"/>
            <a:ext cx="2473690" cy="167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Tiananmen's tank man: The image that ...">
            <a:extLst>
              <a:ext uri="{FF2B5EF4-FFF2-40B4-BE49-F238E27FC236}">
                <a16:creationId xmlns:a16="http://schemas.microsoft.com/office/drawing/2014/main" id="{2BAAD259-80E5-89C4-B12D-4C1BA739F4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4642" y="4223244"/>
            <a:ext cx="28575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07ACD84-3045-5014-2792-8770BB8A7183}"/>
              </a:ext>
            </a:extLst>
          </p:cNvPr>
          <p:cNvCxnSpPr/>
          <p:nvPr/>
        </p:nvCxnSpPr>
        <p:spPr>
          <a:xfrm flipV="1">
            <a:off x="3441700" y="3189816"/>
            <a:ext cx="702733" cy="61806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752E0EF-D82D-4D72-650F-84366299D399}"/>
              </a:ext>
            </a:extLst>
          </p:cNvPr>
          <p:cNvCxnSpPr/>
          <p:nvPr/>
        </p:nvCxnSpPr>
        <p:spPr>
          <a:xfrm>
            <a:off x="7504642" y="3309568"/>
            <a:ext cx="762000" cy="71120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C2B7FE5-539D-EFA1-DA62-7C7059C87DA1}"/>
              </a:ext>
            </a:extLst>
          </p:cNvPr>
          <p:cNvCxnSpPr/>
          <p:nvPr/>
        </p:nvCxnSpPr>
        <p:spPr>
          <a:xfrm>
            <a:off x="4740748" y="4936314"/>
            <a:ext cx="2269652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2C0E0381-4DAA-429A-BCEB-521762CE05BE}"/>
              </a:ext>
            </a:extLst>
          </p:cNvPr>
          <p:cNvSpPr txBox="1"/>
          <p:nvPr/>
        </p:nvSpPr>
        <p:spPr>
          <a:xfrm>
            <a:off x="4625507" y="931163"/>
            <a:ext cx="28818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Wellness Triad</a:t>
            </a:r>
          </a:p>
        </p:txBody>
      </p:sp>
    </p:spTree>
    <p:extLst>
      <p:ext uri="{BB962C8B-B14F-4D97-AF65-F5344CB8AC3E}">
        <p14:creationId xmlns:p14="http://schemas.microsoft.com/office/powerpoint/2010/main" val="22368200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1DA4AC-4585-60CB-B95A-0D9195F5B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Countermeasure:</a:t>
            </a:r>
            <a:br>
              <a:rPr lang="en-US" dirty="0"/>
            </a:br>
            <a:r>
              <a:rPr lang="en-US" dirty="0"/>
              <a:t>Compensation Plan Adjustment</a:t>
            </a:r>
          </a:p>
        </p:txBody>
      </p:sp>
    </p:spTree>
    <p:extLst>
      <p:ext uri="{BB962C8B-B14F-4D97-AF65-F5344CB8AC3E}">
        <p14:creationId xmlns:p14="http://schemas.microsoft.com/office/powerpoint/2010/main" val="30967572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54AD2C-D376-F35C-D567-9E1FE7837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980319"/>
            <a:ext cx="10515600" cy="1104846"/>
          </a:xfrm>
        </p:spPr>
        <p:txBody>
          <a:bodyPr/>
          <a:lstStyle/>
          <a:p>
            <a:pPr algn="ctr"/>
            <a:r>
              <a:rPr lang="en-US" dirty="0"/>
              <a:t>Move away from Transactional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A9FCB5-215C-5DD1-7D32-9635FEF78E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Transactional compensation rewards things, not outcomes</a:t>
            </a:r>
          </a:p>
          <a:p>
            <a:r>
              <a:rPr lang="en-US" dirty="0"/>
              <a:t>Believed to contribute to burnout</a:t>
            </a:r>
          </a:p>
          <a:p>
            <a:r>
              <a:rPr lang="en-US" dirty="0"/>
              <a:t>Created barriers to engagement</a:t>
            </a:r>
          </a:p>
          <a:p>
            <a:r>
              <a:rPr lang="en-US" dirty="0"/>
              <a:t>Fear around not meeting productivity created anxiety</a:t>
            </a:r>
          </a:p>
          <a:p>
            <a:r>
              <a:rPr lang="en-US" dirty="0"/>
              <a:t>No acknowledgment of the real work (outside the transaction)</a:t>
            </a:r>
          </a:p>
          <a:p>
            <a:r>
              <a:rPr lang="en-US" dirty="0"/>
              <a:t>Created barriers to necessary workforce expansion (fear of dilution of compensation with a new hire)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21561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845426CE340154CAB8577FC409393C3" ma:contentTypeVersion="6" ma:contentTypeDescription="Create a new document." ma:contentTypeScope="" ma:versionID="46cad48ea5f53b1314def298e8a0489c">
  <xsd:schema xmlns:xsd="http://www.w3.org/2001/XMLSchema" xmlns:xs="http://www.w3.org/2001/XMLSchema" xmlns:p="http://schemas.microsoft.com/office/2006/metadata/properties" xmlns:ns2="24345bd7-5a52-437a-b775-2c8ebce1216c" xmlns:ns3="43924f08-6050-4ab8-963d-2064b87a2de5" targetNamespace="http://schemas.microsoft.com/office/2006/metadata/properties" ma:root="true" ma:fieldsID="1395c8fbac0d38a934b2de485db7c7de" ns2:_="" ns3:_="">
    <xsd:import namespace="24345bd7-5a52-437a-b775-2c8ebce1216c"/>
    <xsd:import namespace="43924f08-6050-4ab8-963d-2064b87a2de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SearchPropertie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4345bd7-5a52-437a-b775-2c8ebce1216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924f08-6050-4ab8-963d-2064b87a2de5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FFFF876-C454-4D9B-945B-C9AE063AD06E}"/>
</file>

<file path=customXml/itemProps2.xml><?xml version="1.0" encoding="utf-8"?>
<ds:datastoreItem xmlns:ds="http://schemas.openxmlformats.org/officeDocument/2006/customXml" ds:itemID="{B394E741-65FB-4236-81B5-A990343377C0}"/>
</file>

<file path=customXml/itemProps3.xml><?xml version="1.0" encoding="utf-8"?>
<ds:datastoreItem xmlns:ds="http://schemas.openxmlformats.org/officeDocument/2006/customXml" ds:itemID="{FDA33460-4DE3-4B3B-8313-211BA7E1BA26}"/>
</file>

<file path=docProps/app.xml><?xml version="1.0" encoding="utf-8"?>
<Properties xmlns="http://schemas.openxmlformats.org/officeDocument/2006/extended-properties" xmlns:vt="http://schemas.openxmlformats.org/officeDocument/2006/docPropsVTypes">
  <TotalTime>9663</TotalTime>
  <Words>1226</Words>
  <Application>Microsoft Office PowerPoint</Application>
  <PresentationFormat>Widescreen</PresentationFormat>
  <Paragraphs>305</Paragraphs>
  <Slides>32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32</vt:i4>
      </vt:variant>
    </vt:vector>
  </HeadingPairs>
  <TitlesOfParts>
    <vt:vector size="40" baseType="lpstr">
      <vt:lpstr>Arial</vt:lpstr>
      <vt:lpstr>Calibri</vt:lpstr>
      <vt:lpstr>Calibri Light</vt:lpstr>
      <vt:lpstr>Inter</vt:lpstr>
      <vt:lpstr>Wingdings</vt:lpstr>
      <vt:lpstr>Office Theme</vt:lpstr>
      <vt:lpstr>Custom Design</vt:lpstr>
      <vt:lpstr>1_Custom Design</vt:lpstr>
      <vt:lpstr>PowerPoint Presentation</vt:lpstr>
      <vt:lpstr>PowerPoint Presentation</vt:lpstr>
      <vt:lpstr>PowerPoint Presentation</vt:lpstr>
      <vt:lpstr>Challenges we face, exacerbated by burnout </vt:lpstr>
      <vt:lpstr>PowerPoint Presentation</vt:lpstr>
      <vt:lpstr>PowerPoint Presentation</vt:lpstr>
      <vt:lpstr>PowerPoint Presentation</vt:lpstr>
      <vt:lpstr>Countermeasure: Compensation Plan Adjustment</vt:lpstr>
      <vt:lpstr>Move away from Transactional Model</vt:lpstr>
      <vt:lpstr>Clinical Salary Tables</vt:lpstr>
      <vt:lpstr>PowerPoint Presentation</vt:lpstr>
      <vt:lpstr>Recruitment</vt:lpstr>
      <vt:lpstr>Countermeasure:   Administrative Burden Mitigation</vt:lpstr>
      <vt:lpstr>Inbasket Support</vt:lpstr>
      <vt:lpstr>Inbasket Support</vt:lpstr>
      <vt:lpstr>After-Hours Nurse Triage</vt:lpstr>
      <vt:lpstr>Scribes</vt:lpstr>
      <vt:lpstr>PowerPoint Presentation</vt:lpstr>
      <vt:lpstr>PowerPoint Presentation</vt:lpstr>
      <vt:lpstr>Cultural Connectivity</vt:lpstr>
      <vt:lpstr>Structured 1:1 “Interviews”</vt:lpstr>
      <vt:lpstr>PowerPoint Presentation</vt:lpstr>
      <vt:lpstr>PowerPoint Presentation</vt:lpstr>
      <vt:lpstr>PowerPoint Presentation</vt:lpstr>
      <vt:lpstr>Cohesive Culture:  Strategic Alignment, Engagement, and Consensus Development</vt:lpstr>
      <vt:lpstr>Bottom Line:  How did we do with retaining our workforce?</vt:lpstr>
      <vt:lpstr>PowerPoint Presentation</vt:lpstr>
      <vt:lpstr>PowerPoint Presentation</vt:lpstr>
      <vt:lpstr>PowerPoint Presentation</vt:lpstr>
      <vt:lpstr>PowerPoint Presentation</vt:lpstr>
      <vt:lpstr>Summary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Erin Parrish</dc:creator>
  <cp:lastModifiedBy>Grant Greenberg</cp:lastModifiedBy>
  <cp:revision>163</cp:revision>
  <dcterms:created xsi:type="dcterms:W3CDTF">2020-10-23T16:12:26Z</dcterms:created>
  <dcterms:modified xsi:type="dcterms:W3CDTF">2024-08-14T19:28:44Z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0x0101004845426CE340154CAB8577FC409393C3</vt:lpwstr>
  </property>
</Properties>
</file>