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ms-powerpoint.presentation.macroEnabled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changesInfos/changesInfo1.xml" ContentType="application/vnd.ms-powerpoint.changesinfo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0" r:id="rId2"/>
    <p:sldId id="314" r:id="rId3"/>
    <p:sldId id="315" r:id="rId4"/>
    <p:sldId id="316" r:id="rId5"/>
    <p:sldId id="311" r:id="rId6"/>
    <p:sldId id="425" r:id="rId7"/>
    <p:sldId id="426" r:id="rId8"/>
    <p:sldId id="317" r:id="rId9"/>
    <p:sldId id="424" r:id="rId10"/>
    <p:sldId id="422" r:id="rId11"/>
    <p:sldId id="423" r:id="rId12"/>
    <p:sldId id="427" r:id="rId13"/>
    <p:sldId id="318" r:id="rId14"/>
    <p:sldId id="428" r:id="rId15"/>
    <p:sldId id="313" r:id="rId16"/>
    <p:sldId id="429" r:id="rId17"/>
    <p:sldId id="430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2" d="100"/>
          <a:sy n="62" d="100"/>
        </p:scale>
        <p:origin x="77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3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j Woolever" userId="c9268465f8e7c3c5" providerId="LiveId" clId="{D388C351-263F-427D-B652-115DB338E5B4}"/>
    <pc:docChg chg="custSel addSld modSld">
      <pc:chgData name="Raj Woolever" userId="c9268465f8e7c3c5" providerId="LiveId" clId="{D388C351-263F-427D-B652-115DB338E5B4}" dt="2025-08-15T03:03:20.638" v="642" actId="313"/>
      <pc:docMkLst>
        <pc:docMk/>
      </pc:docMkLst>
      <pc:sldChg chg="modSp mod">
        <pc:chgData name="Raj Woolever" userId="c9268465f8e7c3c5" providerId="LiveId" clId="{D388C351-263F-427D-B652-115DB338E5B4}" dt="2025-08-15T02:42:16.894" v="68" actId="1076"/>
        <pc:sldMkLst>
          <pc:docMk/>
          <pc:sldMk cId="1626275829" sldId="313"/>
        </pc:sldMkLst>
        <pc:spChg chg="mod">
          <ac:chgData name="Raj Woolever" userId="c9268465f8e7c3c5" providerId="LiveId" clId="{D388C351-263F-427D-B652-115DB338E5B4}" dt="2025-08-15T02:42:16.894" v="68" actId="1076"/>
          <ac:spMkLst>
            <pc:docMk/>
            <pc:sldMk cId="1626275829" sldId="313"/>
            <ac:spMk id="3" creationId="{555B1FE4-596F-6B38-58FE-666589ACBBD7}"/>
          </ac:spMkLst>
        </pc:spChg>
      </pc:sldChg>
      <pc:sldChg chg="addSp modSp add mod">
        <pc:chgData name="Raj Woolever" userId="c9268465f8e7c3c5" providerId="LiveId" clId="{D388C351-263F-427D-B652-115DB338E5B4}" dt="2025-08-15T02:40:02.508" v="27" actId="1076"/>
        <pc:sldMkLst>
          <pc:docMk/>
          <pc:sldMk cId="2018029681" sldId="428"/>
        </pc:sldMkLst>
        <pc:spChg chg="mod">
          <ac:chgData name="Raj Woolever" userId="c9268465f8e7c3c5" providerId="LiveId" clId="{D388C351-263F-427D-B652-115DB338E5B4}" dt="2025-08-15T02:39:04.929" v="25" actId="20577"/>
          <ac:spMkLst>
            <pc:docMk/>
            <pc:sldMk cId="2018029681" sldId="428"/>
            <ac:spMk id="2" creationId="{97D745D2-3CD6-079F-183F-BB80981B7548}"/>
          </ac:spMkLst>
        </pc:spChg>
        <pc:spChg chg="mod">
          <ac:chgData name="Raj Woolever" userId="c9268465f8e7c3c5" providerId="LiveId" clId="{D388C351-263F-427D-B652-115DB338E5B4}" dt="2025-08-15T02:38:10.600" v="5" actId="5793"/>
          <ac:spMkLst>
            <pc:docMk/>
            <pc:sldMk cId="2018029681" sldId="428"/>
            <ac:spMk id="3" creationId="{DB70A2DB-211F-C4FA-618B-9E8135435B95}"/>
          </ac:spMkLst>
        </pc:spChg>
        <pc:spChg chg="add mod">
          <ac:chgData name="Raj Woolever" userId="c9268465f8e7c3c5" providerId="LiveId" clId="{D388C351-263F-427D-B652-115DB338E5B4}" dt="2025-08-15T02:40:02.508" v="27" actId="1076"/>
          <ac:spMkLst>
            <pc:docMk/>
            <pc:sldMk cId="2018029681" sldId="428"/>
            <ac:spMk id="6" creationId="{4F016BE8-4A5D-6D7D-64D8-9FBD8FE7BC1E}"/>
          </ac:spMkLst>
        </pc:spChg>
      </pc:sldChg>
      <pc:sldChg chg="addSp delSp modSp add mod">
        <pc:chgData name="Raj Woolever" userId="c9268465f8e7c3c5" providerId="LiveId" clId="{D388C351-263F-427D-B652-115DB338E5B4}" dt="2025-08-15T02:47:12.164" v="109" actId="1076"/>
        <pc:sldMkLst>
          <pc:docMk/>
          <pc:sldMk cId="1157538159" sldId="429"/>
        </pc:sldMkLst>
        <pc:spChg chg="mod">
          <ac:chgData name="Raj Woolever" userId="c9268465f8e7c3c5" providerId="LiveId" clId="{D388C351-263F-427D-B652-115DB338E5B4}" dt="2025-08-15T02:42:56.503" v="89" actId="20577"/>
          <ac:spMkLst>
            <pc:docMk/>
            <pc:sldMk cId="1157538159" sldId="429"/>
            <ac:spMk id="2" creationId="{1786C94C-F460-B6ED-C52B-ABA29496C8F6}"/>
          </ac:spMkLst>
        </pc:spChg>
        <pc:spChg chg="mod">
          <ac:chgData name="Raj Woolever" userId="c9268465f8e7c3c5" providerId="LiveId" clId="{D388C351-263F-427D-B652-115DB338E5B4}" dt="2025-08-15T02:46:15.935" v="106" actId="114"/>
          <ac:spMkLst>
            <pc:docMk/>
            <pc:sldMk cId="1157538159" sldId="429"/>
            <ac:spMk id="3" creationId="{62E415B6-89B3-1854-B8E1-2EE79BEF619E}"/>
          </ac:spMkLst>
        </pc:spChg>
        <pc:spChg chg="del">
          <ac:chgData name="Raj Woolever" userId="c9268465f8e7c3c5" providerId="LiveId" clId="{D388C351-263F-427D-B652-115DB338E5B4}" dt="2025-08-15T02:46:26.571" v="107" actId="478"/>
          <ac:spMkLst>
            <pc:docMk/>
            <pc:sldMk cId="1157538159" sldId="429"/>
            <ac:spMk id="6" creationId="{5DC30D87-414E-E068-98A2-AB2EEE9DD2E5}"/>
          </ac:spMkLst>
        </pc:spChg>
        <pc:spChg chg="add mod">
          <ac:chgData name="Raj Woolever" userId="c9268465f8e7c3c5" providerId="LiveId" clId="{D388C351-263F-427D-B652-115DB338E5B4}" dt="2025-08-15T02:47:12.164" v="109" actId="1076"/>
          <ac:spMkLst>
            <pc:docMk/>
            <pc:sldMk cId="1157538159" sldId="429"/>
            <ac:spMk id="7" creationId="{FA598463-C535-930A-5718-9B0FB6A208B7}"/>
          </ac:spMkLst>
        </pc:spChg>
      </pc:sldChg>
      <pc:sldChg chg="delSp modSp add mod">
        <pc:chgData name="Raj Woolever" userId="c9268465f8e7c3c5" providerId="LiveId" clId="{D388C351-263F-427D-B652-115DB338E5B4}" dt="2025-08-15T03:03:20.638" v="642" actId="313"/>
        <pc:sldMkLst>
          <pc:docMk/>
          <pc:sldMk cId="1946892204" sldId="430"/>
        </pc:sldMkLst>
        <pc:spChg chg="mod">
          <ac:chgData name="Raj Woolever" userId="c9268465f8e7c3c5" providerId="LiveId" clId="{D388C351-263F-427D-B652-115DB338E5B4}" dt="2025-08-15T02:57:12.159" v="430" actId="255"/>
          <ac:spMkLst>
            <pc:docMk/>
            <pc:sldMk cId="1946892204" sldId="430"/>
            <ac:spMk id="2" creationId="{378A5117-779C-506B-37C1-2733AC050415}"/>
          </ac:spMkLst>
        </pc:spChg>
        <pc:spChg chg="mod">
          <ac:chgData name="Raj Woolever" userId="c9268465f8e7c3c5" providerId="LiveId" clId="{D388C351-263F-427D-B652-115DB338E5B4}" dt="2025-08-15T03:03:20.638" v="642" actId="313"/>
          <ac:spMkLst>
            <pc:docMk/>
            <pc:sldMk cId="1946892204" sldId="430"/>
            <ac:spMk id="3" creationId="{656E6946-0E7B-58C8-9496-81F2DBCEC620}"/>
          </ac:spMkLst>
        </pc:spChg>
        <pc:spChg chg="del">
          <ac:chgData name="Raj Woolever" userId="c9268465f8e7c3c5" providerId="LiveId" clId="{D388C351-263F-427D-B652-115DB338E5B4}" dt="2025-08-15T02:58:06.347" v="432" actId="478"/>
          <ac:spMkLst>
            <pc:docMk/>
            <pc:sldMk cId="1946892204" sldId="430"/>
            <ac:spMk id="7" creationId="{4D661841-AF49-995C-4B8D-DA10C5FFF77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4B693B-94B8-944C-BE4C-A5C2077911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0CA9349-7306-4D8A-BB61-02A5AE066B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4817F7-EED1-3165-D71B-2F9281B865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856B5-5D5C-4F98-954A-871C6BB8939C}" type="datetimeFigureOut">
              <a:rPr lang="en-US" smtClean="0"/>
              <a:t>8/14/2025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1C22EF-F6EB-1FB5-E580-0D43B457B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6F9189-C7B4-DF7B-6FBB-07A892CF32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B5466-0063-4EFD-94F8-B003B289A5C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0192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22DDB-AFAD-CD23-B7E0-1503C45CC7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729247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FBF6B4-BFE2-7B78-D0D2-44FC42D9EF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9729247" cy="35570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482A362-E167-2DB9-928E-6928FF1A595D}"/>
              </a:ext>
            </a:extLst>
          </p:cNvPr>
          <p:cNvSpPr txBox="1"/>
          <p:nvPr userDrawn="1"/>
        </p:nvSpPr>
        <p:spPr>
          <a:xfrm>
            <a:off x="3047215" y="3246690"/>
            <a:ext cx="60944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3A3976-51A6-B429-2169-9972E833C3D7}"/>
              </a:ext>
            </a:extLst>
          </p:cNvPr>
          <p:cNvSpPr txBox="1"/>
          <p:nvPr userDrawn="1"/>
        </p:nvSpPr>
        <p:spPr>
          <a:xfrm>
            <a:off x="3047215" y="3246690"/>
            <a:ext cx="60944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dirty="0"/>
          </a:p>
        </p:txBody>
      </p:sp>
      <p:sp>
        <p:nvSpPr>
          <p:cNvPr id="11" name="Rectangle 1">
            <a:extLst>
              <a:ext uri="{FF2B5EF4-FFF2-40B4-BE49-F238E27FC236}">
                <a16:creationId xmlns:a16="http://schemas.microsoft.com/office/drawing/2014/main" id="{6F42300D-EE4E-5359-60D3-153449BEAEB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F36E711-9401-3444-4063-A9C69D63850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0719" y="200721"/>
            <a:ext cx="1246161" cy="712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004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E1232A-A19E-7569-1D6A-2BCEABDCC0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CFEC89-A464-62AA-9BA2-930FD2D6F3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EF7947-E39D-27D9-6477-F2887EDD3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856B5-5D5C-4F98-954A-871C6BB8939C}" type="datetimeFigureOut">
              <a:rPr lang="en-US" smtClean="0"/>
              <a:t>8/14/2025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E16627-8E36-BA9C-B636-B46464660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70B35D-9360-3114-834E-A6DD6AAC1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B5466-0063-4EFD-94F8-B003B289A5C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2502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361A94-BC46-986E-6556-D1EEDB5981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D61A3D-BE82-98D1-0759-C01030C0E1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C70EF6-8650-4271-AB2B-5A498727A2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E9840F-C9B0-07B6-8492-42A09BDC9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856B5-5D5C-4F98-954A-871C6BB8939C}" type="datetimeFigureOut">
              <a:rPr lang="en-US" smtClean="0"/>
              <a:t>8/14/2025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296E02-FC86-EA97-AB25-D3655244D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9DB0DA-9450-5A46-1CF9-DB59CB156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B5466-0063-4EFD-94F8-B003B289A5C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3044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1C4B4A-DA2A-4684-431F-4DE9B925D3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3E01BD-6E6B-BA7E-90E1-9FD7143F85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44D468-853F-4D5C-76D7-60547940A8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6CA0AC-503C-154A-68A8-4CC2EF6409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A6D2ED7-A50F-7A16-7963-082C1DD6AD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4A5FA2D-4103-3AFF-E5EB-7ECC338A7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856B5-5D5C-4F98-954A-871C6BB8939C}" type="datetimeFigureOut">
              <a:rPr lang="en-US" smtClean="0"/>
              <a:t>8/14/2025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8BCB51E-8659-8059-5853-2E9E656C48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AFC3FFE-BF78-BCF7-879F-BF5C7B709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B5466-0063-4EFD-94F8-B003B289A5C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7956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81CFE-7A1B-DF70-419C-3C078FB90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851814-E358-1596-414E-BDB53E14D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856B5-5D5C-4F98-954A-871C6BB8939C}" type="datetimeFigureOut">
              <a:rPr lang="en-US" smtClean="0"/>
              <a:t>8/14/2025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A86AC69-B52E-D7E3-BA1F-CC41572BE8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6C769A-5F99-07E3-C38C-6C672A72DD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B5466-0063-4EFD-94F8-B003B289A5C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3495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>
            <a:extLst>
              <a:ext uri="{FF2B5EF4-FFF2-40B4-BE49-F238E27FC236}">
                <a16:creationId xmlns:a16="http://schemas.microsoft.com/office/drawing/2014/main" id="{D00E75FB-D482-D494-DBE6-B9FBE57E338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3ABC29C6-F7AE-B9B4-6FB8-800F39BF4C6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EA03563-4D8A-C365-9F7C-D943EE4D8A3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754145" y="443060"/>
            <a:ext cx="12187786" cy="685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3835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7D49CF-F660-6E0D-08F9-922AB31E9D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775161-EAE2-132C-CC3B-427884F3E7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44E9C1-AB04-402E-5E4E-A0F99343D9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5727F3-6523-9F15-2843-43EBA319AC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856B5-5D5C-4F98-954A-871C6BB8939C}" type="datetimeFigureOut">
              <a:rPr lang="en-US" smtClean="0"/>
              <a:t>8/14/2025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9D1045-ADB5-288B-A360-F3AD00F474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ED4E1F-AA68-1367-6CC0-FB4D7CEBB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B5466-0063-4EFD-94F8-B003B289A5C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4540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0C948F-FFD4-3997-E513-E990D2BCBE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6E0EDF-E4C5-3E8A-F69E-6C82011117D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4F6D7A-0392-0485-E9A7-C69DF90297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5470EB-ED3B-1E1A-67FE-211F455FF6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856B5-5D5C-4F98-954A-871C6BB8939C}" type="datetimeFigureOut">
              <a:rPr lang="en-US" smtClean="0"/>
              <a:t>8/14/2025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614A18-0387-1664-DC01-1D4057BA4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565978-E1B9-7B30-0E59-20B9DE8179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B5466-0063-4EFD-94F8-B003B289A5C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4011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C57B9E-3585-AD28-3D69-A5D62D3BE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D15639-019C-D5B1-C06D-0611C76349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F77D04-992A-EF00-9C33-C10576D5A5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856B5-5D5C-4F98-954A-871C6BB8939C}" type="datetimeFigureOut">
              <a:rPr lang="en-US" smtClean="0"/>
              <a:t>8/14/2025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FB4599-0F0C-CF62-0968-252DF2CD8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8AD817-6243-F30B-2C15-5960F44CF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B5466-0063-4EFD-94F8-B003B289A5C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63575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3AEBA2D-5869-42E2-52E1-D8F8182357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896E34-D6E9-62BC-31C2-4D8D78A464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87FBC1-8EAC-AB36-4B4A-878825C16E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856B5-5D5C-4F98-954A-871C6BB8939C}" type="datetimeFigureOut">
              <a:rPr lang="en-US" smtClean="0"/>
              <a:t>8/14/2025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7DEF2F-0B74-4CA8-F4C3-0DEC431D34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80E432-CEE5-C492-7613-E46475DED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B5466-0063-4EFD-94F8-B003B289A5C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2410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AD598BD-1577-2BCC-40F1-E91A9EE7EBC7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-9427" y="0"/>
            <a:ext cx="12187786" cy="6857998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7CED24-C162-20E0-AD5C-39627B7572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CBED1C-CC0B-11F1-B77B-5ECD25D066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68B2EA-8CDF-8DA4-C161-B85DC31A22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B4856B5-5D5C-4F98-954A-871C6BB8939C}" type="datetimeFigureOut">
              <a:rPr lang="en-US" smtClean="0"/>
              <a:t>8/14/2025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660DD0-8C28-F2BD-6DE1-CCF3021E28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723587-70D4-38E2-514D-FD7D551B1A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0B5466-0063-4EFD-94F8-B003B289A5C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0966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A50D92CA-48B5-2BEC-D8B6-AAE6DDF756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886713"/>
            <a:ext cx="9144000" cy="1478273"/>
          </a:xfrm>
        </p:spPr>
        <p:txBody>
          <a:bodyPr/>
          <a:lstStyle/>
          <a:p>
            <a:endParaRPr lang="en-US" b="1" dirty="0"/>
          </a:p>
        </p:txBody>
      </p:sp>
      <p:sp>
        <p:nvSpPr>
          <p:cNvPr id="10" name="Subtitle 9">
            <a:extLst>
              <a:ext uri="{FF2B5EF4-FFF2-40B4-BE49-F238E27FC236}">
                <a16:creationId xmlns:a16="http://schemas.microsoft.com/office/drawing/2014/main" id="{22E58136-B02D-A055-CE20-1D7F883B07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11766" y="3646643"/>
            <a:ext cx="9144000" cy="1655762"/>
          </a:xfrm>
        </p:spPr>
        <p:txBody>
          <a:bodyPr/>
          <a:lstStyle/>
          <a:p>
            <a:pPr algn="l"/>
            <a:r>
              <a:rPr lang="en-US" dirty="0"/>
              <a:t>Raj Woolever, MD, FAAFP</a:t>
            </a:r>
          </a:p>
          <a:p>
            <a:pPr algn="l"/>
            <a:r>
              <a:rPr lang="en-US" dirty="0"/>
              <a:t>President, AFMRD</a:t>
            </a:r>
          </a:p>
          <a:p>
            <a:pPr algn="l"/>
            <a:r>
              <a:rPr lang="en-US" dirty="0"/>
              <a:t>Program Director, Portsmouth Regional Hospital FMR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ABDE88-FB0C-8EA6-0290-0B7CEB920092}"/>
              </a:ext>
            </a:extLst>
          </p:cNvPr>
          <p:cNvSpPr/>
          <p:nvPr/>
        </p:nvSpPr>
        <p:spPr>
          <a:xfrm>
            <a:off x="1524000" y="867103"/>
            <a:ext cx="9144000" cy="1956845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 Display" panose="02110004020202020204"/>
                <a:ea typeface="+mj-ea"/>
                <a:cs typeface="+mj-cs"/>
              </a:rPr>
              <a:t>It is </a:t>
            </a:r>
            <a:r>
              <a:rPr kumimoji="0" lang="en-US" sz="6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 Display" panose="02110004020202020204"/>
                <a:ea typeface="+mj-ea"/>
                <a:cs typeface="+mj-cs"/>
              </a:rPr>
              <a:t>ALL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 Display" panose="02110004020202020204"/>
                <a:ea typeface="+mj-ea"/>
                <a:cs typeface="+mj-cs"/>
              </a:rPr>
              <a:t> About </a:t>
            </a:r>
            <a:r>
              <a:rPr kumimoji="0" lang="en-US" sz="6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 Display" panose="02110004020202020204"/>
                <a:ea typeface="+mj-ea"/>
                <a:cs typeface="+mj-cs"/>
              </a:rPr>
              <a:t>Continuity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81100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30296E-D247-3560-8999-4560FB4826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34BE1A-42B1-ED6A-A993-948014608B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2030" y="2351673"/>
            <a:ext cx="9729247" cy="35570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i="1" dirty="0"/>
              <a:t>“There is no one else other than </a:t>
            </a:r>
            <a:r>
              <a:rPr lang="en-US" sz="4000" b="1" i="1" dirty="0"/>
              <a:t>Family Medicine</a:t>
            </a:r>
            <a:r>
              <a:rPr lang="en-US" sz="4000" i="1" dirty="0"/>
              <a:t> to see us as a whole person…”</a:t>
            </a:r>
          </a:p>
        </p:txBody>
      </p:sp>
    </p:spTree>
    <p:extLst>
      <p:ext uri="{BB962C8B-B14F-4D97-AF65-F5344CB8AC3E}">
        <p14:creationId xmlns:p14="http://schemas.microsoft.com/office/powerpoint/2010/main" val="4041044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91D53F-9044-50D1-C1B0-22FBDC3FCB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CC9138-3865-17B4-4686-B9DD3286C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226" y="365125"/>
            <a:ext cx="9951221" cy="1325563"/>
          </a:xfrm>
        </p:spPr>
        <p:txBody>
          <a:bodyPr/>
          <a:lstStyle/>
          <a:p>
            <a:r>
              <a:rPr lang="en-US" b="1" i="1" dirty="0"/>
              <a:t>Barbara Starfield’s “4 C’s”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34FB6B-F5E1-F73F-C4BD-D075B4CE6B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1376" y="2084043"/>
            <a:ext cx="9729247" cy="3557080"/>
          </a:xfrm>
        </p:spPr>
        <p:txBody>
          <a:bodyPr>
            <a:normAutofit/>
          </a:bodyPr>
          <a:lstStyle/>
          <a:p>
            <a:r>
              <a:rPr lang="en-US" sz="4000" dirty="0"/>
              <a:t>first </a:t>
            </a:r>
            <a:r>
              <a:rPr lang="en-US" sz="4000" b="1" dirty="0"/>
              <a:t>C</a:t>
            </a:r>
            <a:r>
              <a:rPr lang="en-US" sz="4000" dirty="0"/>
              <a:t>ontact</a:t>
            </a:r>
          </a:p>
          <a:p>
            <a:r>
              <a:rPr lang="en-US" sz="4000" b="1" dirty="0"/>
              <a:t>C</a:t>
            </a:r>
            <a:r>
              <a:rPr lang="en-US" sz="4000" dirty="0"/>
              <a:t>oordination</a:t>
            </a:r>
          </a:p>
          <a:p>
            <a:r>
              <a:rPr lang="en-US" sz="4000" b="1" dirty="0"/>
              <a:t>C</a:t>
            </a:r>
            <a:r>
              <a:rPr lang="en-US" sz="4000" dirty="0"/>
              <a:t>omprehensiveness</a:t>
            </a:r>
          </a:p>
          <a:p>
            <a:r>
              <a:rPr lang="en-US" sz="4000" b="1" dirty="0"/>
              <a:t>CONTINUITY</a:t>
            </a:r>
            <a:endParaRPr lang="en-US" sz="4000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FB67D0D-A386-10F8-DC07-AE4FA6A71379}"/>
              </a:ext>
            </a:extLst>
          </p:cNvPr>
          <p:cNvCxnSpPr>
            <a:cxnSpLocks/>
          </p:cNvCxnSpPr>
          <p:nvPr/>
        </p:nvCxnSpPr>
        <p:spPr>
          <a:xfrm>
            <a:off x="1822173" y="1655235"/>
            <a:ext cx="8547652" cy="0"/>
          </a:xfrm>
          <a:prstGeom prst="line">
            <a:avLst/>
          </a:prstGeom>
          <a:ln w="571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56542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927C59-C136-DFB0-49BC-9E53AB12C5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3C03AE-00DD-50E2-3FE5-78BC9285C3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2030" y="2351673"/>
            <a:ext cx="9729247" cy="35570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i="1" dirty="0"/>
              <a:t>“</a:t>
            </a:r>
            <a:r>
              <a:rPr lang="en-US" sz="4000" b="1" i="1" dirty="0"/>
              <a:t>Continuity </a:t>
            </a:r>
            <a:r>
              <a:rPr lang="en-US" sz="4000" i="1" dirty="0"/>
              <a:t>is the substrate for trust…”</a:t>
            </a:r>
          </a:p>
        </p:txBody>
      </p:sp>
    </p:spTree>
    <p:extLst>
      <p:ext uri="{BB962C8B-B14F-4D97-AF65-F5344CB8AC3E}">
        <p14:creationId xmlns:p14="http://schemas.microsoft.com/office/powerpoint/2010/main" val="14024429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8A18F9-2E6D-4AAC-908D-8B886C27C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469" y="204720"/>
            <a:ext cx="9951221" cy="1325563"/>
          </a:xfrm>
        </p:spPr>
        <p:txBody>
          <a:bodyPr/>
          <a:lstStyle/>
          <a:p>
            <a:r>
              <a:rPr lang="en-US" b="1" i="1" dirty="0"/>
              <a:t>AAFP Core Values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D45197-C7E6-494C-8BE0-0ACF44256E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7189" y="1530283"/>
            <a:ext cx="10654748" cy="3557080"/>
          </a:xfrm>
        </p:spPr>
        <p:txBody>
          <a:bodyPr>
            <a:normAutofit lnSpcReduction="10000"/>
          </a:bodyPr>
          <a:lstStyle/>
          <a:p>
            <a:r>
              <a:rPr lang="en-US" sz="4000" i="1" dirty="0"/>
              <a:t>Care delivered in the context of </a:t>
            </a:r>
            <a:r>
              <a:rPr lang="en-US" sz="4000" b="1" i="1" dirty="0"/>
              <a:t>family and community</a:t>
            </a:r>
          </a:p>
          <a:p>
            <a:r>
              <a:rPr lang="en-US" sz="4000" i="1" dirty="0"/>
              <a:t>Comprehensive Care</a:t>
            </a:r>
          </a:p>
          <a:p>
            <a:r>
              <a:rPr lang="en-US" sz="4000" i="1" dirty="0"/>
              <a:t>Whole-person Orientation</a:t>
            </a:r>
          </a:p>
          <a:p>
            <a:r>
              <a:rPr lang="en-US" sz="4000" b="1" dirty="0"/>
              <a:t>Investment in Continuous Healing Relationships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D84346E-E9D6-4D3F-8AD0-0CB98B41A8D7}"/>
              </a:ext>
            </a:extLst>
          </p:cNvPr>
          <p:cNvCxnSpPr>
            <a:cxnSpLocks/>
          </p:cNvCxnSpPr>
          <p:nvPr/>
        </p:nvCxnSpPr>
        <p:spPr>
          <a:xfrm>
            <a:off x="1676723" y="1331850"/>
            <a:ext cx="8547652" cy="0"/>
          </a:xfrm>
          <a:prstGeom prst="line">
            <a:avLst/>
          </a:prstGeom>
          <a:ln w="571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1861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49E8CE-55A1-595A-43A3-66C27F3F36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00B9D-1A37-7CC3-7DC2-6AFAC4352B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226" y="365125"/>
            <a:ext cx="9951221" cy="1325563"/>
          </a:xfrm>
        </p:spPr>
        <p:txBody>
          <a:bodyPr>
            <a:normAutofit/>
          </a:bodyPr>
          <a:lstStyle/>
          <a:p>
            <a:r>
              <a:rPr lang="en-US" sz="3600" b="1" i="1" dirty="0"/>
              <a:t>Investment in Continuous Healing Relationships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43D362-F00F-008C-AE4F-422B7192E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7212" y="1690688"/>
            <a:ext cx="9729247" cy="3557080"/>
          </a:xfrm>
        </p:spPr>
        <p:txBody>
          <a:bodyPr>
            <a:normAutofit/>
          </a:bodyPr>
          <a:lstStyle/>
          <a:p>
            <a:r>
              <a:rPr lang="en-US" dirty="0"/>
              <a:t>Better health: </a:t>
            </a:r>
          </a:p>
          <a:p>
            <a:pPr lvl="1"/>
            <a:r>
              <a:rPr lang="en-US" sz="2800" dirty="0"/>
              <a:t>Diabetes, Asthma, Cancer, Dementia</a:t>
            </a:r>
          </a:p>
          <a:p>
            <a:r>
              <a:rPr lang="en-US" dirty="0"/>
              <a:t>Reduced mortality</a:t>
            </a:r>
          </a:p>
          <a:p>
            <a:r>
              <a:rPr lang="en-US" dirty="0"/>
              <a:t>Lower costs:</a:t>
            </a:r>
          </a:p>
          <a:p>
            <a:pPr lvl="1"/>
            <a:r>
              <a:rPr lang="en-US" sz="2800" dirty="0"/>
              <a:t>Total, ER, Nursing Home, Hospital admissions</a:t>
            </a:r>
          </a:p>
          <a:p>
            <a:r>
              <a:rPr lang="en-US" dirty="0"/>
              <a:t>Reduced healthcare utilization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8B392EE-3158-A6AA-BD59-8F5424B0EDC6}"/>
              </a:ext>
            </a:extLst>
          </p:cNvPr>
          <p:cNvCxnSpPr>
            <a:cxnSpLocks/>
          </p:cNvCxnSpPr>
          <p:nvPr/>
        </p:nvCxnSpPr>
        <p:spPr>
          <a:xfrm>
            <a:off x="1750254" y="1490848"/>
            <a:ext cx="8547652" cy="0"/>
          </a:xfrm>
          <a:prstGeom prst="line">
            <a:avLst/>
          </a:prstGeom>
          <a:ln w="571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70547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590072-B3B6-0CB9-6861-22818F7F57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5DFD2-2D43-2D4F-E3E2-4C5C2D1A23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226" y="365125"/>
            <a:ext cx="9951221" cy="1325563"/>
          </a:xfrm>
        </p:spPr>
        <p:txBody>
          <a:bodyPr>
            <a:normAutofit/>
          </a:bodyPr>
          <a:lstStyle/>
          <a:p>
            <a:r>
              <a:rPr lang="en-US" sz="3600" b="1" i="1" dirty="0"/>
              <a:t>Investment in Continuous Healing Relationships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784E9B-04DE-1D31-9925-05BF84BD10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7212" y="1690688"/>
            <a:ext cx="9729247" cy="3557080"/>
          </a:xfrm>
        </p:spPr>
        <p:txBody>
          <a:bodyPr>
            <a:normAutofit/>
          </a:bodyPr>
          <a:lstStyle/>
          <a:p>
            <a:r>
              <a:rPr lang="en-US" dirty="0"/>
              <a:t>Better health: </a:t>
            </a:r>
          </a:p>
          <a:p>
            <a:pPr lvl="1"/>
            <a:r>
              <a:rPr lang="en-US" sz="2800" dirty="0"/>
              <a:t>Diabetes, Asthma, Cancer, Dementia</a:t>
            </a:r>
          </a:p>
          <a:p>
            <a:r>
              <a:rPr lang="en-US" dirty="0"/>
              <a:t>Reduced mortality</a:t>
            </a:r>
          </a:p>
          <a:p>
            <a:r>
              <a:rPr lang="en-US" dirty="0"/>
              <a:t>Lower costs:</a:t>
            </a:r>
          </a:p>
          <a:p>
            <a:pPr lvl="1"/>
            <a:r>
              <a:rPr lang="en-US" sz="2800" dirty="0"/>
              <a:t>Total, ER, Nursing Home, Hospital admissions</a:t>
            </a:r>
          </a:p>
          <a:p>
            <a:r>
              <a:rPr lang="en-US" dirty="0"/>
              <a:t>Reduced healthcare utilization</a:t>
            </a:r>
          </a:p>
          <a:p>
            <a:r>
              <a:rPr lang="en-US" b="1" i="1" dirty="0"/>
              <a:t>Higher clinician and patient satisfaction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D59B0C6-3656-9519-4593-CF6D4325BA09}"/>
              </a:ext>
            </a:extLst>
          </p:cNvPr>
          <p:cNvCxnSpPr>
            <a:cxnSpLocks/>
          </p:cNvCxnSpPr>
          <p:nvPr/>
        </p:nvCxnSpPr>
        <p:spPr>
          <a:xfrm>
            <a:off x="1750254" y="1490848"/>
            <a:ext cx="8547652" cy="0"/>
          </a:xfrm>
          <a:prstGeom prst="line">
            <a:avLst/>
          </a:prstGeom>
          <a:ln w="571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65769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BA5E89-3471-4450-C08D-A91937EAC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1382C7-6DEE-C8DB-07D8-3AF86EF62A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3279" y="1928366"/>
            <a:ext cx="9729247" cy="35570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i="1" dirty="0"/>
              <a:t>“Improving access to </a:t>
            </a:r>
            <a:r>
              <a:rPr lang="en-US" sz="4000" b="1" i="1" dirty="0"/>
              <a:t>continuity</a:t>
            </a:r>
            <a:r>
              <a:rPr lang="en-US" sz="4000" i="1" dirty="0"/>
              <a:t> of care, </a:t>
            </a:r>
            <a:r>
              <a:rPr lang="en-US" sz="4000" b="1" i="1" dirty="0"/>
              <a:t>person by person, community by community</a:t>
            </a:r>
            <a:r>
              <a:rPr lang="en-US" sz="4000" i="1" dirty="0"/>
              <a:t>…”</a:t>
            </a:r>
          </a:p>
        </p:txBody>
      </p:sp>
    </p:spTree>
    <p:extLst>
      <p:ext uri="{BB962C8B-B14F-4D97-AF65-F5344CB8AC3E}">
        <p14:creationId xmlns:p14="http://schemas.microsoft.com/office/powerpoint/2010/main" val="35140216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C3DB1B-3623-B081-4061-95ADED701C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EB4B82-E96B-661F-42E9-117F722108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3279" y="1928366"/>
            <a:ext cx="9729247" cy="35570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i="1" dirty="0"/>
              <a:t>“</a:t>
            </a:r>
            <a:r>
              <a:rPr lang="en-US" sz="4000" b="1" i="1" dirty="0"/>
              <a:t>Family Medicine </a:t>
            </a:r>
            <a:r>
              <a:rPr lang="en-US" sz="4000" i="1" dirty="0"/>
              <a:t>is the trusted voice of care in the community…”</a:t>
            </a:r>
          </a:p>
        </p:txBody>
      </p:sp>
    </p:spTree>
    <p:extLst>
      <p:ext uri="{BB962C8B-B14F-4D97-AF65-F5344CB8AC3E}">
        <p14:creationId xmlns:p14="http://schemas.microsoft.com/office/powerpoint/2010/main" val="8672843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68F491B6-8DDC-B40A-661F-6892903904CB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745733" y="718236"/>
            <a:ext cx="8511283" cy="1325563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b="1" i="1" dirty="0"/>
              <a:t>Serving ALL of our Communities</a:t>
            </a:r>
            <a:br>
              <a:rPr lang="en-US" sz="2400" b="1" dirty="0"/>
            </a:br>
            <a:r>
              <a:rPr lang="en-US" sz="2400" b="1" dirty="0"/>
              <a:t>Distribution of </a:t>
            </a:r>
            <a:br>
              <a:rPr lang="en-US" sz="2400" b="1" dirty="0"/>
            </a:br>
            <a:r>
              <a:rPr lang="en-US" sz="2400" b="1" dirty="0"/>
              <a:t>Primary Care in </a:t>
            </a:r>
            <a:br>
              <a:rPr lang="en-US" sz="2400" b="1" dirty="0"/>
            </a:br>
            <a:r>
              <a:rPr lang="en-US" sz="2400" b="1" dirty="0"/>
              <a:t>the United States</a:t>
            </a:r>
          </a:p>
        </p:txBody>
      </p:sp>
      <p:pic>
        <p:nvPicPr>
          <p:cNvPr id="23555" name="Picture 3">
            <a:extLst>
              <a:ext uri="{FF2B5EF4-FFF2-40B4-BE49-F238E27FC236}">
                <a16:creationId xmlns:a16="http://schemas.microsoft.com/office/drawing/2014/main" id="{42E248C5-48B9-0ADC-5534-AD02BAAC00D2}"/>
              </a:ext>
            </a:extLst>
          </p:cNvPr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687568" y="1150706"/>
            <a:ext cx="7583184" cy="427554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79" name="Object 3">
            <a:extLst>
              <a:ext uri="{FF2B5EF4-FFF2-40B4-BE49-F238E27FC236}">
                <a16:creationId xmlns:a16="http://schemas.microsoft.com/office/drawing/2014/main" id="{9F7A3C48-F212-B17A-EE6A-0257F4563BAB}"/>
              </a:ext>
            </a:extLst>
          </p:cNvPr>
          <p:cNvGraphicFramePr>
            <a:graphicFrameLocks noGrp="1" noChangeAspect="1"/>
          </p:cNvGraphicFramePr>
          <p:nvPr>
            <p:ph idx="4294967295"/>
          </p:nvPr>
        </p:nvGraphicFramePr>
        <p:xfrm>
          <a:off x="3626778" y="1045395"/>
          <a:ext cx="7819490" cy="43534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2" imgW="7542857" imgH="5830114" progId="AcroExch.Document.7">
                  <p:embed/>
                </p:oleObj>
              </mc:Choice>
              <mc:Fallback>
                <p:oleObj name="Acrobat Document" r:id="rId2" imgW="7542857" imgH="5830114" progId="AcroExch.Document.7">
                  <p:embed/>
                  <p:pic>
                    <p:nvPicPr>
                      <p:cNvPr id="24579" name="Object 3">
                        <a:extLst>
                          <a:ext uri="{FF2B5EF4-FFF2-40B4-BE49-F238E27FC236}">
                            <a16:creationId xmlns:a16="http://schemas.microsoft.com/office/drawing/2014/main" id="{9F7A3C48-F212-B17A-EE6A-0257F4563BAB}"/>
                          </a:ext>
                        </a:extLst>
                      </p:cNvPr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6778" y="1045395"/>
                        <a:ext cx="7819490" cy="435345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2">
            <a:extLst>
              <a:ext uri="{FF2B5EF4-FFF2-40B4-BE49-F238E27FC236}">
                <a16:creationId xmlns:a16="http://schemas.microsoft.com/office/drawing/2014/main" id="{8F972C8D-DA9D-EA6C-E428-5F3E11782837}"/>
              </a:ext>
            </a:extLst>
          </p:cNvPr>
          <p:cNvSpPr txBox="1">
            <a:spLocks noChangeArrowheads="1"/>
          </p:cNvSpPr>
          <p:nvPr/>
        </p:nvSpPr>
        <p:spPr>
          <a:xfrm>
            <a:off x="745733" y="718236"/>
            <a:ext cx="851128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b="1" i="1" dirty="0"/>
              <a:t>Serving ALL of our Communities</a:t>
            </a:r>
            <a:br>
              <a:rPr lang="en-US" sz="2400" b="1" dirty="0"/>
            </a:br>
            <a:endParaRPr lang="en-US" sz="2400" b="1" dirty="0"/>
          </a:p>
          <a:p>
            <a:pPr>
              <a:defRPr/>
            </a:pPr>
            <a:r>
              <a:rPr lang="en-US" sz="2400" b="1" dirty="0"/>
              <a:t>Distribution of </a:t>
            </a:r>
            <a:br>
              <a:rPr lang="en-US" sz="2400" b="1" dirty="0"/>
            </a:br>
            <a:r>
              <a:rPr lang="en-US" sz="2400" b="1" dirty="0"/>
              <a:t>Primary Care in </a:t>
            </a:r>
            <a:br>
              <a:rPr lang="en-US" sz="2400" b="1" dirty="0"/>
            </a:br>
            <a:r>
              <a:rPr lang="en-US" sz="2400" b="1" dirty="0"/>
              <a:t>the United States</a:t>
            </a:r>
          </a:p>
          <a:p>
            <a:pPr>
              <a:defRPr/>
            </a:pPr>
            <a:r>
              <a:rPr lang="en-US" sz="2400" b="1" dirty="0"/>
              <a:t>Without Family Medicine</a:t>
            </a:r>
          </a:p>
        </p:txBody>
      </p:sp>
    </p:spTree>
    <p:extLst>
      <p:ext uri="{BB962C8B-B14F-4D97-AF65-F5344CB8AC3E}">
        <p14:creationId xmlns:p14="http://schemas.microsoft.com/office/powerpoint/2010/main" val="6432317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E70500-10A3-96AE-D7A6-64A3588E6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2519B1-A4E1-342F-F2B3-FA477C7CBB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3279" y="1928366"/>
            <a:ext cx="9729247" cy="35570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i="1" dirty="0"/>
              <a:t>“The personal and longitudinal relationship between patient and physician is at the center of our </a:t>
            </a:r>
            <a:r>
              <a:rPr lang="en-US" sz="4000" b="1" i="1" dirty="0"/>
              <a:t>Circle of Control</a:t>
            </a:r>
            <a:r>
              <a:rPr lang="en-US" sz="4000" i="1" dirty="0"/>
              <a:t>…”</a:t>
            </a:r>
          </a:p>
        </p:txBody>
      </p:sp>
    </p:spTree>
    <p:extLst>
      <p:ext uri="{BB962C8B-B14F-4D97-AF65-F5344CB8AC3E}">
        <p14:creationId xmlns:p14="http://schemas.microsoft.com/office/powerpoint/2010/main" val="37041201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3F5B06-6ED3-1EA2-7E67-F978E91AEA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C18C0AA-BC85-485B-A2F2-8D9621718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Episodic vs. Continuity Care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6FBC25-41BD-A82F-F835-E6AA5A5251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62014" y="1383213"/>
            <a:ext cx="5157787" cy="823912"/>
          </a:xfrm>
        </p:spPr>
        <p:txBody>
          <a:bodyPr/>
          <a:lstStyle/>
          <a:p>
            <a:r>
              <a:rPr lang="en-US" dirty="0"/>
              <a:t>Episodic Care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38D9311-EE7F-DC2F-2D8D-90B5F83BB5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256676"/>
            <a:ext cx="5157787" cy="3684588"/>
          </a:xfrm>
        </p:spPr>
        <p:txBody>
          <a:bodyPr>
            <a:normAutofit/>
          </a:bodyPr>
          <a:lstStyle/>
          <a:p>
            <a:r>
              <a:rPr lang="en-US" sz="2000" dirty="0"/>
              <a:t>Does their job</a:t>
            </a:r>
          </a:p>
          <a:p>
            <a:r>
              <a:rPr lang="en-US" sz="2000" dirty="0"/>
              <a:t>Accedes to the protocol</a:t>
            </a:r>
          </a:p>
          <a:p>
            <a:r>
              <a:rPr lang="en-US" sz="2000" dirty="0"/>
              <a:t>More concerned about safety</a:t>
            </a:r>
          </a:p>
          <a:p>
            <a:r>
              <a:rPr lang="en-US" sz="2000" dirty="0"/>
              <a:t>Sets short-term goals</a:t>
            </a:r>
          </a:p>
          <a:p>
            <a:r>
              <a:rPr lang="en-US" sz="2000" dirty="0"/>
              <a:t>Knows the chart</a:t>
            </a:r>
          </a:p>
          <a:p>
            <a:r>
              <a:rPr lang="en-US" sz="2000" dirty="0"/>
              <a:t>Provides timely documentation</a:t>
            </a:r>
          </a:p>
          <a:p>
            <a:r>
              <a:rPr lang="en-US" sz="2000" dirty="0"/>
              <a:t>Pays attention to details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DEA97EF-4C40-DCAB-2C75-A0E7E6AA80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383213"/>
            <a:ext cx="5183188" cy="823912"/>
          </a:xfrm>
        </p:spPr>
        <p:txBody>
          <a:bodyPr/>
          <a:lstStyle/>
          <a:p>
            <a:r>
              <a:rPr lang="en-US" dirty="0"/>
              <a:t>Continuity Care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31503C4C-F313-CDEE-528E-DB1D732755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94427" y="2256676"/>
            <a:ext cx="5183188" cy="3684588"/>
          </a:xfrm>
        </p:spPr>
        <p:txBody>
          <a:bodyPr>
            <a:normAutofit/>
          </a:bodyPr>
          <a:lstStyle/>
          <a:p>
            <a:r>
              <a:rPr lang="en-US" sz="2000" dirty="0"/>
              <a:t>Accepts responsibility for the patient</a:t>
            </a:r>
          </a:p>
          <a:p>
            <a:r>
              <a:rPr lang="en-US" sz="2000" dirty="0"/>
              <a:t>Finds a creative solution</a:t>
            </a:r>
          </a:p>
          <a:p>
            <a:r>
              <a:rPr lang="en-US" sz="2000" dirty="0"/>
              <a:t>More concerned about self-determination</a:t>
            </a:r>
          </a:p>
          <a:p>
            <a:r>
              <a:rPr lang="en-US" sz="2000" dirty="0"/>
              <a:t>Sets long-term goals</a:t>
            </a:r>
          </a:p>
          <a:p>
            <a:r>
              <a:rPr lang="en-US" sz="2000" dirty="0"/>
              <a:t>Knows the patient</a:t>
            </a:r>
          </a:p>
          <a:p>
            <a:r>
              <a:rPr lang="en-US" sz="2000" dirty="0"/>
              <a:t>Provides timely communication</a:t>
            </a:r>
          </a:p>
          <a:p>
            <a:r>
              <a:rPr lang="en-US" sz="2000" dirty="0"/>
              <a:t>Pays attention to the whole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3B1A4A4-5D48-1A60-117E-FC12ADED6AC6}"/>
              </a:ext>
            </a:extLst>
          </p:cNvPr>
          <p:cNvSpPr txBox="1"/>
          <p:nvPr/>
        </p:nvSpPr>
        <p:spPr>
          <a:xfrm>
            <a:off x="5997574" y="5328657"/>
            <a:ext cx="6102848" cy="2922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Loxterkamp D. AnnFamMed. Vol 19, No 6. Nov/Dec 2021.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FEFF33C-D435-4B7E-143D-186B45033C9B}"/>
              </a:ext>
            </a:extLst>
          </p:cNvPr>
          <p:cNvCxnSpPr>
            <a:cxnSpLocks/>
          </p:cNvCxnSpPr>
          <p:nvPr/>
        </p:nvCxnSpPr>
        <p:spPr>
          <a:xfrm>
            <a:off x="1723748" y="1455140"/>
            <a:ext cx="8547652" cy="0"/>
          </a:xfrm>
          <a:prstGeom prst="line">
            <a:avLst/>
          </a:prstGeom>
          <a:ln w="571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44413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C1D47F-472A-4A63-5390-AE0E5B97E2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D745D2-3CD6-079F-183F-BB80981B75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469" y="204720"/>
            <a:ext cx="9951221" cy="1325563"/>
          </a:xfrm>
        </p:spPr>
        <p:txBody>
          <a:bodyPr/>
          <a:lstStyle/>
          <a:p>
            <a:r>
              <a:rPr lang="en-US" sz="2800" b="1" i="1" dirty="0"/>
              <a:t>Comprehensive Measure of High-Value Aspects of Primary Care</a:t>
            </a:r>
            <a:endParaRPr lang="en-US" b="1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70A2DB-211F-C4FA-618B-9E8135435B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7189" y="1530283"/>
            <a:ext cx="10654748" cy="3557080"/>
          </a:xfrm>
        </p:spPr>
        <p:txBody>
          <a:bodyPr>
            <a:normAutofit fontScale="62500" lnSpcReduction="20000"/>
          </a:bodyPr>
          <a:lstStyle/>
          <a:p>
            <a:r>
              <a:rPr lang="en-US" dirty="0"/>
              <a:t>My practice makes it easy for me to get care.</a:t>
            </a:r>
          </a:p>
          <a:p>
            <a:r>
              <a:rPr lang="en-US" dirty="0"/>
              <a:t>My practice is able to provide most of my care.</a:t>
            </a:r>
          </a:p>
          <a:p>
            <a:r>
              <a:rPr lang="en-US" dirty="0"/>
              <a:t>In caring for me, my doctor considers all of the factors that affect my health.</a:t>
            </a:r>
          </a:p>
          <a:p>
            <a:r>
              <a:rPr lang="en-US" dirty="0"/>
              <a:t>My practice coordinates the care I get from multiple places.</a:t>
            </a:r>
          </a:p>
          <a:p>
            <a:r>
              <a:rPr lang="en-US" dirty="0"/>
              <a:t>My doctor or practice knows me as a person.</a:t>
            </a:r>
          </a:p>
          <a:p>
            <a:r>
              <a:rPr lang="en-US" dirty="0"/>
              <a:t>My doctor and I have been through a lot together.</a:t>
            </a:r>
          </a:p>
          <a:p>
            <a:r>
              <a:rPr lang="en-US" dirty="0"/>
              <a:t>My doctor or practice stands up for me.</a:t>
            </a:r>
          </a:p>
          <a:p>
            <a:r>
              <a:rPr lang="en-US" dirty="0"/>
              <a:t>The care I get takes into account knowledge of my family.</a:t>
            </a:r>
          </a:p>
          <a:p>
            <a:r>
              <a:rPr lang="en-US" dirty="0"/>
              <a:t>The care I get in this practice is informed by knowledge of my community.</a:t>
            </a:r>
          </a:p>
          <a:p>
            <a:r>
              <a:rPr lang="en-US" dirty="0"/>
              <a:t>Over time, this practice helps me to meet my goals.</a:t>
            </a:r>
          </a:p>
          <a:p>
            <a:r>
              <a:rPr lang="en-US" dirty="0"/>
              <a:t>Over time, my practice helps me stay healthy.</a:t>
            </a:r>
          </a:p>
          <a:p>
            <a:pPr marL="0" indent="0">
              <a:buNone/>
            </a:pPr>
            <a:endParaRPr lang="en-US" sz="4000" b="1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E3B1848-6217-BAFA-2021-876D1CB3DB83}"/>
              </a:ext>
            </a:extLst>
          </p:cNvPr>
          <p:cNvCxnSpPr>
            <a:cxnSpLocks/>
          </p:cNvCxnSpPr>
          <p:nvPr/>
        </p:nvCxnSpPr>
        <p:spPr>
          <a:xfrm>
            <a:off x="1676723" y="1331850"/>
            <a:ext cx="8547652" cy="0"/>
          </a:xfrm>
          <a:prstGeom prst="line">
            <a:avLst/>
          </a:prstGeom>
          <a:ln w="571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4F016BE8-4A5D-6D7D-64D8-9FBD8FE7BC1E}"/>
              </a:ext>
            </a:extLst>
          </p:cNvPr>
          <p:cNvSpPr txBox="1"/>
          <p:nvPr/>
        </p:nvSpPr>
        <p:spPr>
          <a:xfrm>
            <a:off x="5835721" y="5233891"/>
            <a:ext cx="6102848" cy="2922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Etz R, et al. AnnFamMed. Vol 17, No 3. May/June 2019.</a:t>
            </a:r>
          </a:p>
        </p:txBody>
      </p:sp>
    </p:spTree>
    <p:extLst>
      <p:ext uri="{BB962C8B-B14F-4D97-AF65-F5344CB8AC3E}">
        <p14:creationId xmlns:p14="http://schemas.microsoft.com/office/powerpoint/2010/main" val="20180296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FB28C4-EAEA-EC17-55E0-3766EACB73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5B1FE4-596F-6B38-58FE-666589ACBB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917588"/>
            <a:ext cx="12192000" cy="355708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4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		</a:t>
            </a:r>
            <a:r>
              <a:rPr lang="en-US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Do </a:t>
            </a:r>
            <a:r>
              <a:rPr lang="en-US" sz="36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Continuous Healing Relationships</a:t>
            </a:r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 	look different for the next generation?</a:t>
            </a:r>
          </a:p>
        </p:txBody>
      </p:sp>
    </p:spTree>
    <p:extLst>
      <p:ext uri="{BB962C8B-B14F-4D97-AF65-F5344CB8AC3E}">
        <p14:creationId xmlns:p14="http://schemas.microsoft.com/office/powerpoint/2010/main" val="16262758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9388AA-9F4F-8884-58EB-E4C3544D27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86C94C-F460-B6ED-C52B-ABA29496C8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469" y="204720"/>
            <a:ext cx="9951221" cy="1325563"/>
          </a:xfrm>
        </p:spPr>
        <p:txBody>
          <a:bodyPr/>
          <a:lstStyle/>
          <a:p>
            <a:r>
              <a:rPr lang="en-US" sz="2800" b="1" i="1" dirty="0"/>
              <a:t>14 Aphorisms</a:t>
            </a:r>
            <a:endParaRPr lang="en-US" b="1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E415B6-89B3-1854-B8E1-2EE79BEF61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7189" y="1530283"/>
            <a:ext cx="10654748" cy="3557080"/>
          </a:xfrm>
        </p:spPr>
        <p:txBody>
          <a:bodyPr>
            <a:normAutofit fontScale="40000" lnSpcReduction="20000"/>
          </a:bodyPr>
          <a:lstStyle/>
          <a:p>
            <a:r>
              <a:rPr lang="en-US" sz="3000" i="1" dirty="0"/>
              <a:t>Health is not a commodity</a:t>
            </a:r>
            <a:endParaRPr lang="en-US" sz="3000" dirty="0"/>
          </a:p>
          <a:p>
            <a:r>
              <a:rPr lang="en-US" sz="3000" i="1" dirty="0"/>
              <a:t>Risk factors are not disease</a:t>
            </a:r>
            <a:endParaRPr lang="en-US" sz="3000" dirty="0"/>
          </a:p>
          <a:p>
            <a:r>
              <a:rPr lang="en-US" sz="3000" i="1" dirty="0"/>
              <a:t>Aging is not an illness</a:t>
            </a:r>
            <a:endParaRPr lang="en-US" sz="3000" dirty="0"/>
          </a:p>
          <a:p>
            <a:r>
              <a:rPr lang="en-US" sz="3000" b="1" dirty="0"/>
              <a:t>Quality is more than metrics</a:t>
            </a:r>
          </a:p>
          <a:p>
            <a:r>
              <a:rPr lang="en-US" sz="3000" i="1" dirty="0"/>
              <a:t>Doing all we can is not the same as doing what we should</a:t>
            </a:r>
            <a:endParaRPr lang="en-US" sz="3000" dirty="0"/>
          </a:p>
          <a:p>
            <a:r>
              <a:rPr lang="en-US" sz="3000" i="1" dirty="0"/>
              <a:t>Time is precious. We spend it on what we value.</a:t>
            </a:r>
            <a:endParaRPr lang="en-US" sz="3000" dirty="0"/>
          </a:p>
          <a:p>
            <a:r>
              <a:rPr lang="en-US" sz="3000" b="1" dirty="0"/>
              <a:t>Doctors expect too much from data and not enough from conversation</a:t>
            </a:r>
          </a:p>
          <a:p>
            <a:r>
              <a:rPr lang="en-US" sz="3000" i="1" dirty="0"/>
              <a:t>To fix a problem is easy; to share another’s suffering is hard</a:t>
            </a:r>
            <a:endParaRPr lang="en-US" sz="3000" dirty="0"/>
          </a:p>
          <a:p>
            <a:r>
              <a:rPr lang="en-US" sz="3000" i="1" dirty="0"/>
              <a:t>The most common condition we treat is unhappiness</a:t>
            </a:r>
            <a:endParaRPr lang="en-US" sz="3000" dirty="0"/>
          </a:p>
          <a:p>
            <a:r>
              <a:rPr lang="en-US" sz="3000" i="1" dirty="0"/>
              <a:t>The greatest obstacle to our patients’ unhappiness is our own</a:t>
            </a:r>
            <a:endParaRPr lang="en-US" sz="3000" dirty="0"/>
          </a:p>
          <a:p>
            <a:r>
              <a:rPr lang="en-US" sz="3000" i="1" dirty="0"/>
              <a:t>Patients cannot see outside their pain; we cannot see in. Relationship is the bridge between    </a:t>
            </a:r>
            <a:endParaRPr lang="en-US" sz="3000" dirty="0"/>
          </a:p>
          <a:p>
            <a:r>
              <a:rPr lang="en-US" sz="3000" i="1" dirty="0"/>
              <a:t>Nothing is more patient-centered than the process of change</a:t>
            </a:r>
            <a:endParaRPr lang="en-US" sz="3000" dirty="0"/>
          </a:p>
          <a:p>
            <a:r>
              <a:rPr lang="en-US" sz="3000" b="1" dirty="0"/>
              <a:t>Community is the locus of healing, not the hospital or the clinic</a:t>
            </a:r>
          </a:p>
          <a:p>
            <a:r>
              <a:rPr lang="en-US" sz="3000" b="1" dirty="0"/>
              <a:t>The foundation of healing is conversation, friendship and hope</a:t>
            </a:r>
          </a:p>
          <a:p>
            <a:pPr marL="0" indent="0">
              <a:buNone/>
            </a:pPr>
            <a:endParaRPr lang="en-US" sz="4000" b="1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0EFB2B5-B3D5-E17C-24DD-692325943CFF}"/>
              </a:ext>
            </a:extLst>
          </p:cNvPr>
          <p:cNvCxnSpPr>
            <a:cxnSpLocks/>
          </p:cNvCxnSpPr>
          <p:nvPr/>
        </p:nvCxnSpPr>
        <p:spPr>
          <a:xfrm>
            <a:off x="1676723" y="1331850"/>
            <a:ext cx="8547652" cy="0"/>
          </a:xfrm>
          <a:prstGeom prst="line">
            <a:avLst/>
          </a:prstGeom>
          <a:ln w="571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FA598463-C535-930A-5718-9B0FB6A208B7}"/>
              </a:ext>
            </a:extLst>
          </p:cNvPr>
          <p:cNvSpPr txBox="1"/>
          <p:nvPr/>
        </p:nvSpPr>
        <p:spPr>
          <a:xfrm>
            <a:off x="6421348" y="5453287"/>
            <a:ext cx="6102848" cy="2922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David Loxterkamp</a:t>
            </a:r>
          </a:p>
        </p:txBody>
      </p:sp>
    </p:spTree>
    <p:extLst>
      <p:ext uri="{BB962C8B-B14F-4D97-AF65-F5344CB8AC3E}">
        <p14:creationId xmlns:p14="http://schemas.microsoft.com/office/powerpoint/2010/main" val="11575381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10FD34-52D3-B370-E586-3F1554743D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5117-779C-506B-37C1-2733AC050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469" y="204720"/>
            <a:ext cx="9951221" cy="1325563"/>
          </a:xfrm>
        </p:spPr>
        <p:txBody>
          <a:bodyPr>
            <a:normAutofit/>
          </a:bodyPr>
          <a:lstStyle/>
          <a:p>
            <a:r>
              <a:rPr lang="en-US" sz="3600" b="1" i="1" dirty="0"/>
              <a:t>It is ALL About Continuity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6E6946-0E7B-58C8-9496-81F2DBCEC6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7189" y="1530283"/>
            <a:ext cx="10654748" cy="3557080"/>
          </a:xfrm>
        </p:spPr>
        <p:txBody>
          <a:bodyPr>
            <a:normAutofit/>
          </a:bodyPr>
          <a:lstStyle/>
          <a:p>
            <a:r>
              <a:rPr lang="en-US" i="1" dirty="0"/>
              <a:t>Narrowly focused measures make sense for narrowly focused care</a:t>
            </a:r>
          </a:p>
          <a:p>
            <a:r>
              <a:rPr lang="en-US" i="1" dirty="0"/>
              <a:t>Adding up disease-specific measures </a:t>
            </a:r>
            <a:r>
              <a:rPr lang="en-US" b="1" i="1" dirty="0"/>
              <a:t>misses and devalues the higher-level functions of integrating, personalizing and prioritizing care for people and populations</a:t>
            </a:r>
          </a:p>
          <a:p>
            <a:r>
              <a:rPr lang="en-US" i="1" dirty="0"/>
              <a:t>Better health, lower costs, higher satisfaction</a:t>
            </a:r>
          </a:p>
          <a:p>
            <a:r>
              <a:rPr lang="en-US" i="1" dirty="0"/>
              <a:t>Receiving care with a physician you know makes a difference</a:t>
            </a:r>
          </a:p>
          <a:p>
            <a:r>
              <a:rPr lang="en-US" i="1" dirty="0"/>
              <a:t>“My doctor and I have been through a lot together…”</a:t>
            </a:r>
            <a:endParaRPr lang="en-US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38D7AAD-1790-9E62-4993-FD7A393A1542}"/>
              </a:ext>
            </a:extLst>
          </p:cNvPr>
          <p:cNvCxnSpPr>
            <a:cxnSpLocks/>
          </p:cNvCxnSpPr>
          <p:nvPr/>
        </p:nvCxnSpPr>
        <p:spPr>
          <a:xfrm>
            <a:off x="1676723" y="1331850"/>
            <a:ext cx="8547652" cy="0"/>
          </a:xfrm>
          <a:prstGeom prst="line">
            <a:avLst/>
          </a:prstGeom>
          <a:ln w="571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689220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845426CE340154CAB8577FC409393C3" ma:contentTypeVersion="6" ma:contentTypeDescription="Create a new document." ma:contentTypeScope="" ma:versionID="46cad48ea5f53b1314def298e8a0489c">
  <xsd:schema xmlns:xsd="http://www.w3.org/2001/XMLSchema" xmlns:xs="http://www.w3.org/2001/XMLSchema" xmlns:p="http://schemas.microsoft.com/office/2006/metadata/properties" xmlns:ns2="24345bd7-5a52-437a-b775-2c8ebce1216c" xmlns:ns3="43924f08-6050-4ab8-963d-2064b87a2de5" targetNamespace="http://schemas.microsoft.com/office/2006/metadata/properties" ma:root="true" ma:fieldsID="1395c8fbac0d38a934b2de485db7c7de" ns2:_="" ns3:_="">
    <xsd:import namespace="24345bd7-5a52-437a-b775-2c8ebce1216c"/>
    <xsd:import namespace="43924f08-6050-4ab8-963d-2064b87a2de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345bd7-5a52-437a-b775-2c8ebce1216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3924f08-6050-4ab8-963d-2064b87a2de5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02B93E9-46AA-47E4-B2AB-4FCF46AB8516}"/>
</file>

<file path=customXml/itemProps2.xml><?xml version="1.0" encoding="utf-8"?>
<ds:datastoreItem xmlns:ds="http://schemas.openxmlformats.org/officeDocument/2006/customXml" ds:itemID="{5FBFF5E3-E3BD-4E7D-87A9-BA93580C377C}"/>
</file>

<file path=customXml/itemProps3.xml><?xml version="1.0" encoding="utf-8"?>
<ds:datastoreItem xmlns:ds="http://schemas.openxmlformats.org/officeDocument/2006/customXml" ds:itemID="{F9BEE12F-DA8E-4CFB-AEFF-A192AB425F68}"/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687</Words>
  <Application>Microsoft Office PowerPoint</Application>
  <PresentationFormat>Widescreen</PresentationFormat>
  <Paragraphs>93</Paragraphs>
  <Slides>17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Aptos</vt:lpstr>
      <vt:lpstr>Aptos Display</vt:lpstr>
      <vt:lpstr>Arial</vt:lpstr>
      <vt:lpstr>Calibri</vt:lpstr>
      <vt:lpstr>1_Office Theme</vt:lpstr>
      <vt:lpstr>Acrobat Document</vt:lpstr>
      <vt:lpstr>PowerPoint Presentation</vt:lpstr>
      <vt:lpstr>PowerPoint Presentation</vt:lpstr>
      <vt:lpstr>Barbara Starfield’s “4 C’s”</vt:lpstr>
      <vt:lpstr>PowerPoint Presentation</vt:lpstr>
      <vt:lpstr>AAFP Core Values</vt:lpstr>
      <vt:lpstr>Investment in Continuous Healing Relationships</vt:lpstr>
      <vt:lpstr>Investment in Continuous Healing Relationships</vt:lpstr>
      <vt:lpstr>PowerPoint Presentation</vt:lpstr>
      <vt:lpstr>PowerPoint Presentation</vt:lpstr>
      <vt:lpstr>Serving ALL of our Communities Distribution of  Primary Care in  the United States</vt:lpstr>
      <vt:lpstr>PowerPoint Presentation</vt:lpstr>
      <vt:lpstr>PowerPoint Presentation</vt:lpstr>
      <vt:lpstr>Episodic vs. Continuity Care</vt:lpstr>
      <vt:lpstr>Comprehensive Measure of High-Value Aspects of Primary Care</vt:lpstr>
      <vt:lpstr>PowerPoint Presentation</vt:lpstr>
      <vt:lpstr>14 Aphorisms</vt:lpstr>
      <vt:lpstr>It is ALL About Continuity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Raj Woolever</dc:creator>
  <cp:lastModifiedBy>Raj Woolever</cp:lastModifiedBy>
  <cp:revision>10</cp:revision>
  <dcterms:created xsi:type="dcterms:W3CDTF">2025-08-14T22:30:16Z</dcterms:created>
  <dcterms:modified xsi:type="dcterms:W3CDTF">2025-08-15T03:05:32Z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0x0101004845426CE340154CAB8577FC409393C3</vt:lpwstr>
  </property>
</Properties>
</file>