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6"/>
  </p:notesMasterIdLst>
  <p:sldIdLst>
    <p:sldId id="256" r:id="rId5"/>
    <p:sldId id="269" r:id="rId6"/>
    <p:sldId id="265" r:id="rId7"/>
    <p:sldId id="259" r:id="rId8"/>
    <p:sldId id="266" r:id="rId9"/>
    <p:sldId id="267" r:id="rId10"/>
    <p:sldId id="268" r:id="rId11"/>
    <p:sldId id="258" r:id="rId12"/>
    <p:sldId id="270" r:id="rId13"/>
    <p:sldId id="263" r:id="rId14"/>
    <p:sldId id="257"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70" autoAdjust="0"/>
    <p:restoredTop sz="64267" autoAdjust="0"/>
  </p:normalViewPr>
  <p:slideViewPr>
    <p:cSldViewPr snapToGrid="0">
      <p:cViewPr varScale="1">
        <p:scale>
          <a:sx n="52" d="100"/>
          <a:sy n="52" d="100"/>
        </p:scale>
        <p:origin x="1642" y="4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1FF6C5-396D-42CC-AF2D-0CEEC9FAE025}" type="datetimeFigureOut">
              <a:rPr lang="en-US" smtClean="0"/>
              <a:t>8/14/2025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EEC391-873A-4CBA-AC36-45B04DC63E7C}" type="slidenum">
              <a:rPr lang="en-US" smtClean="0"/>
              <a:t>‹#›</a:t>
            </a:fld>
            <a:endParaRPr lang="en-US"/>
          </a:p>
        </p:txBody>
      </p:sp>
    </p:spTree>
    <p:extLst>
      <p:ext uri="{BB962C8B-B14F-4D97-AF65-F5344CB8AC3E}">
        <p14:creationId xmlns:p14="http://schemas.microsoft.com/office/powerpoint/2010/main" val="24056712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 projects are small scall QI efforts with personal accountability</a:t>
            </a:r>
          </a:p>
        </p:txBody>
      </p:sp>
      <p:sp>
        <p:nvSpPr>
          <p:cNvPr id="4" name="Slide Number Placeholder 3"/>
          <p:cNvSpPr>
            <a:spLocks noGrp="1"/>
          </p:cNvSpPr>
          <p:nvPr>
            <p:ph type="sldNum" sz="quarter" idx="5"/>
          </p:nvPr>
        </p:nvSpPr>
        <p:spPr/>
        <p:txBody>
          <a:bodyPr/>
          <a:lstStyle/>
          <a:p>
            <a:fld id="{CDEEC391-873A-4CBA-AC36-45B04DC63E7C}" type="slidenum">
              <a:rPr lang="en-US" smtClean="0"/>
              <a:t>2</a:t>
            </a:fld>
            <a:endParaRPr lang="en-US"/>
          </a:p>
        </p:txBody>
      </p:sp>
    </p:spTree>
    <p:extLst>
      <p:ext uri="{BB962C8B-B14F-4D97-AF65-F5344CB8AC3E}">
        <p14:creationId xmlns:p14="http://schemas.microsoft.com/office/powerpoint/2010/main" val="7105105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ffectLst/>
              </a:rPr>
              <a:t>1) A cross-sectional observational study of 80,246 US primary care physicians participating in the Medicare Merit-based Incentive Payment System (MIPS) program in 2019 revealed that </a:t>
            </a:r>
            <a:r>
              <a:rPr lang="en-US" b="1" dirty="0">
                <a:effectLst/>
              </a:rPr>
              <a:t>MIPS scores were inconsistently associated with performance on a broad range of clinical process and patient outcome measures</a:t>
            </a:r>
            <a:r>
              <a:rPr lang="en-US" dirty="0">
                <a:effectLst/>
              </a:rPr>
              <a:t>.</a:t>
            </a:r>
          </a:p>
          <a:p>
            <a:r>
              <a:rPr lang="en-US" dirty="0">
                <a:effectLst/>
              </a:rPr>
              <a:t>    ◦ Physicians with </a:t>
            </a:r>
            <a:r>
              <a:rPr lang="en-US" b="1" dirty="0">
                <a:effectLst/>
              </a:rPr>
              <a:t>low MIPS scores (those subject to penalties) sometimes demonstrated significantly better mean performance on certain process measures</a:t>
            </a:r>
            <a:r>
              <a:rPr lang="en-US" dirty="0">
                <a:effectLst/>
              </a:rPr>
              <a:t>, such as influenza vaccination and tobacco screening rates, compared to physicians with high MIPS scores.</a:t>
            </a:r>
          </a:p>
          <a:p>
            <a:r>
              <a:rPr lang="en-US" dirty="0">
                <a:effectLst/>
              </a:rPr>
              <a:t>    ◦ Similarly, MIPS scores were </a:t>
            </a:r>
            <a:r>
              <a:rPr lang="en-US" b="1" dirty="0">
                <a:effectLst/>
              </a:rPr>
              <a:t>inconsistently associated with risk-adjusted patient outcomes</a:t>
            </a:r>
            <a:r>
              <a:rPr lang="en-US" dirty="0">
                <a:effectLst/>
              </a:rPr>
              <a:t>. For example, physicians with low MIPS scores had significantly </a:t>
            </a:r>
            <a:r>
              <a:rPr lang="en-US" i="1" dirty="0">
                <a:effectLst/>
              </a:rPr>
              <a:t>better</a:t>
            </a:r>
            <a:r>
              <a:rPr lang="en-US" dirty="0">
                <a:effectLst/>
              </a:rPr>
              <a:t> mean performance on emergency department visits per 1000 patients compared to high-scoring physicians.</a:t>
            </a:r>
          </a:p>
          <a:p>
            <a:r>
              <a:rPr lang="en-US" dirty="0">
                <a:effectLst/>
              </a:rPr>
              <a:t>    ◦ There was </a:t>
            </a:r>
            <a:r>
              <a:rPr lang="en-US" b="1" dirty="0">
                <a:effectLst/>
              </a:rPr>
              <a:t>significant discordance between physician MIPS scores and actual patient outcomes</a:t>
            </a:r>
            <a:r>
              <a:rPr lang="en-US" dirty="0">
                <a:effectLst/>
              </a:rPr>
              <a:t>. Among physicians with low MIPS scores, 19.0% had a composite clinical outcome score in the top quintile, indicating high-quality care despite a poor MIPS score. Conversely, 20.5% of physicians with high MIPS scores had a composite clinical outcome score in the bottom quintile. This discordance suggests that the MIPS program is </a:t>
            </a:r>
            <a:r>
              <a:rPr lang="en-US" b="1" dirty="0">
                <a:effectLst/>
              </a:rPr>
              <a:t>"approximately as effective as chance at identifying high vs low performance"</a:t>
            </a:r>
            <a:r>
              <a:rPr lang="en-US" dirty="0">
                <a:effectLst/>
              </a:rPr>
              <a:t>.</a:t>
            </a:r>
          </a:p>
          <a:p>
            <a:r>
              <a:rPr lang="en-US" dirty="0">
                <a:effectLst/>
              </a:rPr>
              <a:t>   2) Physicians are an important member of a team that may include nurses, social workers, care managers, community health workers, pharmacists, behavioral health scientists. Individual performance improvement may fail to account for the work of team members.</a:t>
            </a:r>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3) </a:t>
            </a:r>
            <a:r>
              <a:rPr lang="en-US" sz="1200" kern="1200" dirty="0">
                <a:solidFill>
                  <a:schemeClr val="tx1"/>
                </a:solidFill>
                <a:effectLst/>
                <a:latin typeface="+mn-lt"/>
                <a:ea typeface="+mn-ea"/>
                <a:cs typeface="+mn-cs"/>
              </a:rPr>
              <a:t>Social determinants of health (e.g., income, education, housing, language barriers) significantly impact outcomes. Physicians may be penalized for things they can’t influence—like patient non-adherence, missed appointments, or poor health literacy.</a:t>
            </a:r>
          </a:p>
          <a:p>
            <a:endParaRPr lang="en-US" b="1" dirty="0">
              <a:effectLst/>
            </a:endParaRPr>
          </a:p>
          <a:p>
            <a:endParaRPr lang="en-US" b="1" dirty="0">
              <a:effectLst/>
            </a:endParaRPr>
          </a:p>
          <a:p>
            <a:pPr lvl="1"/>
            <a:r>
              <a:rPr lang="en-US" dirty="0"/>
              <a:t>Quality care often involves a broader care team (nurses, social workers, administrative staff, etc.).</a:t>
            </a:r>
          </a:p>
          <a:p>
            <a:pPr lvl="1"/>
            <a:r>
              <a:rPr lang="en-US" dirty="0"/>
              <a:t>Holding </a:t>
            </a:r>
            <a:r>
              <a:rPr lang="en-US" i="1" dirty="0"/>
              <a:t>only</a:t>
            </a:r>
            <a:r>
              <a:rPr lang="en-US" dirty="0"/>
              <a:t> the physician accountable ignores this shared responsibility.</a:t>
            </a:r>
          </a:p>
          <a:p>
            <a:endParaRPr lang="en-US" dirty="0">
              <a:effectLst/>
            </a:endParaRPr>
          </a:p>
          <a:p>
            <a:endParaRPr lang="en-US" dirty="0"/>
          </a:p>
        </p:txBody>
      </p:sp>
      <p:sp>
        <p:nvSpPr>
          <p:cNvPr id="4" name="Slide Number Placeholder 3"/>
          <p:cNvSpPr>
            <a:spLocks noGrp="1"/>
          </p:cNvSpPr>
          <p:nvPr>
            <p:ph type="sldNum" sz="quarter" idx="5"/>
          </p:nvPr>
        </p:nvSpPr>
        <p:spPr/>
        <p:txBody>
          <a:bodyPr/>
          <a:lstStyle/>
          <a:p>
            <a:fld id="{CDEEC391-873A-4CBA-AC36-45B04DC63E7C}" type="slidenum">
              <a:rPr lang="en-US" smtClean="0"/>
              <a:t>3</a:t>
            </a:fld>
            <a:endParaRPr lang="en-US"/>
          </a:p>
        </p:txBody>
      </p:sp>
    </p:spTree>
    <p:extLst>
      <p:ext uri="{BB962C8B-B14F-4D97-AF65-F5344CB8AC3E}">
        <p14:creationId xmlns:p14="http://schemas.microsoft.com/office/powerpoint/2010/main" val="9095792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sz="1200" kern="1200" dirty="0">
                <a:solidFill>
                  <a:schemeClr val="tx1"/>
                </a:solidFill>
                <a:effectLst/>
                <a:latin typeface="+mn-lt"/>
                <a:ea typeface="+mn-ea"/>
                <a:cs typeface="+mn-cs"/>
              </a:rPr>
              <a:t>Social determinants of health (e.g., income, education, housing, language barriers) significantly impact outcomes.</a:t>
            </a:r>
          </a:p>
          <a:p>
            <a:pPr lvl="1"/>
            <a:r>
              <a:rPr lang="en-US" sz="1200" kern="1200" dirty="0">
                <a:solidFill>
                  <a:schemeClr val="tx1"/>
                </a:solidFill>
                <a:effectLst/>
                <a:latin typeface="+mn-lt"/>
                <a:ea typeface="+mn-ea"/>
                <a:cs typeface="+mn-cs"/>
              </a:rPr>
              <a:t>Physicians may be penalized for things they can’t influence—like patient non-adherence, missed appointments, or poor health literacy.</a:t>
            </a:r>
          </a:p>
          <a:p>
            <a:endParaRPr lang="en-US" dirty="0"/>
          </a:p>
        </p:txBody>
      </p:sp>
      <p:sp>
        <p:nvSpPr>
          <p:cNvPr id="4" name="Slide Number Placeholder 3"/>
          <p:cNvSpPr>
            <a:spLocks noGrp="1"/>
          </p:cNvSpPr>
          <p:nvPr>
            <p:ph type="sldNum" sz="quarter" idx="5"/>
          </p:nvPr>
        </p:nvSpPr>
        <p:spPr/>
        <p:txBody>
          <a:bodyPr/>
          <a:lstStyle/>
          <a:p>
            <a:fld id="{CDEEC391-873A-4CBA-AC36-45B04DC63E7C}" type="slidenum">
              <a:rPr lang="en-US" smtClean="0"/>
              <a:t>4</a:t>
            </a:fld>
            <a:endParaRPr lang="en-US"/>
          </a:p>
        </p:txBody>
      </p:sp>
    </p:spTree>
    <p:extLst>
      <p:ext uri="{BB962C8B-B14F-4D97-AF65-F5344CB8AC3E}">
        <p14:creationId xmlns:p14="http://schemas.microsoft.com/office/powerpoint/2010/main" val="687820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ffectLst/>
              </a:rPr>
              <a:t>The administrative burden and financial costs associated with quality improvement initiatives are significant. In 2019, practices reportedly spent </a:t>
            </a:r>
            <a:r>
              <a:rPr lang="en-US" b="1" dirty="0">
                <a:effectLst/>
              </a:rPr>
              <a:t>over $12,000 per physician and more than 200 hours per physician on MIPS-related activities</a:t>
            </a:r>
            <a:r>
              <a:rPr lang="en-US" dirty="0">
                <a:effectLst/>
              </a:rPr>
              <a:t>. Such substantial investment of time and resources for compliance can divert attention and resources from direct patient care.</a:t>
            </a:r>
          </a:p>
          <a:p>
            <a:r>
              <a:rPr lang="en-US" dirty="0">
                <a:effectLst/>
              </a:rPr>
              <a:t>    ◦ The current approach to quality measurement is </a:t>
            </a:r>
            <a:r>
              <a:rPr lang="en-US" b="1" dirty="0">
                <a:effectLst/>
              </a:rPr>
              <a:t>too labor-intensive, contains significant data lags, and lacks sufficient standardization</a:t>
            </a:r>
            <a:r>
              <a:rPr lang="en-US" dirty="0">
                <a:effectLst/>
              </a:rPr>
              <a:t> for rapid data sharing. This was starkly highlighted during the COVID-19 pandemic when the Centers for Medicare &amp; Medicaid Services (CMS) suspended quality reporting requirements, acknowledging the system's lack of resilience when resources are strained. Delayed data (e.g., 12-month lags for claims-based measures) are less meaningful and actionable for improvement.</a:t>
            </a:r>
          </a:p>
          <a:p>
            <a:r>
              <a:rPr lang="en-US" dirty="0">
                <a:effectLst/>
              </a:rPr>
              <a:t>    ◦ Real-life quality improvement efforts involve </a:t>
            </a:r>
            <a:r>
              <a:rPr lang="en-US" b="1" dirty="0">
                <a:effectLst/>
              </a:rPr>
              <a:t>substantial tangible and intangible costs</a:t>
            </a:r>
            <a:r>
              <a:rPr lang="en-US" dirty="0">
                <a:effectLst/>
              </a:rPr>
              <a:t>, including dedicated QI personnel, support from various internal departments (e.g., biostatistics, EMR teams), external reporting and accreditation fees, infrastructure for data management, and the development and maintenance of digital clinical decision support systems. Studies evaluating the return on investment for such efforts are scarce, and many show recurring barriers like insufficient financial support and poor data collection</a:t>
            </a:r>
          </a:p>
          <a:p>
            <a:endParaRPr lang="en-US" dirty="0"/>
          </a:p>
        </p:txBody>
      </p:sp>
      <p:sp>
        <p:nvSpPr>
          <p:cNvPr id="4" name="Slide Number Placeholder 3"/>
          <p:cNvSpPr>
            <a:spLocks noGrp="1"/>
          </p:cNvSpPr>
          <p:nvPr>
            <p:ph type="sldNum" sz="quarter" idx="5"/>
          </p:nvPr>
        </p:nvSpPr>
        <p:spPr/>
        <p:txBody>
          <a:bodyPr/>
          <a:lstStyle/>
          <a:p>
            <a:fld id="{CDEEC391-873A-4CBA-AC36-45B04DC63E7C}" type="slidenum">
              <a:rPr lang="en-US" smtClean="0"/>
              <a:t>5</a:t>
            </a:fld>
            <a:endParaRPr lang="en-US"/>
          </a:p>
        </p:txBody>
      </p:sp>
    </p:spTree>
    <p:extLst>
      <p:ext uri="{BB962C8B-B14F-4D97-AF65-F5344CB8AC3E}">
        <p14:creationId xmlns:p14="http://schemas.microsoft.com/office/powerpoint/2010/main" val="26945962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ffectLst/>
              </a:rPr>
              <a:t>The MIPS scoring system disproportionately affects physicians who care for more medically complex and socially vulnerable patients. Physicians with low MIPS scores but superior outcomes were </a:t>
            </a:r>
            <a:r>
              <a:rPr lang="en-US" b="1" dirty="0">
                <a:effectLst/>
              </a:rPr>
              <a:t>more likely to care for medically complex and socially vulnerable patients</a:t>
            </a:r>
            <a:r>
              <a:rPr lang="en-US" dirty="0">
                <a:effectLst/>
              </a:rPr>
              <a:t> (e.g., dual-eligible, Black, and Hispanic patients). This suggests that MIPS scoring </a:t>
            </a:r>
            <a:r>
              <a:rPr lang="en-US" b="1" dirty="0">
                <a:effectLst/>
              </a:rPr>
              <a:t>can penalize physicians caring for vulnerable populations, even when they deliver relatively high-quality care</a:t>
            </a:r>
            <a:r>
              <a:rPr lang="en-US" dirty="0">
                <a:effectLst/>
              </a:rPr>
              <a:t>, potentially exacerbating health inequities by transferring resources away from safety-net organizations.</a:t>
            </a:r>
          </a:p>
          <a:p>
            <a:r>
              <a:rPr lang="en-US" dirty="0">
                <a:effectLst/>
              </a:rPr>
              <a:t>    ◦ Many clinical quality measures are flawed, and there is </a:t>
            </a:r>
            <a:r>
              <a:rPr lang="en-US" b="1" dirty="0">
                <a:effectLst/>
              </a:rPr>
              <a:t>limited evidence that they lead to improved health outcomes</a:t>
            </a:r>
            <a:r>
              <a:rPr lang="en-US" dirty="0">
                <a:effectLst/>
              </a:rPr>
              <a:t>. Implementation of flawed measures can have </a:t>
            </a:r>
            <a:r>
              <a:rPr lang="en-US" b="1" dirty="0">
                <a:effectLst/>
              </a:rPr>
              <a:t>harmful and unintended consequences</a:t>
            </a:r>
            <a:r>
              <a:rPr lang="en-US" dirty="0">
                <a:effectLst/>
              </a:rPr>
              <a:t>, such as inappropriate intensification of treatment to meet arbitrary targets, and opportunity costs by focusing on measured outcomes at the expense of more important goals.</a:t>
            </a:r>
          </a:p>
          <a:p>
            <a:r>
              <a:rPr lang="en-US" dirty="0">
                <a:effectLst/>
              </a:rPr>
              <a:t>    ◦ Poorly designed measures can create </a:t>
            </a:r>
            <a:r>
              <a:rPr lang="en-US" b="1" dirty="0">
                <a:effectLst/>
              </a:rPr>
              <a:t>ethical dilemmas by pitting the interests of doctors against those of patients</a:t>
            </a:r>
            <a:r>
              <a:rPr lang="en-US" dirty="0">
                <a:effectLst/>
              </a:rPr>
              <a:t>. Some measures fail to preserve patient autonomy, such as those with specific blood pressure targets that don't allow for shared decision-making regarding potential harms, or breast cancer screening measures that penalize clinicians for thoughtful collaboration that results in patients declining screening.</a:t>
            </a:r>
          </a:p>
          <a:p>
            <a:r>
              <a:rPr lang="en-US" dirty="0">
                <a:effectLst/>
              </a:rPr>
              <a:t>    ◦ Physicians often experience pressure to alter patient care to optimize performance on measures, leading to "gaming" of the system, such as patient selection or adjusting diagnostic coding.</a:t>
            </a:r>
          </a:p>
          <a:p>
            <a:r>
              <a:rPr lang="en-US" dirty="0">
                <a:effectLst/>
              </a:rPr>
              <a:t>    ◦ Some measures fail because they are not within the clinician's locus of control or are heavily confounded by social determinants of health. The "paradox of primary care" highlights that disease-specific measures, by their nature, miss and devalue the higher-level, integrative functions of primary care</a:t>
            </a:r>
          </a:p>
          <a:p>
            <a:endParaRPr lang="en-US" dirty="0"/>
          </a:p>
        </p:txBody>
      </p:sp>
      <p:sp>
        <p:nvSpPr>
          <p:cNvPr id="4" name="Slide Number Placeholder 3"/>
          <p:cNvSpPr>
            <a:spLocks noGrp="1"/>
          </p:cNvSpPr>
          <p:nvPr>
            <p:ph type="sldNum" sz="quarter" idx="5"/>
          </p:nvPr>
        </p:nvSpPr>
        <p:spPr/>
        <p:txBody>
          <a:bodyPr/>
          <a:lstStyle/>
          <a:p>
            <a:fld id="{CDEEC391-873A-4CBA-AC36-45B04DC63E7C}" type="slidenum">
              <a:rPr lang="en-US" smtClean="0"/>
              <a:t>6</a:t>
            </a:fld>
            <a:endParaRPr lang="en-US"/>
          </a:p>
        </p:txBody>
      </p:sp>
    </p:spTree>
    <p:extLst>
      <p:ext uri="{BB962C8B-B14F-4D97-AF65-F5344CB8AC3E}">
        <p14:creationId xmlns:p14="http://schemas.microsoft.com/office/powerpoint/2010/main" val="39720298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ffectLst/>
              </a:rPr>
              <a:t>As the American Board of Internal Medicine (ABIM) initially stated, </a:t>
            </a:r>
            <a:r>
              <a:rPr lang="en-US" b="1" dirty="0">
                <a:effectLst/>
              </a:rPr>
              <a:t>"what difference individual physicians can make is limited, that the burden is substantial and that systems change is more important"</a:t>
            </a:r>
            <a:r>
              <a:rPr lang="en-US" dirty="0">
                <a:effectLst/>
              </a:rPr>
              <a:t> [Prompt].</a:t>
            </a:r>
          </a:p>
          <a:p>
            <a:r>
              <a:rPr lang="en-US" dirty="0">
                <a:effectLst/>
              </a:rPr>
              <a:t>    ◦ The quality improvement movement has struggled to demonstrate clear accomplishments over decades, with "little information about which mechanisms for improving quality work better than others". There is a critical need to move beyond "quality improvement" to </a:t>
            </a:r>
            <a:r>
              <a:rPr lang="en-US" b="1" dirty="0">
                <a:effectLst/>
              </a:rPr>
              <a:t>"improving value," which integrates both quality and cost considerations</a:t>
            </a:r>
            <a:r>
              <a:rPr lang="en-US" dirty="0">
                <a:effectLst/>
              </a:rPr>
              <a:t>. This requires evaluating the greatest return on investment in healthcare, often at an organizational or national level.</a:t>
            </a:r>
          </a:p>
          <a:p>
            <a:r>
              <a:rPr lang="en-US" dirty="0">
                <a:effectLst/>
              </a:rPr>
              <a:t>    ◦ Instead of focusing on narrow, disease-specific metrics that contribute to fragmentation and devalue primary care's holistic nature, the specialty should prioritize </a:t>
            </a:r>
            <a:r>
              <a:rPr lang="en-US" b="1" dirty="0">
                <a:effectLst/>
              </a:rPr>
              <a:t>measures grounded in the combined experience of patients, clinicians, and payers</a:t>
            </a:r>
            <a:r>
              <a:rPr lang="en-US" dirty="0">
                <a:effectLst/>
              </a:rPr>
              <a:t>.</a:t>
            </a:r>
          </a:p>
          <a:p>
            <a:r>
              <a:rPr lang="en-US" dirty="0">
                <a:effectLst/>
              </a:rPr>
              <a:t>    ◦ The </a:t>
            </a:r>
            <a:r>
              <a:rPr lang="en-US" b="1" dirty="0">
                <a:effectLst/>
              </a:rPr>
              <a:t>Person-Centered Primary Care Measure (PCPCM)</a:t>
            </a:r>
            <a:r>
              <a:rPr lang="en-US" dirty="0">
                <a:effectLst/>
              </a:rPr>
              <a:t>, developed through extensive stakeholder engagement (including patients, clinicians, and payers), offers a promising alternative. It concisely assesses 11 domains critical to high-value primary care, such as accessibility, comprehensiveness, continuity, integration, coordination, relationship, and health promotion, emphasizing what patients report as valuable. The PCPCM aims to assess primary care "as a whole" and reduce measurement burden. It can be used in quality improvement efforts to understand how primary care affects outcomes for patients, health systems, and populations, by focusing on what truly matters beyond narrow disease or satisfaction measures.</a:t>
            </a:r>
          </a:p>
          <a:p>
            <a:r>
              <a:rPr lang="en-US" dirty="0">
                <a:effectLst/>
              </a:rPr>
              <a:t>    ◦ Efforts to improve quality measurement should prioritize </a:t>
            </a:r>
            <a:r>
              <a:rPr lang="en-US" b="1" dirty="0">
                <a:effectLst/>
              </a:rPr>
              <a:t>automated data capture, reduced data lags (leveraging EHRs), and standardized data for better comparisons</a:t>
            </a:r>
            <a:r>
              <a:rPr lang="en-US" dirty="0">
                <a:effectLst/>
              </a:rPr>
              <a:t>, rather than relying on manual abstraction and claims data.</a:t>
            </a:r>
          </a:p>
          <a:p>
            <a:endParaRPr lang="en-US" dirty="0"/>
          </a:p>
        </p:txBody>
      </p:sp>
      <p:sp>
        <p:nvSpPr>
          <p:cNvPr id="4" name="Slide Number Placeholder 3"/>
          <p:cNvSpPr>
            <a:spLocks noGrp="1"/>
          </p:cNvSpPr>
          <p:nvPr>
            <p:ph type="sldNum" sz="quarter" idx="5"/>
          </p:nvPr>
        </p:nvSpPr>
        <p:spPr/>
        <p:txBody>
          <a:bodyPr/>
          <a:lstStyle/>
          <a:p>
            <a:fld id="{CDEEC391-873A-4CBA-AC36-45B04DC63E7C}" type="slidenum">
              <a:rPr lang="en-US" smtClean="0"/>
              <a:t>7</a:t>
            </a:fld>
            <a:endParaRPr lang="en-US"/>
          </a:p>
        </p:txBody>
      </p:sp>
    </p:spTree>
    <p:extLst>
      <p:ext uri="{BB962C8B-B14F-4D97-AF65-F5344CB8AC3E}">
        <p14:creationId xmlns:p14="http://schemas.microsoft.com/office/powerpoint/2010/main" val="4144882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Milestones ask residents to seek performance data with humility and use it to inform their ILP</a:t>
            </a:r>
          </a:p>
          <a:p>
            <a:r>
              <a:rPr lang="en-US" dirty="0"/>
              <a:t>Program requirements ask residents to reflect on their performance</a:t>
            </a:r>
          </a:p>
          <a:p>
            <a:r>
              <a:rPr lang="en-US" dirty="0"/>
              <a:t>Core outcomes ask residents to effectively lead teams to provide care and improve outcomes</a:t>
            </a:r>
          </a:p>
          <a:p>
            <a:r>
              <a:rPr lang="en-US" dirty="0"/>
              <a:t>IF, and that’s a big if, a resident measures a short-term improvement in a patient outcome during residency, is that really due to an episodic intervention? Might it be a natural effect of the routine acquisition of knowledge and skills during training? Or progressive continuity and responsibility for a panel?</a:t>
            </a:r>
          </a:p>
          <a:p>
            <a:endParaRPr lang="en-US" dirty="0"/>
          </a:p>
        </p:txBody>
      </p:sp>
      <p:sp>
        <p:nvSpPr>
          <p:cNvPr id="4" name="Slide Number Placeholder 3"/>
          <p:cNvSpPr>
            <a:spLocks noGrp="1"/>
          </p:cNvSpPr>
          <p:nvPr>
            <p:ph type="sldNum" sz="quarter" idx="5"/>
          </p:nvPr>
        </p:nvSpPr>
        <p:spPr/>
        <p:txBody>
          <a:bodyPr/>
          <a:lstStyle/>
          <a:p>
            <a:fld id="{CDEEC391-873A-4CBA-AC36-45B04DC63E7C}" type="slidenum">
              <a:rPr lang="en-US" smtClean="0"/>
              <a:t>8</a:t>
            </a:fld>
            <a:endParaRPr lang="en-US"/>
          </a:p>
        </p:txBody>
      </p:sp>
    </p:spTree>
    <p:extLst>
      <p:ext uri="{BB962C8B-B14F-4D97-AF65-F5344CB8AC3E}">
        <p14:creationId xmlns:p14="http://schemas.microsoft.com/office/powerpoint/2010/main" val="20290966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DEEC391-873A-4CBA-AC36-45B04DC63E7C}" type="slidenum">
              <a:rPr lang="en-US" smtClean="0"/>
              <a:t>9</a:t>
            </a:fld>
            <a:endParaRPr lang="en-US"/>
          </a:p>
        </p:txBody>
      </p:sp>
    </p:spTree>
    <p:extLst>
      <p:ext uri="{BB962C8B-B14F-4D97-AF65-F5344CB8AC3E}">
        <p14:creationId xmlns:p14="http://schemas.microsoft.com/office/powerpoint/2010/main" val="20997096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DD953-1D85-DC0C-0DB9-8767763E43B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5176594-D72F-A5B8-B132-56D53C4580E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81BB2A3-E85A-2552-9659-B06D7B16CAC6}"/>
              </a:ext>
            </a:extLst>
          </p:cNvPr>
          <p:cNvSpPr>
            <a:spLocks noGrp="1"/>
          </p:cNvSpPr>
          <p:nvPr>
            <p:ph type="dt" sz="half" idx="10"/>
          </p:nvPr>
        </p:nvSpPr>
        <p:spPr/>
        <p:txBody>
          <a:bodyPr/>
          <a:lstStyle/>
          <a:p>
            <a:fld id="{8DC21088-15D3-4121-BF09-7D90673EC02F}" type="datetimeFigureOut">
              <a:rPr lang="en-US" smtClean="0"/>
              <a:t>8/14/2025</a:t>
            </a:fld>
            <a:endParaRPr lang="en-US"/>
          </a:p>
        </p:txBody>
      </p:sp>
      <p:sp>
        <p:nvSpPr>
          <p:cNvPr id="5" name="Footer Placeholder 4">
            <a:extLst>
              <a:ext uri="{FF2B5EF4-FFF2-40B4-BE49-F238E27FC236}">
                <a16:creationId xmlns:a16="http://schemas.microsoft.com/office/drawing/2014/main" id="{BF6D7BF4-BB0A-CE00-5085-0E7CD29556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2ED2194-F483-35C1-B5F0-C516D2A08F4C}"/>
              </a:ext>
            </a:extLst>
          </p:cNvPr>
          <p:cNvSpPr>
            <a:spLocks noGrp="1"/>
          </p:cNvSpPr>
          <p:nvPr>
            <p:ph type="sldNum" sz="quarter" idx="12"/>
          </p:nvPr>
        </p:nvSpPr>
        <p:spPr/>
        <p:txBody>
          <a:bodyPr/>
          <a:lstStyle/>
          <a:p>
            <a:fld id="{AC179D57-9590-4552-A4CC-115D74ED8160}" type="slidenum">
              <a:rPr lang="en-US" smtClean="0"/>
              <a:t>‹#›</a:t>
            </a:fld>
            <a:endParaRPr lang="en-US"/>
          </a:p>
        </p:txBody>
      </p:sp>
    </p:spTree>
    <p:extLst>
      <p:ext uri="{BB962C8B-B14F-4D97-AF65-F5344CB8AC3E}">
        <p14:creationId xmlns:p14="http://schemas.microsoft.com/office/powerpoint/2010/main" val="31964718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E99AB7-D1DF-F735-E358-64963F5A050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CAA465D-895E-B686-AB9F-C69F87CBD3A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57A7EEE-E7FF-06EE-A505-09E3B1B32B2D}"/>
              </a:ext>
            </a:extLst>
          </p:cNvPr>
          <p:cNvSpPr>
            <a:spLocks noGrp="1"/>
          </p:cNvSpPr>
          <p:nvPr>
            <p:ph type="dt" sz="half" idx="10"/>
          </p:nvPr>
        </p:nvSpPr>
        <p:spPr/>
        <p:txBody>
          <a:bodyPr/>
          <a:lstStyle/>
          <a:p>
            <a:fld id="{8DC21088-15D3-4121-BF09-7D90673EC02F}" type="datetimeFigureOut">
              <a:rPr lang="en-US" smtClean="0"/>
              <a:t>8/14/2025</a:t>
            </a:fld>
            <a:endParaRPr lang="en-US"/>
          </a:p>
        </p:txBody>
      </p:sp>
      <p:sp>
        <p:nvSpPr>
          <p:cNvPr id="5" name="Footer Placeholder 4">
            <a:extLst>
              <a:ext uri="{FF2B5EF4-FFF2-40B4-BE49-F238E27FC236}">
                <a16:creationId xmlns:a16="http://schemas.microsoft.com/office/drawing/2014/main" id="{1C1A5EFC-0524-DE0E-B6F6-F5F3546C48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7B14B5-F21A-C045-9A8D-19AD14E055CA}"/>
              </a:ext>
            </a:extLst>
          </p:cNvPr>
          <p:cNvSpPr>
            <a:spLocks noGrp="1"/>
          </p:cNvSpPr>
          <p:nvPr>
            <p:ph type="sldNum" sz="quarter" idx="12"/>
          </p:nvPr>
        </p:nvSpPr>
        <p:spPr/>
        <p:txBody>
          <a:bodyPr/>
          <a:lstStyle/>
          <a:p>
            <a:fld id="{AC179D57-9590-4552-A4CC-115D74ED8160}" type="slidenum">
              <a:rPr lang="en-US" smtClean="0"/>
              <a:t>‹#›</a:t>
            </a:fld>
            <a:endParaRPr lang="en-US"/>
          </a:p>
        </p:txBody>
      </p:sp>
    </p:spTree>
    <p:extLst>
      <p:ext uri="{BB962C8B-B14F-4D97-AF65-F5344CB8AC3E}">
        <p14:creationId xmlns:p14="http://schemas.microsoft.com/office/powerpoint/2010/main" val="28365519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D26C4-0064-A447-7702-41955C095E9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14250A5-D927-B962-698E-ADE7B37EBE6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C3251DE-F55E-657F-78B2-CEDAD11AC546}"/>
              </a:ext>
            </a:extLst>
          </p:cNvPr>
          <p:cNvSpPr>
            <a:spLocks noGrp="1"/>
          </p:cNvSpPr>
          <p:nvPr>
            <p:ph type="dt" sz="half" idx="10"/>
          </p:nvPr>
        </p:nvSpPr>
        <p:spPr/>
        <p:txBody>
          <a:bodyPr/>
          <a:lstStyle/>
          <a:p>
            <a:fld id="{8DC21088-15D3-4121-BF09-7D90673EC02F}" type="datetimeFigureOut">
              <a:rPr lang="en-US" smtClean="0"/>
              <a:t>8/14/2025</a:t>
            </a:fld>
            <a:endParaRPr lang="en-US"/>
          </a:p>
        </p:txBody>
      </p:sp>
      <p:sp>
        <p:nvSpPr>
          <p:cNvPr id="5" name="Footer Placeholder 4">
            <a:extLst>
              <a:ext uri="{FF2B5EF4-FFF2-40B4-BE49-F238E27FC236}">
                <a16:creationId xmlns:a16="http://schemas.microsoft.com/office/drawing/2014/main" id="{3A5FD643-356F-0728-DCC9-90CC99CEB3D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085D02-6374-A727-D356-9A396A2DB2D6}"/>
              </a:ext>
            </a:extLst>
          </p:cNvPr>
          <p:cNvSpPr>
            <a:spLocks noGrp="1"/>
          </p:cNvSpPr>
          <p:nvPr>
            <p:ph type="sldNum" sz="quarter" idx="12"/>
          </p:nvPr>
        </p:nvSpPr>
        <p:spPr/>
        <p:txBody>
          <a:bodyPr/>
          <a:lstStyle/>
          <a:p>
            <a:fld id="{AC179D57-9590-4552-A4CC-115D74ED8160}" type="slidenum">
              <a:rPr lang="en-US" smtClean="0"/>
              <a:t>‹#›</a:t>
            </a:fld>
            <a:endParaRPr lang="en-US"/>
          </a:p>
        </p:txBody>
      </p:sp>
    </p:spTree>
    <p:extLst>
      <p:ext uri="{BB962C8B-B14F-4D97-AF65-F5344CB8AC3E}">
        <p14:creationId xmlns:p14="http://schemas.microsoft.com/office/powerpoint/2010/main" val="31820365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3C36F-A9BA-F664-4B97-C6D0C85C280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3A3F745-4AC9-A10F-121F-E60E5FB8A0E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EA0EB95-99BB-8C5E-8BF8-82D1A6F26E2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BEDF69C-9CE3-5AF8-64A4-7D758CB4AE11}"/>
              </a:ext>
            </a:extLst>
          </p:cNvPr>
          <p:cNvSpPr>
            <a:spLocks noGrp="1"/>
          </p:cNvSpPr>
          <p:nvPr>
            <p:ph type="dt" sz="half" idx="10"/>
          </p:nvPr>
        </p:nvSpPr>
        <p:spPr/>
        <p:txBody>
          <a:bodyPr/>
          <a:lstStyle/>
          <a:p>
            <a:fld id="{8DC21088-15D3-4121-BF09-7D90673EC02F}" type="datetimeFigureOut">
              <a:rPr lang="en-US" smtClean="0"/>
              <a:t>8/14/2025</a:t>
            </a:fld>
            <a:endParaRPr lang="en-US"/>
          </a:p>
        </p:txBody>
      </p:sp>
      <p:sp>
        <p:nvSpPr>
          <p:cNvPr id="6" name="Footer Placeholder 5">
            <a:extLst>
              <a:ext uri="{FF2B5EF4-FFF2-40B4-BE49-F238E27FC236}">
                <a16:creationId xmlns:a16="http://schemas.microsoft.com/office/drawing/2014/main" id="{7983D47A-C23C-822C-5817-B02BF69BFF7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4735FE4-0DF4-2186-33A7-CEC32E4138E5}"/>
              </a:ext>
            </a:extLst>
          </p:cNvPr>
          <p:cNvSpPr>
            <a:spLocks noGrp="1"/>
          </p:cNvSpPr>
          <p:nvPr>
            <p:ph type="sldNum" sz="quarter" idx="12"/>
          </p:nvPr>
        </p:nvSpPr>
        <p:spPr/>
        <p:txBody>
          <a:bodyPr/>
          <a:lstStyle/>
          <a:p>
            <a:fld id="{AC179D57-9590-4552-A4CC-115D74ED8160}" type="slidenum">
              <a:rPr lang="en-US" smtClean="0"/>
              <a:t>‹#›</a:t>
            </a:fld>
            <a:endParaRPr lang="en-US"/>
          </a:p>
        </p:txBody>
      </p:sp>
    </p:spTree>
    <p:extLst>
      <p:ext uri="{BB962C8B-B14F-4D97-AF65-F5344CB8AC3E}">
        <p14:creationId xmlns:p14="http://schemas.microsoft.com/office/powerpoint/2010/main" val="16893791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A0BAF-D907-BE9F-3929-8E503C29688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1E74013-2421-59D1-21DA-F0994C3A4DA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721D376-29F9-C4E7-BD25-A34CA82F0CB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13BC66A-01C6-193E-52FE-0BE282DB66F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D301031-F478-7A69-C0DC-DD42BA58DA1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D824193-CA7E-2BBD-D4D7-9DC878302766}"/>
              </a:ext>
            </a:extLst>
          </p:cNvPr>
          <p:cNvSpPr>
            <a:spLocks noGrp="1"/>
          </p:cNvSpPr>
          <p:nvPr>
            <p:ph type="dt" sz="half" idx="10"/>
          </p:nvPr>
        </p:nvSpPr>
        <p:spPr/>
        <p:txBody>
          <a:bodyPr/>
          <a:lstStyle/>
          <a:p>
            <a:fld id="{8DC21088-15D3-4121-BF09-7D90673EC02F}" type="datetimeFigureOut">
              <a:rPr lang="en-US" smtClean="0"/>
              <a:t>8/14/2025</a:t>
            </a:fld>
            <a:endParaRPr lang="en-US"/>
          </a:p>
        </p:txBody>
      </p:sp>
      <p:sp>
        <p:nvSpPr>
          <p:cNvPr id="8" name="Footer Placeholder 7">
            <a:extLst>
              <a:ext uri="{FF2B5EF4-FFF2-40B4-BE49-F238E27FC236}">
                <a16:creationId xmlns:a16="http://schemas.microsoft.com/office/drawing/2014/main" id="{D5078617-E628-C9C4-21F8-181E234FC3D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F1ECA51-EEF5-4EEF-8BDD-8BD506D40003}"/>
              </a:ext>
            </a:extLst>
          </p:cNvPr>
          <p:cNvSpPr>
            <a:spLocks noGrp="1"/>
          </p:cNvSpPr>
          <p:nvPr>
            <p:ph type="sldNum" sz="quarter" idx="12"/>
          </p:nvPr>
        </p:nvSpPr>
        <p:spPr/>
        <p:txBody>
          <a:bodyPr/>
          <a:lstStyle/>
          <a:p>
            <a:fld id="{AC179D57-9590-4552-A4CC-115D74ED8160}" type="slidenum">
              <a:rPr lang="en-US" smtClean="0"/>
              <a:t>‹#›</a:t>
            </a:fld>
            <a:endParaRPr lang="en-US"/>
          </a:p>
        </p:txBody>
      </p:sp>
    </p:spTree>
    <p:extLst>
      <p:ext uri="{BB962C8B-B14F-4D97-AF65-F5344CB8AC3E}">
        <p14:creationId xmlns:p14="http://schemas.microsoft.com/office/powerpoint/2010/main" val="24959322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6A65BE-4FC3-AB81-B62F-2E5443E701F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5622D07-BEAC-EEE0-A655-57976D1A8EE3}"/>
              </a:ext>
            </a:extLst>
          </p:cNvPr>
          <p:cNvSpPr>
            <a:spLocks noGrp="1"/>
          </p:cNvSpPr>
          <p:nvPr>
            <p:ph type="dt" sz="half" idx="10"/>
          </p:nvPr>
        </p:nvSpPr>
        <p:spPr/>
        <p:txBody>
          <a:bodyPr/>
          <a:lstStyle/>
          <a:p>
            <a:fld id="{8DC21088-15D3-4121-BF09-7D90673EC02F}" type="datetimeFigureOut">
              <a:rPr lang="en-US" smtClean="0"/>
              <a:t>8/14/2025</a:t>
            </a:fld>
            <a:endParaRPr lang="en-US"/>
          </a:p>
        </p:txBody>
      </p:sp>
      <p:sp>
        <p:nvSpPr>
          <p:cNvPr id="4" name="Footer Placeholder 3">
            <a:extLst>
              <a:ext uri="{FF2B5EF4-FFF2-40B4-BE49-F238E27FC236}">
                <a16:creationId xmlns:a16="http://schemas.microsoft.com/office/drawing/2014/main" id="{1C213F93-06CF-FDB1-400E-CEBB28F5AC5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B9B2B87-A767-401F-3259-80DFEB1B2272}"/>
              </a:ext>
            </a:extLst>
          </p:cNvPr>
          <p:cNvSpPr>
            <a:spLocks noGrp="1"/>
          </p:cNvSpPr>
          <p:nvPr>
            <p:ph type="sldNum" sz="quarter" idx="12"/>
          </p:nvPr>
        </p:nvSpPr>
        <p:spPr/>
        <p:txBody>
          <a:bodyPr/>
          <a:lstStyle/>
          <a:p>
            <a:fld id="{AC179D57-9590-4552-A4CC-115D74ED8160}" type="slidenum">
              <a:rPr lang="en-US" smtClean="0"/>
              <a:t>‹#›</a:t>
            </a:fld>
            <a:endParaRPr lang="en-US"/>
          </a:p>
        </p:txBody>
      </p:sp>
    </p:spTree>
    <p:extLst>
      <p:ext uri="{BB962C8B-B14F-4D97-AF65-F5344CB8AC3E}">
        <p14:creationId xmlns:p14="http://schemas.microsoft.com/office/powerpoint/2010/main" val="35917596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1EF8A08-CF64-C3E9-6EE5-CE137EB5152B}"/>
              </a:ext>
            </a:extLst>
          </p:cNvPr>
          <p:cNvSpPr>
            <a:spLocks noGrp="1"/>
          </p:cNvSpPr>
          <p:nvPr>
            <p:ph type="dt" sz="half" idx="10"/>
          </p:nvPr>
        </p:nvSpPr>
        <p:spPr/>
        <p:txBody>
          <a:bodyPr/>
          <a:lstStyle/>
          <a:p>
            <a:fld id="{8DC21088-15D3-4121-BF09-7D90673EC02F}" type="datetimeFigureOut">
              <a:rPr lang="en-US" smtClean="0"/>
              <a:t>8/14/2025</a:t>
            </a:fld>
            <a:endParaRPr lang="en-US"/>
          </a:p>
        </p:txBody>
      </p:sp>
      <p:sp>
        <p:nvSpPr>
          <p:cNvPr id="3" name="Footer Placeholder 2">
            <a:extLst>
              <a:ext uri="{FF2B5EF4-FFF2-40B4-BE49-F238E27FC236}">
                <a16:creationId xmlns:a16="http://schemas.microsoft.com/office/drawing/2014/main" id="{6D27A07B-1E0F-7D1D-22CE-C3E707BB8E4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C11EDDE-8B8B-C6B4-51E7-B5CB9527D5BF}"/>
              </a:ext>
            </a:extLst>
          </p:cNvPr>
          <p:cNvSpPr>
            <a:spLocks noGrp="1"/>
          </p:cNvSpPr>
          <p:nvPr>
            <p:ph type="sldNum" sz="quarter" idx="12"/>
          </p:nvPr>
        </p:nvSpPr>
        <p:spPr/>
        <p:txBody>
          <a:bodyPr/>
          <a:lstStyle/>
          <a:p>
            <a:fld id="{AC179D57-9590-4552-A4CC-115D74ED8160}" type="slidenum">
              <a:rPr lang="en-US" smtClean="0"/>
              <a:t>‹#›</a:t>
            </a:fld>
            <a:endParaRPr lang="en-US"/>
          </a:p>
        </p:txBody>
      </p:sp>
    </p:spTree>
    <p:extLst>
      <p:ext uri="{BB962C8B-B14F-4D97-AF65-F5344CB8AC3E}">
        <p14:creationId xmlns:p14="http://schemas.microsoft.com/office/powerpoint/2010/main" val="9408260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53FDF-E707-FF13-E7C4-4ACC5857701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4A7AE2D-48A3-D93C-8AE8-230A8034354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031A85F-0EA4-E77F-D72D-32612D82F5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8600CB6-304E-D060-6AC5-AAF9650BF4FA}"/>
              </a:ext>
            </a:extLst>
          </p:cNvPr>
          <p:cNvSpPr>
            <a:spLocks noGrp="1"/>
          </p:cNvSpPr>
          <p:nvPr>
            <p:ph type="dt" sz="half" idx="10"/>
          </p:nvPr>
        </p:nvSpPr>
        <p:spPr/>
        <p:txBody>
          <a:bodyPr/>
          <a:lstStyle/>
          <a:p>
            <a:fld id="{8DC21088-15D3-4121-BF09-7D90673EC02F}" type="datetimeFigureOut">
              <a:rPr lang="en-US" smtClean="0"/>
              <a:t>8/14/2025</a:t>
            </a:fld>
            <a:endParaRPr lang="en-US"/>
          </a:p>
        </p:txBody>
      </p:sp>
      <p:sp>
        <p:nvSpPr>
          <p:cNvPr id="6" name="Footer Placeholder 5">
            <a:extLst>
              <a:ext uri="{FF2B5EF4-FFF2-40B4-BE49-F238E27FC236}">
                <a16:creationId xmlns:a16="http://schemas.microsoft.com/office/drawing/2014/main" id="{8CC6E981-12D8-C3CE-7B0C-C89DF069D58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DA64130-C863-ED58-4531-CE35D321F009}"/>
              </a:ext>
            </a:extLst>
          </p:cNvPr>
          <p:cNvSpPr>
            <a:spLocks noGrp="1"/>
          </p:cNvSpPr>
          <p:nvPr>
            <p:ph type="sldNum" sz="quarter" idx="12"/>
          </p:nvPr>
        </p:nvSpPr>
        <p:spPr/>
        <p:txBody>
          <a:bodyPr/>
          <a:lstStyle/>
          <a:p>
            <a:fld id="{AC179D57-9590-4552-A4CC-115D74ED8160}" type="slidenum">
              <a:rPr lang="en-US" smtClean="0"/>
              <a:t>‹#›</a:t>
            </a:fld>
            <a:endParaRPr lang="en-US"/>
          </a:p>
        </p:txBody>
      </p:sp>
    </p:spTree>
    <p:extLst>
      <p:ext uri="{BB962C8B-B14F-4D97-AF65-F5344CB8AC3E}">
        <p14:creationId xmlns:p14="http://schemas.microsoft.com/office/powerpoint/2010/main" val="33146035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489A9-431C-E1FB-6F5C-4DBBB2F68A5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27B76EB-3875-A7B4-40F0-97C3E90218F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0595A36-0621-9009-2BE0-0519D880F43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F5A53E5-43BF-ACC3-C53F-0D622014F7F6}"/>
              </a:ext>
            </a:extLst>
          </p:cNvPr>
          <p:cNvSpPr>
            <a:spLocks noGrp="1"/>
          </p:cNvSpPr>
          <p:nvPr>
            <p:ph type="dt" sz="half" idx="10"/>
          </p:nvPr>
        </p:nvSpPr>
        <p:spPr/>
        <p:txBody>
          <a:bodyPr/>
          <a:lstStyle/>
          <a:p>
            <a:fld id="{8DC21088-15D3-4121-BF09-7D90673EC02F}" type="datetimeFigureOut">
              <a:rPr lang="en-US" smtClean="0"/>
              <a:t>8/14/2025</a:t>
            </a:fld>
            <a:endParaRPr lang="en-US"/>
          </a:p>
        </p:txBody>
      </p:sp>
      <p:sp>
        <p:nvSpPr>
          <p:cNvPr id="6" name="Footer Placeholder 5">
            <a:extLst>
              <a:ext uri="{FF2B5EF4-FFF2-40B4-BE49-F238E27FC236}">
                <a16:creationId xmlns:a16="http://schemas.microsoft.com/office/drawing/2014/main" id="{D9A4FA80-3859-2F59-FA20-6C64508F4FB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0AE9144-1DE0-28F6-604F-5B13BB9C93DD}"/>
              </a:ext>
            </a:extLst>
          </p:cNvPr>
          <p:cNvSpPr>
            <a:spLocks noGrp="1"/>
          </p:cNvSpPr>
          <p:nvPr>
            <p:ph type="sldNum" sz="quarter" idx="12"/>
          </p:nvPr>
        </p:nvSpPr>
        <p:spPr/>
        <p:txBody>
          <a:bodyPr/>
          <a:lstStyle/>
          <a:p>
            <a:fld id="{AC179D57-9590-4552-A4CC-115D74ED8160}" type="slidenum">
              <a:rPr lang="en-US" smtClean="0"/>
              <a:t>‹#›</a:t>
            </a:fld>
            <a:endParaRPr lang="en-US"/>
          </a:p>
        </p:txBody>
      </p:sp>
    </p:spTree>
    <p:extLst>
      <p:ext uri="{BB962C8B-B14F-4D97-AF65-F5344CB8AC3E}">
        <p14:creationId xmlns:p14="http://schemas.microsoft.com/office/powerpoint/2010/main" val="12290530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0D06B-158C-0027-709D-5ED8A30DB63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B70D78A-D45D-5B1B-0160-34FF780E81C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54995C-41CE-E8A4-D498-6BBE010B777F}"/>
              </a:ext>
            </a:extLst>
          </p:cNvPr>
          <p:cNvSpPr>
            <a:spLocks noGrp="1"/>
          </p:cNvSpPr>
          <p:nvPr>
            <p:ph type="dt" sz="half" idx="10"/>
          </p:nvPr>
        </p:nvSpPr>
        <p:spPr/>
        <p:txBody>
          <a:bodyPr/>
          <a:lstStyle/>
          <a:p>
            <a:fld id="{8DC21088-15D3-4121-BF09-7D90673EC02F}" type="datetimeFigureOut">
              <a:rPr lang="en-US" smtClean="0"/>
              <a:t>8/14/2025</a:t>
            </a:fld>
            <a:endParaRPr lang="en-US"/>
          </a:p>
        </p:txBody>
      </p:sp>
      <p:sp>
        <p:nvSpPr>
          <p:cNvPr id="5" name="Footer Placeholder 4">
            <a:extLst>
              <a:ext uri="{FF2B5EF4-FFF2-40B4-BE49-F238E27FC236}">
                <a16:creationId xmlns:a16="http://schemas.microsoft.com/office/drawing/2014/main" id="{74A84B24-AE99-0ABB-6E5C-42C670521EF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F30BF8-097C-50A4-9B09-C980F649879D}"/>
              </a:ext>
            </a:extLst>
          </p:cNvPr>
          <p:cNvSpPr>
            <a:spLocks noGrp="1"/>
          </p:cNvSpPr>
          <p:nvPr>
            <p:ph type="sldNum" sz="quarter" idx="12"/>
          </p:nvPr>
        </p:nvSpPr>
        <p:spPr/>
        <p:txBody>
          <a:bodyPr/>
          <a:lstStyle/>
          <a:p>
            <a:fld id="{AC179D57-9590-4552-A4CC-115D74ED8160}" type="slidenum">
              <a:rPr lang="en-US" smtClean="0"/>
              <a:t>‹#›</a:t>
            </a:fld>
            <a:endParaRPr lang="en-US"/>
          </a:p>
        </p:txBody>
      </p:sp>
    </p:spTree>
    <p:extLst>
      <p:ext uri="{BB962C8B-B14F-4D97-AF65-F5344CB8AC3E}">
        <p14:creationId xmlns:p14="http://schemas.microsoft.com/office/powerpoint/2010/main" val="29672149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800FF01-72CD-701B-2DBE-003082B6DD1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F257325-FD3E-F096-560B-61A51236E09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BB6AB9-D488-DC44-9666-B23F8D444AB4}"/>
              </a:ext>
            </a:extLst>
          </p:cNvPr>
          <p:cNvSpPr>
            <a:spLocks noGrp="1"/>
          </p:cNvSpPr>
          <p:nvPr>
            <p:ph type="dt" sz="half" idx="10"/>
          </p:nvPr>
        </p:nvSpPr>
        <p:spPr/>
        <p:txBody>
          <a:bodyPr/>
          <a:lstStyle/>
          <a:p>
            <a:fld id="{8DC21088-15D3-4121-BF09-7D90673EC02F}" type="datetimeFigureOut">
              <a:rPr lang="en-US" smtClean="0"/>
              <a:t>8/14/2025</a:t>
            </a:fld>
            <a:endParaRPr lang="en-US"/>
          </a:p>
        </p:txBody>
      </p:sp>
      <p:sp>
        <p:nvSpPr>
          <p:cNvPr id="5" name="Footer Placeholder 4">
            <a:extLst>
              <a:ext uri="{FF2B5EF4-FFF2-40B4-BE49-F238E27FC236}">
                <a16:creationId xmlns:a16="http://schemas.microsoft.com/office/drawing/2014/main" id="{55544F7B-FAC6-2002-591E-4CB83F09F2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C2E271-5614-3D42-730D-74A6EE1A27D7}"/>
              </a:ext>
            </a:extLst>
          </p:cNvPr>
          <p:cNvSpPr>
            <a:spLocks noGrp="1"/>
          </p:cNvSpPr>
          <p:nvPr>
            <p:ph type="sldNum" sz="quarter" idx="12"/>
          </p:nvPr>
        </p:nvSpPr>
        <p:spPr/>
        <p:txBody>
          <a:bodyPr/>
          <a:lstStyle/>
          <a:p>
            <a:fld id="{AC179D57-9590-4552-A4CC-115D74ED8160}" type="slidenum">
              <a:rPr lang="en-US" smtClean="0"/>
              <a:t>‹#›</a:t>
            </a:fld>
            <a:endParaRPr lang="en-US"/>
          </a:p>
        </p:txBody>
      </p:sp>
    </p:spTree>
    <p:extLst>
      <p:ext uri="{BB962C8B-B14F-4D97-AF65-F5344CB8AC3E}">
        <p14:creationId xmlns:p14="http://schemas.microsoft.com/office/powerpoint/2010/main" val="32658837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6E84CE7-0BC2-D148-6E13-1AE1D725FCB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AE9D2E6-230F-76C7-08AE-B81F0E1CB5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F6733E-3525-9977-3E56-522E5C89007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DC21088-15D3-4121-BF09-7D90673EC02F}" type="datetimeFigureOut">
              <a:rPr lang="en-US" smtClean="0"/>
              <a:t>8/14/2025</a:t>
            </a:fld>
            <a:endParaRPr lang="en-US"/>
          </a:p>
        </p:txBody>
      </p:sp>
      <p:sp>
        <p:nvSpPr>
          <p:cNvPr id="5" name="Footer Placeholder 4">
            <a:extLst>
              <a:ext uri="{FF2B5EF4-FFF2-40B4-BE49-F238E27FC236}">
                <a16:creationId xmlns:a16="http://schemas.microsoft.com/office/drawing/2014/main" id="{62974EE0-B7B5-0506-DD6B-F783DD09C08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78CA00C-58E3-A9AC-7C54-3A90EE59625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179D57-9590-4552-A4CC-115D74ED8160}" type="slidenum">
              <a:rPr lang="en-US" smtClean="0"/>
              <a:t>‹#›</a:t>
            </a:fld>
            <a:endParaRPr lang="en-US"/>
          </a:p>
        </p:txBody>
      </p:sp>
    </p:spTree>
    <p:extLst>
      <p:ext uri="{BB962C8B-B14F-4D97-AF65-F5344CB8AC3E}">
        <p14:creationId xmlns:p14="http://schemas.microsoft.com/office/powerpoint/2010/main" val="41638030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hyperlink" Target="https://doi.org/10.1016/j.amepre.2015.08.024" TargetMode="External"/><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hyperlink" Target="https://nam12.safelinks.protection.outlook.com/?url=https%3A%2F%2Fjamanetwork.com%2Fjournals%2Fjamainternalmedicine%2Ffullarticle%2F2664062&amp;data=05%7C02%7Csarah.cole%40mercy.net%7C0efddee8b784411a175d08ddca042f37%7Cf1afa14862d1472cb26d4c1cfdcaa997%7C0%7C0%7C638888841615932809%7CUnknown%7CTWFpbGZsb3d8eyJFbXB0eU1hcGkiOnRydWUsIlYiOiIwLjAuMDAwMCIsIlAiOiJXaW4zMiIsIkFOIjoiTWFpbCIsIldUIjoyfQ%3D%3D%7C0%7C%7C%7C&amp;sdata=iWIigqDIYQLXgjgYHmqKiMl2kyh%2BZIIg0suCOAJAL4E%3D&amp;reserved=0"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3" name="Rectangle 1032">
            <a:extLst>
              <a:ext uri="{FF2B5EF4-FFF2-40B4-BE49-F238E27FC236}">
                <a16:creationId xmlns:a16="http://schemas.microsoft.com/office/drawing/2014/main" id="{B7BD7FCF-A254-4A97-A15C-319B676226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5" name="Freeform: Shape 1034">
            <a:extLst>
              <a:ext uri="{FF2B5EF4-FFF2-40B4-BE49-F238E27FC236}">
                <a16:creationId xmlns:a16="http://schemas.microsoft.com/office/drawing/2014/main" id="{52FFAF72-6204-4676-9C6F-9A4CC4D918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166B70C0-3B2F-4B4C-0951-BFFF3778AE50}"/>
              </a:ext>
            </a:extLst>
          </p:cNvPr>
          <p:cNvSpPr>
            <a:spLocks noGrp="1"/>
          </p:cNvSpPr>
          <p:nvPr>
            <p:ph type="ctrTitle"/>
          </p:nvPr>
        </p:nvSpPr>
        <p:spPr>
          <a:xfrm>
            <a:off x="643468" y="643467"/>
            <a:ext cx="4620584" cy="4567137"/>
          </a:xfrm>
        </p:spPr>
        <p:txBody>
          <a:bodyPr>
            <a:normAutofit/>
          </a:bodyPr>
          <a:lstStyle/>
          <a:p>
            <a:pPr algn="l"/>
            <a:r>
              <a:rPr lang="en-US" sz="3400" b="1" dirty="0"/>
              <a:t>Individual performance improvement in population quality metrics should neither be required for board certification nor remain a priority for the specialty of family medicine.</a:t>
            </a:r>
            <a:endParaRPr lang="en-US" sz="3400" dirty="0"/>
          </a:p>
        </p:txBody>
      </p:sp>
      <p:pic>
        <p:nvPicPr>
          <p:cNvPr id="1028" name="Picture 4" descr="Cross Sign Or X Mark Icon No Symbol Stock Illustration - Download Image Now  - Cancel Icon, Cancellation, Choice - iStock">
            <a:extLst>
              <a:ext uri="{FF2B5EF4-FFF2-40B4-BE49-F238E27FC236}">
                <a16:creationId xmlns:a16="http://schemas.microsoft.com/office/drawing/2014/main" id="{D0319B74-2B39-FFC5-A990-F4A40EB3EA9E}"/>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606253" y="957860"/>
            <a:ext cx="4942280" cy="494228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5750CA15-8A88-BA67-016E-01D81E7F21D5}"/>
              </a:ext>
            </a:extLst>
          </p:cNvPr>
          <p:cNvSpPr txBox="1"/>
          <p:nvPr/>
        </p:nvSpPr>
        <p:spPr>
          <a:xfrm>
            <a:off x="7824918" y="5576974"/>
            <a:ext cx="2647336" cy="646331"/>
          </a:xfrm>
          <a:prstGeom prst="rect">
            <a:avLst/>
          </a:prstGeom>
          <a:noFill/>
        </p:spPr>
        <p:txBody>
          <a:bodyPr wrap="square" rtlCol="0">
            <a:spAutoFit/>
          </a:bodyPr>
          <a:lstStyle/>
          <a:p>
            <a:r>
              <a:rPr lang="en-US" dirty="0"/>
              <a:t>Sarah Cole, DO, FAAFP</a:t>
            </a:r>
          </a:p>
          <a:p>
            <a:endParaRPr lang="en-US" dirty="0"/>
          </a:p>
        </p:txBody>
      </p:sp>
    </p:spTree>
    <p:extLst>
      <p:ext uri="{BB962C8B-B14F-4D97-AF65-F5344CB8AC3E}">
        <p14:creationId xmlns:p14="http://schemas.microsoft.com/office/powerpoint/2010/main" val="22921180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FFDF3-CFF8-0304-1E49-D2C95FAA7E22}"/>
              </a:ext>
            </a:extLst>
          </p:cNvPr>
          <p:cNvSpPr>
            <a:spLocks noGrp="1"/>
          </p:cNvSpPr>
          <p:nvPr>
            <p:ph type="title"/>
          </p:nvPr>
        </p:nvSpPr>
        <p:spPr/>
        <p:txBody>
          <a:bodyPr/>
          <a:lstStyle/>
          <a:p>
            <a:r>
              <a:rPr lang="en-US" dirty="0"/>
              <a:t>Performance improvement is a form of QI, just more narrowly focused.</a:t>
            </a:r>
          </a:p>
        </p:txBody>
      </p:sp>
      <p:graphicFrame>
        <p:nvGraphicFramePr>
          <p:cNvPr id="4" name="Content Placeholder 3">
            <a:extLst>
              <a:ext uri="{FF2B5EF4-FFF2-40B4-BE49-F238E27FC236}">
                <a16:creationId xmlns:a16="http://schemas.microsoft.com/office/drawing/2014/main" id="{5E93BC61-10AF-7AB9-EB9B-DD074D3078D3}"/>
              </a:ext>
            </a:extLst>
          </p:cNvPr>
          <p:cNvGraphicFramePr>
            <a:graphicFrameLocks noGrp="1"/>
          </p:cNvGraphicFramePr>
          <p:nvPr>
            <p:ph idx="1"/>
            <p:extLst>
              <p:ext uri="{D42A27DB-BD31-4B8C-83A1-F6EECF244321}">
                <p14:modId xmlns:p14="http://schemas.microsoft.com/office/powerpoint/2010/main" val="3602308410"/>
              </p:ext>
            </p:extLst>
          </p:nvPr>
        </p:nvGraphicFramePr>
        <p:xfrm>
          <a:off x="838200" y="1690688"/>
          <a:ext cx="10515597" cy="4907280"/>
        </p:xfrm>
        <a:graphic>
          <a:graphicData uri="http://schemas.openxmlformats.org/drawingml/2006/table">
            <a:tbl>
              <a:tblPr firstRow="1" bandRow="1">
                <a:tableStyleId>{93296810-A885-4BE3-A3E7-6D5BEEA58F35}</a:tableStyleId>
              </a:tblPr>
              <a:tblGrid>
                <a:gridCol w="1464733">
                  <a:extLst>
                    <a:ext uri="{9D8B030D-6E8A-4147-A177-3AD203B41FA5}">
                      <a16:colId xmlns:a16="http://schemas.microsoft.com/office/drawing/2014/main" val="3006563700"/>
                    </a:ext>
                  </a:extLst>
                </a:gridCol>
                <a:gridCol w="4525432">
                  <a:extLst>
                    <a:ext uri="{9D8B030D-6E8A-4147-A177-3AD203B41FA5}">
                      <a16:colId xmlns:a16="http://schemas.microsoft.com/office/drawing/2014/main" val="3722074569"/>
                    </a:ext>
                  </a:extLst>
                </a:gridCol>
                <a:gridCol w="4525432">
                  <a:extLst>
                    <a:ext uri="{9D8B030D-6E8A-4147-A177-3AD203B41FA5}">
                      <a16:colId xmlns:a16="http://schemas.microsoft.com/office/drawing/2014/main" val="2748138443"/>
                    </a:ext>
                  </a:extLst>
                </a:gridCol>
              </a:tblGrid>
              <a:tr h="370840">
                <a:tc>
                  <a:txBody>
                    <a:bodyPr/>
                    <a:lstStyle/>
                    <a:p>
                      <a:r>
                        <a:rPr lang="en-US" sz="2200" b="1" dirty="0"/>
                        <a:t>Aspect</a:t>
                      </a:r>
                    </a:p>
                  </a:txBody>
                  <a:tcPr/>
                </a:tc>
                <a:tc>
                  <a:txBody>
                    <a:bodyPr/>
                    <a:lstStyle/>
                    <a:p>
                      <a:r>
                        <a:rPr lang="en-US" sz="2200" dirty="0"/>
                        <a:t>Quality Improvement</a:t>
                      </a:r>
                    </a:p>
                  </a:txBody>
                  <a:tcPr/>
                </a:tc>
                <a:tc>
                  <a:txBody>
                    <a:bodyPr/>
                    <a:lstStyle/>
                    <a:p>
                      <a:r>
                        <a:rPr lang="en-US" sz="2200" dirty="0"/>
                        <a:t>Practice Improvement</a:t>
                      </a:r>
                    </a:p>
                  </a:txBody>
                  <a:tcPr/>
                </a:tc>
                <a:extLst>
                  <a:ext uri="{0D108BD9-81ED-4DB2-BD59-A6C34878D82A}">
                    <a16:rowId xmlns:a16="http://schemas.microsoft.com/office/drawing/2014/main" val="4119632608"/>
                  </a:ext>
                </a:extLst>
              </a:tr>
              <a:tr h="370840">
                <a:tc>
                  <a:txBody>
                    <a:bodyPr/>
                    <a:lstStyle/>
                    <a:p>
                      <a:r>
                        <a:rPr lang="en-US" sz="2200" b="1" dirty="0"/>
                        <a:t>Question</a:t>
                      </a:r>
                    </a:p>
                  </a:txBody>
                  <a:tcPr/>
                </a:tc>
                <a:tc>
                  <a:txBody>
                    <a:bodyPr/>
                    <a:lstStyle/>
                    <a:p>
                      <a:r>
                        <a:rPr lang="en-US" sz="2200" dirty="0"/>
                        <a:t>How can we improve a population outcome?</a:t>
                      </a:r>
                    </a:p>
                  </a:txBody>
                  <a:tcPr/>
                </a:tc>
                <a:tc>
                  <a:txBody>
                    <a:bodyPr/>
                    <a:lstStyle/>
                    <a:p>
                      <a:r>
                        <a:rPr lang="en-US" sz="2200" dirty="0"/>
                        <a:t>How can I improve my score?</a:t>
                      </a:r>
                    </a:p>
                  </a:txBody>
                  <a:tcPr/>
                </a:tc>
                <a:extLst>
                  <a:ext uri="{0D108BD9-81ED-4DB2-BD59-A6C34878D82A}">
                    <a16:rowId xmlns:a16="http://schemas.microsoft.com/office/drawing/2014/main" val="2452036315"/>
                  </a:ext>
                </a:extLst>
              </a:tr>
              <a:tr h="370840">
                <a:tc>
                  <a:txBody>
                    <a:bodyPr/>
                    <a:lstStyle/>
                    <a:p>
                      <a:r>
                        <a:rPr lang="en-US" sz="2200" b="1" dirty="0"/>
                        <a:t>Focus</a:t>
                      </a:r>
                    </a:p>
                  </a:txBody>
                  <a:tcPr/>
                </a:tc>
                <a:tc>
                  <a:txBody>
                    <a:bodyPr/>
                    <a:lstStyle/>
                    <a:p>
                      <a:r>
                        <a:rPr lang="en-US" sz="2200" dirty="0"/>
                        <a:t>A systematic, continuous process to improve quality &amp; efficiency of health care delivery for patients of a team, clinic or health system</a:t>
                      </a:r>
                    </a:p>
                  </a:txBody>
                  <a:tcPr/>
                </a:tc>
                <a:tc>
                  <a:txBody>
                    <a:bodyPr/>
                    <a:lstStyle/>
                    <a:p>
                      <a:r>
                        <a:rPr lang="en-US" sz="2200" dirty="0"/>
                        <a:t>An episodic activity intended to improve one metric measured from an individual physician’s patient panel</a:t>
                      </a:r>
                    </a:p>
                  </a:txBody>
                  <a:tcPr/>
                </a:tc>
                <a:extLst>
                  <a:ext uri="{0D108BD9-81ED-4DB2-BD59-A6C34878D82A}">
                    <a16:rowId xmlns:a16="http://schemas.microsoft.com/office/drawing/2014/main" val="3926308251"/>
                  </a:ext>
                </a:extLst>
              </a:tr>
              <a:tr h="370840">
                <a:tc>
                  <a:txBody>
                    <a:bodyPr/>
                    <a:lstStyle/>
                    <a:p>
                      <a:r>
                        <a:rPr lang="en-US" sz="2200" b="1" dirty="0"/>
                        <a:t>Method</a:t>
                      </a:r>
                    </a:p>
                  </a:txBody>
                  <a:tcPr/>
                </a:tc>
                <a:tc>
                  <a:txBody>
                    <a:bodyPr/>
                    <a:lstStyle/>
                    <a:p>
                      <a:r>
                        <a:rPr lang="en-US" sz="2200" dirty="0"/>
                        <a:t>Formal QI tools (</a:t>
                      </a:r>
                      <a:r>
                        <a:rPr lang="en-US" sz="2200" dirty="0" err="1"/>
                        <a:t>i.e.,PDSA</a:t>
                      </a:r>
                      <a:r>
                        <a:rPr lang="en-US" sz="2200" dirty="0"/>
                        <a:t>, Lean, </a:t>
                      </a:r>
                      <a:r>
                        <a:rPr lang="en-US" sz="2200" dirty="0" err="1"/>
                        <a:t>etc</a:t>
                      </a:r>
                      <a:r>
                        <a:rPr lang="en-US" sz="2200" dirty="0"/>
                        <a:t>)</a:t>
                      </a:r>
                    </a:p>
                  </a:txBody>
                  <a:tcPr/>
                </a:tc>
                <a:tc>
                  <a:txBody>
                    <a:bodyPr/>
                    <a:lstStyle/>
                    <a:p>
                      <a:r>
                        <a:rPr lang="en-US" sz="2200" dirty="0"/>
                        <a:t>Self-reflection&gt;&gt;data collection&gt;&gt;intervention</a:t>
                      </a:r>
                    </a:p>
                  </a:txBody>
                  <a:tcPr/>
                </a:tc>
                <a:extLst>
                  <a:ext uri="{0D108BD9-81ED-4DB2-BD59-A6C34878D82A}">
                    <a16:rowId xmlns:a16="http://schemas.microsoft.com/office/drawing/2014/main" val="415080976"/>
                  </a:ext>
                </a:extLst>
              </a:tr>
              <a:tr h="370840">
                <a:tc>
                  <a:txBody>
                    <a:bodyPr/>
                    <a:lstStyle/>
                    <a:p>
                      <a:r>
                        <a:rPr lang="en-US" sz="2200" b="1" dirty="0"/>
                        <a:t>Audience</a:t>
                      </a:r>
                    </a:p>
                  </a:txBody>
                  <a:tcPr/>
                </a:tc>
                <a:tc>
                  <a:txBody>
                    <a:bodyPr/>
                    <a:lstStyle/>
                    <a:p>
                      <a:r>
                        <a:rPr lang="en-US" sz="2200" dirty="0"/>
                        <a:t>Clinic, system, population</a:t>
                      </a:r>
                    </a:p>
                  </a:txBody>
                  <a:tcPr/>
                </a:tc>
                <a:tc>
                  <a:txBody>
                    <a:bodyPr/>
                    <a:lstStyle/>
                    <a:p>
                      <a:r>
                        <a:rPr lang="en-US" sz="2200" dirty="0"/>
                        <a:t>An individual clinician</a:t>
                      </a:r>
                    </a:p>
                  </a:txBody>
                  <a:tcPr/>
                </a:tc>
                <a:extLst>
                  <a:ext uri="{0D108BD9-81ED-4DB2-BD59-A6C34878D82A}">
                    <a16:rowId xmlns:a16="http://schemas.microsoft.com/office/drawing/2014/main" val="3753555417"/>
                  </a:ext>
                </a:extLst>
              </a:tr>
              <a:tr h="370840">
                <a:tc>
                  <a:txBody>
                    <a:bodyPr/>
                    <a:lstStyle/>
                    <a:p>
                      <a:r>
                        <a:rPr lang="en-US" sz="2200" b="1" dirty="0"/>
                        <a:t>Example</a:t>
                      </a:r>
                    </a:p>
                  </a:txBody>
                  <a:tcPr/>
                </a:tc>
                <a:tc>
                  <a:txBody>
                    <a:bodyPr/>
                    <a:lstStyle/>
                    <a:p>
                      <a:r>
                        <a:rPr lang="en-US" sz="2200" dirty="0"/>
                        <a:t>How can this clinic reduce barriers to follow-up for patients with new diagnosis of HTN?</a:t>
                      </a:r>
                    </a:p>
                  </a:txBody>
                  <a:tcPr/>
                </a:tc>
                <a:tc>
                  <a:txBody>
                    <a:bodyPr/>
                    <a:lstStyle/>
                    <a:p>
                      <a:r>
                        <a:rPr lang="en-US" sz="2200" dirty="0"/>
                        <a:t>How can I get more patients on my panel to have a last recorded BP &lt;140/90?</a:t>
                      </a:r>
                    </a:p>
                  </a:txBody>
                  <a:tcPr/>
                </a:tc>
                <a:extLst>
                  <a:ext uri="{0D108BD9-81ED-4DB2-BD59-A6C34878D82A}">
                    <a16:rowId xmlns:a16="http://schemas.microsoft.com/office/drawing/2014/main" val="811583078"/>
                  </a:ext>
                </a:extLst>
              </a:tr>
            </a:tbl>
          </a:graphicData>
        </a:graphic>
      </p:graphicFrame>
    </p:spTree>
    <p:extLst>
      <p:ext uri="{BB962C8B-B14F-4D97-AF65-F5344CB8AC3E}">
        <p14:creationId xmlns:p14="http://schemas.microsoft.com/office/powerpoint/2010/main" val="28259745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A12BBE0-0F48-8D01-33DC-9532BE595852}"/>
              </a:ext>
            </a:extLst>
          </p:cNvPr>
          <p:cNvSpPr>
            <a:spLocks noGrp="1"/>
          </p:cNvSpPr>
          <p:nvPr>
            <p:ph type="title"/>
          </p:nvPr>
        </p:nvSpPr>
        <p:spPr/>
        <p:txBody>
          <a:bodyPr/>
          <a:lstStyle/>
          <a:p>
            <a:pPr algn="ctr"/>
            <a:r>
              <a:rPr lang="en-US" dirty="0"/>
              <a:t>Current individual PI measures are ineffective &amp; inaccurate in reflecting quality.</a:t>
            </a:r>
          </a:p>
        </p:txBody>
      </p:sp>
      <p:sp>
        <p:nvSpPr>
          <p:cNvPr id="6" name="Rectangle 5">
            <a:extLst>
              <a:ext uri="{FF2B5EF4-FFF2-40B4-BE49-F238E27FC236}">
                <a16:creationId xmlns:a16="http://schemas.microsoft.com/office/drawing/2014/main" id="{696FF698-229E-D47B-4C19-3FD576054FD9}"/>
              </a:ext>
            </a:extLst>
          </p:cNvPr>
          <p:cNvSpPr/>
          <p:nvPr/>
        </p:nvSpPr>
        <p:spPr>
          <a:xfrm rot="-540000">
            <a:off x="1130460" y="4881360"/>
            <a:ext cx="2770803" cy="923330"/>
          </a:xfrm>
          <a:prstGeom prst="rect">
            <a:avLst/>
          </a:prstGeom>
        </p:spPr>
        <p:style>
          <a:lnRef idx="2">
            <a:schemeClr val="dk1">
              <a:shade val="15000"/>
            </a:schemeClr>
          </a:lnRef>
          <a:fillRef idx="1">
            <a:schemeClr val="dk1"/>
          </a:fillRef>
          <a:effectRef idx="0">
            <a:schemeClr val="dk1"/>
          </a:effectRef>
          <a:fontRef idx="minor">
            <a:schemeClr val="lt1"/>
          </a:fontRef>
        </p:style>
        <p:txBody>
          <a:bodyPr wrap="square" lIns="91440" tIns="45720" rIns="91440" bIns="45720">
            <a:spAutoFit/>
          </a:bodyPr>
          <a:lstStyle/>
          <a:p>
            <a:pPr algn="ctr"/>
            <a:r>
              <a:rPr lang="en-US" sz="5400" b="1" dirty="0">
                <a:ln w="9525">
                  <a:solidFill>
                    <a:schemeClr val="bg1"/>
                  </a:solidFill>
                  <a:prstDash val="solid"/>
                </a:ln>
                <a:effectLst>
                  <a:outerShdw blurRad="12700" dist="38100" dir="2700000" algn="tl" rotWithShape="0">
                    <a:schemeClr val="bg1">
                      <a:lumMod val="50000"/>
                    </a:schemeClr>
                  </a:outerShdw>
                </a:effectLst>
              </a:rPr>
              <a:t>MIPS</a:t>
            </a:r>
            <a:endPar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
        <p:nvSpPr>
          <p:cNvPr id="7" name="Rectangle 6">
            <a:extLst>
              <a:ext uri="{FF2B5EF4-FFF2-40B4-BE49-F238E27FC236}">
                <a16:creationId xmlns:a16="http://schemas.microsoft.com/office/drawing/2014/main" id="{67D9CC13-977D-F559-8709-3AE780915C98}"/>
              </a:ext>
            </a:extLst>
          </p:cNvPr>
          <p:cNvSpPr/>
          <p:nvPr/>
        </p:nvSpPr>
        <p:spPr>
          <a:xfrm rot="240000">
            <a:off x="7617538" y="5024224"/>
            <a:ext cx="2691586" cy="923330"/>
          </a:xfrm>
          <a:prstGeom prst="rect">
            <a:avLst/>
          </a:prstGeom>
        </p:spPr>
        <p:style>
          <a:lnRef idx="1">
            <a:schemeClr val="dk1"/>
          </a:lnRef>
          <a:fillRef idx="2">
            <a:schemeClr val="dk1"/>
          </a:fillRef>
          <a:effectRef idx="1">
            <a:schemeClr val="dk1"/>
          </a:effectRef>
          <a:fontRef idx="minor">
            <a:schemeClr val="dk1"/>
          </a:fontRef>
        </p:style>
        <p:txBody>
          <a:bodyPr wrap="square" lIns="91440" tIns="45720" rIns="91440" bIns="45720">
            <a:spAutoFit/>
          </a:bodyPr>
          <a:lstStyle/>
          <a:p>
            <a:pPr algn="ctr"/>
            <a:r>
              <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SDOH</a:t>
            </a:r>
          </a:p>
        </p:txBody>
      </p:sp>
      <p:sp>
        <p:nvSpPr>
          <p:cNvPr id="8" name="Rectangle 7">
            <a:extLst>
              <a:ext uri="{FF2B5EF4-FFF2-40B4-BE49-F238E27FC236}">
                <a16:creationId xmlns:a16="http://schemas.microsoft.com/office/drawing/2014/main" id="{228DEB18-066D-9753-7AC2-D14271443F13}"/>
              </a:ext>
            </a:extLst>
          </p:cNvPr>
          <p:cNvSpPr/>
          <p:nvPr/>
        </p:nvSpPr>
        <p:spPr>
          <a:xfrm rot="480000">
            <a:off x="6849487" y="749397"/>
            <a:ext cx="5011821" cy="923330"/>
          </a:xfrm>
          <a:prstGeom prst="rect">
            <a:avLst/>
          </a:prstGeom>
          <a:solidFill>
            <a:schemeClr val="bg2"/>
          </a:solidFill>
        </p:spPr>
        <p:style>
          <a:lnRef idx="2">
            <a:schemeClr val="dk1"/>
          </a:lnRef>
          <a:fillRef idx="1">
            <a:schemeClr val="lt1"/>
          </a:fillRef>
          <a:effectRef idx="0">
            <a:schemeClr val="dk1"/>
          </a:effectRef>
          <a:fontRef idx="minor">
            <a:schemeClr val="dk1"/>
          </a:fontRef>
        </p:style>
        <p:txBody>
          <a:bodyPr wrap="none" lIns="91440" tIns="45720" rIns="91440" bIns="45720">
            <a:spAutoFit/>
          </a:bodyPr>
          <a:lstStyle/>
          <a:p>
            <a:pPr algn="ctr"/>
            <a:r>
              <a:rPr lang="en-US" sz="5400" b="1" cap="none" spc="0"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Team-based care</a:t>
            </a:r>
          </a:p>
        </p:txBody>
      </p:sp>
      <p:sp>
        <p:nvSpPr>
          <p:cNvPr id="2" name="TextBox 1">
            <a:extLst>
              <a:ext uri="{FF2B5EF4-FFF2-40B4-BE49-F238E27FC236}">
                <a16:creationId xmlns:a16="http://schemas.microsoft.com/office/drawing/2014/main" id="{4408E1FB-2FD3-AD5D-EDBA-06BA35C68295}"/>
              </a:ext>
            </a:extLst>
          </p:cNvPr>
          <p:cNvSpPr txBox="1"/>
          <p:nvPr/>
        </p:nvSpPr>
        <p:spPr>
          <a:xfrm>
            <a:off x="1209369" y="6040308"/>
            <a:ext cx="9896166" cy="895630"/>
          </a:xfrm>
          <a:prstGeom prst="rect">
            <a:avLst/>
          </a:prstGeom>
          <a:noFill/>
        </p:spPr>
        <p:txBody>
          <a:bodyPr wrap="square" rtlCol="0">
            <a:spAutoFit/>
          </a:bodyPr>
          <a:lstStyle/>
          <a:p>
            <a:pPr marL="342900" indent="-342900">
              <a:lnSpc>
                <a:spcPct val="114000"/>
              </a:lnSpc>
              <a:spcBef>
                <a:spcPts val="0"/>
              </a:spcBef>
              <a:buFont typeface="+mj-lt"/>
              <a:buAutoNum type="arabicPeriod"/>
            </a:pPr>
            <a:r>
              <a:rPr lang="en-US" sz="1000" dirty="0"/>
              <a:t>Bond AM, </a:t>
            </a:r>
            <a:r>
              <a:rPr lang="en-US" sz="1000" dirty="0" err="1"/>
              <a:t>Schpero</a:t>
            </a:r>
            <a:r>
              <a:rPr lang="en-US" sz="1000" dirty="0"/>
              <a:t> WL, Casalino LP, Zhang M, Khullar D. Association Between Individual Primary Care Physician Merit-based Incentive Payment System Score and Measures of Process and Patient Outcomes. JAMA. 2022;328(21):2136–2146.</a:t>
            </a:r>
          </a:p>
          <a:p>
            <a:pPr marL="342900" indent="-342900">
              <a:lnSpc>
                <a:spcPct val="114000"/>
              </a:lnSpc>
              <a:spcBef>
                <a:spcPts val="0"/>
              </a:spcBef>
              <a:buFont typeface="+mj-lt"/>
              <a:buAutoNum type="arabicPeriod"/>
            </a:pPr>
            <a:r>
              <a:rPr lang="en-US" sz="1000" dirty="0"/>
              <a:t>Baker, D. W., &amp; Chassin, M. R. (2017). Holding providers accountable for health care outcomes. </a:t>
            </a:r>
            <a:r>
              <a:rPr lang="en-US" sz="1000" i="1" dirty="0"/>
              <a:t>Annals of Internal Medicine</a:t>
            </a:r>
            <a:r>
              <a:rPr lang="en-US" sz="1000" dirty="0"/>
              <a:t>, </a:t>
            </a:r>
            <a:r>
              <a:rPr lang="en-US" sz="1000" i="1" dirty="0"/>
              <a:t>167</a:t>
            </a:r>
            <a:r>
              <a:rPr lang="en-US" sz="1000" dirty="0"/>
              <a:t>(6), 418-423.</a:t>
            </a:r>
          </a:p>
          <a:p>
            <a:endParaRPr lang="en-US" dirty="0"/>
          </a:p>
        </p:txBody>
      </p:sp>
    </p:spTree>
    <p:extLst>
      <p:ext uri="{BB962C8B-B14F-4D97-AF65-F5344CB8AC3E}">
        <p14:creationId xmlns:p14="http://schemas.microsoft.com/office/powerpoint/2010/main" val="1784771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FC4273E-C76C-DC1D-AC90-B81CE28A61F0}"/>
              </a:ext>
            </a:extLst>
          </p:cNvPr>
          <p:cNvSpPr>
            <a:spLocks noGrp="1"/>
          </p:cNvSpPr>
          <p:nvPr>
            <p:ph type="title"/>
          </p:nvPr>
        </p:nvSpPr>
        <p:spPr>
          <a:xfrm>
            <a:off x="762000" y="671095"/>
            <a:ext cx="5334000" cy="1325563"/>
          </a:xfrm>
        </p:spPr>
        <p:txBody>
          <a:bodyPr>
            <a:noAutofit/>
          </a:bodyPr>
          <a:lstStyle/>
          <a:p>
            <a:r>
              <a:rPr lang="en-US" sz="4800" b="1" dirty="0">
                <a:solidFill>
                  <a:srgbClr val="FF0000"/>
                </a:solidFill>
              </a:rPr>
              <a:t>One physician can only affect outcomes so much.</a:t>
            </a:r>
          </a:p>
        </p:txBody>
      </p:sp>
      <p:sp>
        <p:nvSpPr>
          <p:cNvPr id="3" name="Content Placeholder 2">
            <a:extLst>
              <a:ext uri="{FF2B5EF4-FFF2-40B4-BE49-F238E27FC236}">
                <a16:creationId xmlns:a16="http://schemas.microsoft.com/office/drawing/2014/main" id="{46C620CD-D471-6B14-B11D-0F7FEAB94F04}"/>
              </a:ext>
            </a:extLst>
          </p:cNvPr>
          <p:cNvSpPr>
            <a:spLocks noGrp="1"/>
          </p:cNvSpPr>
          <p:nvPr>
            <p:ph sz="half" idx="1"/>
          </p:nvPr>
        </p:nvSpPr>
        <p:spPr>
          <a:xfrm>
            <a:off x="838200" y="2777067"/>
            <a:ext cx="5181600" cy="2129043"/>
          </a:xfrm>
        </p:spPr>
        <p:txBody>
          <a:bodyPr/>
          <a:lstStyle/>
          <a:p>
            <a:pPr marL="0" indent="0">
              <a:buNone/>
            </a:pPr>
            <a:r>
              <a:rPr lang="en-US" sz="3200" dirty="0"/>
              <a:t>Medical care accounts for only 20% of the modifiable contributors to healthy outcomes for a population.</a:t>
            </a:r>
          </a:p>
          <a:p>
            <a:endParaRPr lang="en-US" dirty="0"/>
          </a:p>
        </p:txBody>
      </p:sp>
      <p:sp>
        <p:nvSpPr>
          <p:cNvPr id="4" name="TextBox 3">
            <a:extLst>
              <a:ext uri="{FF2B5EF4-FFF2-40B4-BE49-F238E27FC236}">
                <a16:creationId xmlns:a16="http://schemas.microsoft.com/office/drawing/2014/main" id="{18D4DACC-A479-5423-2FCB-4C568C290D90}"/>
              </a:ext>
            </a:extLst>
          </p:cNvPr>
          <p:cNvSpPr txBox="1"/>
          <p:nvPr/>
        </p:nvSpPr>
        <p:spPr>
          <a:xfrm>
            <a:off x="838200" y="5686519"/>
            <a:ext cx="5181600" cy="830997"/>
          </a:xfrm>
          <a:prstGeom prst="rect">
            <a:avLst/>
          </a:prstGeom>
          <a:noFill/>
        </p:spPr>
        <p:txBody>
          <a:bodyPr wrap="square" rtlCol="0">
            <a:spAutoFit/>
          </a:bodyPr>
          <a:lstStyle/>
          <a:p>
            <a:r>
              <a:rPr lang="en-US" sz="1200" dirty="0"/>
              <a:t>Hood, C. M., K. P. Gennuso, G. R. Swain, and B. B. Catlin. 2016. County health rankings: Relationships between determinant factors and health outcomes. </a:t>
            </a:r>
            <a:r>
              <a:rPr lang="en-US" sz="1200" i="1" dirty="0"/>
              <a:t>American Journal of Preventive Medicine</a:t>
            </a:r>
            <a:r>
              <a:rPr lang="en-US" sz="1200" dirty="0"/>
              <a:t> 50(2):129-135. </a:t>
            </a:r>
            <a:r>
              <a:rPr lang="en-US" sz="1200" dirty="0">
                <a:hlinkClick r:id="rId3"/>
              </a:rPr>
              <a:t>https://doi.org/10.1016/j.amepre.2015.08.024</a:t>
            </a:r>
            <a:r>
              <a:rPr lang="en-US" sz="1200" dirty="0"/>
              <a:t> </a:t>
            </a:r>
          </a:p>
        </p:txBody>
      </p:sp>
      <p:pic>
        <p:nvPicPr>
          <p:cNvPr id="13" name="chart">
            <a:extLst>
              <a:ext uri="{FF2B5EF4-FFF2-40B4-BE49-F238E27FC236}">
                <a16:creationId xmlns:a16="http://schemas.microsoft.com/office/drawing/2014/main" id="{BF9647CA-114E-5A96-A7F2-68F96F1CFF80}"/>
              </a:ext>
            </a:extLst>
          </p:cNvPr>
          <p:cNvPicPr>
            <a:picLocks noChangeAspect="1"/>
          </p:cNvPicPr>
          <p:nvPr/>
        </p:nvPicPr>
        <p:blipFill>
          <a:blip r:embed="rId4"/>
          <a:stretch>
            <a:fillRect/>
          </a:stretch>
        </p:blipFill>
        <p:spPr>
          <a:xfrm>
            <a:off x="6304342" y="365125"/>
            <a:ext cx="5476391" cy="6203304"/>
          </a:xfrm>
          <a:prstGeom prst="rect">
            <a:avLst/>
          </a:prstGeom>
        </p:spPr>
      </p:pic>
    </p:spTree>
    <p:extLst>
      <p:ext uri="{BB962C8B-B14F-4D97-AF65-F5344CB8AC3E}">
        <p14:creationId xmlns:p14="http://schemas.microsoft.com/office/powerpoint/2010/main" val="30506593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115E7C6-DF25-441B-F8F7-29924A077DDD}"/>
              </a:ext>
            </a:extLst>
          </p:cNvPr>
          <p:cNvSpPr>
            <a:spLocks noGrp="1"/>
          </p:cNvSpPr>
          <p:nvPr>
            <p:ph type="title"/>
          </p:nvPr>
        </p:nvSpPr>
        <p:spPr/>
        <p:txBody>
          <a:bodyPr/>
          <a:lstStyle/>
          <a:p>
            <a:pPr algn="ctr"/>
            <a:r>
              <a:rPr lang="en-US" dirty="0"/>
              <a:t>PI requires substantial administrative &amp; financial burden for little apparent gain.</a:t>
            </a:r>
          </a:p>
        </p:txBody>
      </p:sp>
      <p:pic>
        <p:nvPicPr>
          <p:cNvPr id="2050" name="Picture 2" descr="Administrative Burden in Healthcare">
            <a:extLst>
              <a:ext uri="{FF2B5EF4-FFF2-40B4-BE49-F238E27FC236}">
                <a16:creationId xmlns:a16="http://schemas.microsoft.com/office/drawing/2014/main" id="{0B3CEE69-DEB4-88C1-D229-2443F7D764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1850" y="4562475"/>
            <a:ext cx="2466975" cy="184785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Money Dollar Signs Stock Illustrations – 22,922 Money Dollar Signs Stock  Illustrations, Vectors &amp; Clipart - Dreamstime">
            <a:extLst>
              <a:ext uri="{FF2B5EF4-FFF2-40B4-BE49-F238E27FC236}">
                <a16:creationId xmlns:a16="http://schemas.microsoft.com/office/drawing/2014/main" id="{ED3E52FB-FB29-EEAE-763F-F50DEB3F3F1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51922" y="264372"/>
            <a:ext cx="1879908" cy="259878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71B6AB8B-C37C-954A-8407-3A3ED3DB5981}"/>
              </a:ext>
            </a:extLst>
          </p:cNvPr>
          <p:cNvSpPr txBox="1"/>
          <p:nvPr/>
        </p:nvSpPr>
        <p:spPr>
          <a:xfrm>
            <a:off x="6548284" y="5871075"/>
            <a:ext cx="5368413" cy="553998"/>
          </a:xfrm>
          <a:prstGeom prst="rect">
            <a:avLst/>
          </a:prstGeom>
          <a:noFill/>
        </p:spPr>
        <p:txBody>
          <a:bodyPr wrap="square" rtlCol="0">
            <a:spAutoFit/>
          </a:bodyPr>
          <a:lstStyle/>
          <a:p>
            <a:r>
              <a:rPr lang="en-US" sz="1000" dirty="0" err="1"/>
              <a:t>Wadhera</a:t>
            </a:r>
            <a:r>
              <a:rPr lang="en-US" sz="1000" dirty="0"/>
              <a:t> RK, Figueroa JF, Joynt Maddox KE, Rosenbaum LS, Kazi DS, Yeh RW. Quality Measure Development and Associated Spending by the Centers for Medicare &amp; Medicaid Services. </a:t>
            </a:r>
            <a:r>
              <a:rPr lang="en-US" sz="1000" i="1" dirty="0"/>
              <a:t>JAMA.</a:t>
            </a:r>
            <a:r>
              <a:rPr lang="en-US" sz="1000" dirty="0"/>
              <a:t> 2020;323(16):1614–1616</a:t>
            </a:r>
          </a:p>
        </p:txBody>
      </p:sp>
    </p:spTree>
    <p:extLst>
      <p:ext uri="{BB962C8B-B14F-4D97-AF65-F5344CB8AC3E}">
        <p14:creationId xmlns:p14="http://schemas.microsoft.com/office/powerpoint/2010/main" val="3894356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462DB0F-7C08-6B5F-5FF5-C8CF6714538A}"/>
              </a:ext>
            </a:extLst>
          </p:cNvPr>
          <p:cNvSpPr>
            <a:spLocks noGrp="1"/>
          </p:cNvSpPr>
          <p:nvPr>
            <p:ph type="title"/>
          </p:nvPr>
        </p:nvSpPr>
        <p:spPr/>
        <p:txBody>
          <a:bodyPr/>
          <a:lstStyle/>
          <a:p>
            <a:pPr algn="ctr"/>
            <a:r>
              <a:rPr lang="en-US" dirty="0"/>
              <a:t>PI creates unintended consequences &amp; ethical dilemmas.</a:t>
            </a:r>
          </a:p>
        </p:txBody>
      </p:sp>
      <p:sp>
        <p:nvSpPr>
          <p:cNvPr id="6" name="Rectangle 5">
            <a:extLst>
              <a:ext uri="{FF2B5EF4-FFF2-40B4-BE49-F238E27FC236}">
                <a16:creationId xmlns:a16="http://schemas.microsoft.com/office/drawing/2014/main" id="{A848ED37-0842-9D3E-A230-76C54D705FCC}"/>
              </a:ext>
            </a:extLst>
          </p:cNvPr>
          <p:cNvSpPr/>
          <p:nvPr/>
        </p:nvSpPr>
        <p:spPr>
          <a:xfrm>
            <a:off x="201707" y="4562475"/>
            <a:ext cx="5370831" cy="1569660"/>
          </a:xfrm>
          <a:prstGeom prst="rect">
            <a:avLst/>
          </a:prstGeom>
          <a:scene3d>
            <a:camera prst="orthographicFront"/>
            <a:lightRig rig="threePt" dir="t"/>
          </a:scene3d>
          <a:sp3d>
            <a:bevelT/>
          </a:sp3d>
        </p:spPr>
        <p:style>
          <a:lnRef idx="2">
            <a:schemeClr val="accent1"/>
          </a:lnRef>
          <a:fillRef idx="1">
            <a:schemeClr val="lt1"/>
          </a:fillRef>
          <a:effectRef idx="0">
            <a:schemeClr val="accent1"/>
          </a:effectRef>
          <a:fontRef idx="minor">
            <a:schemeClr val="dk1"/>
          </a:fontRef>
        </p:style>
        <p:txBody>
          <a:bodyPr wrap="square" lIns="91440" tIns="45720" rIns="91440" bIns="45720">
            <a:spAutoFit/>
          </a:bodyPr>
          <a:lstStyle/>
          <a:p>
            <a:pPr algn="ctr"/>
            <a:r>
              <a:rPr lang="en-US" sz="4800" dirty="0">
                <a:ln w="0"/>
                <a:solidFill>
                  <a:schemeClr val="accent1"/>
                </a:solidFill>
                <a:effectLst>
                  <a:outerShdw blurRad="38100" dist="25400" dir="5400000" algn="ctr" rotWithShape="0">
                    <a:srgbClr val="6E747A">
                      <a:alpha val="43000"/>
                    </a:srgbClr>
                  </a:outerShdw>
                </a:effectLst>
              </a:rPr>
              <a:t>Patient </a:t>
            </a:r>
          </a:p>
          <a:p>
            <a:pPr algn="ctr"/>
            <a:r>
              <a:rPr lang="en-US" sz="4800" dirty="0">
                <a:ln w="0"/>
                <a:solidFill>
                  <a:schemeClr val="accent1"/>
                </a:solidFill>
                <a:effectLst>
                  <a:outerShdw blurRad="38100" dist="25400" dir="5400000" algn="ctr" rotWithShape="0">
                    <a:srgbClr val="6E747A">
                      <a:alpha val="43000"/>
                    </a:srgbClr>
                  </a:outerShdw>
                </a:effectLst>
              </a:rPr>
              <a:t>autonomy</a:t>
            </a:r>
          </a:p>
        </p:txBody>
      </p:sp>
      <p:sp>
        <p:nvSpPr>
          <p:cNvPr id="7" name="Rectangle 6">
            <a:extLst>
              <a:ext uri="{FF2B5EF4-FFF2-40B4-BE49-F238E27FC236}">
                <a16:creationId xmlns:a16="http://schemas.microsoft.com/office/drawing/2014/main" id="{FBCBCDF6-138A-023D-750B-6C0C0C8A4F50}"/>
              </a:ext>
            </a:extLst>
          </p:cNvPr>
          <p:cNvSpPr/>
          <p:nvPr/>
        </p:nvSpPr>
        <p:spPr>
          <a:xfrm>
            <a:off x="8046283" y="4562475"/>
            <a:ext cx="2895473" cy="1569660"/>
          </a:xfrm>
          <a:prstGeom prst="rect">
            <a:avLst/>
          </a:prstGeom>
          <a:scene3d>
            <a:camera prst="orthographicFront"/>
            <a:lightRig rig="threePt" dir="t"/>
          </a:scene3d>
          <a:sp3d>
            <a:bevelT/>
          </a:sp3d>
        </p:spPr>
        <p:style>
          <a:lnRef idx="2">
            <a:schemeClr val="accent2"/>
          </a:lnRef>
          <a:fillRef idx="1">
            <a:schemeClr val="lt1"/>
          </a:fillRef>
          <a:effectRef idx="0">
            <a:schemeClr val="accent2"/>
          </a:effectRef>
          <a:fontRef idx="minor">
            <a:schemeClr val="dk1"/>
          </a:fontRef>
        </p:style>
        <p:txBody>
          <a:bodyPr wrap="none" lIns="91440" tIns="45720" rIns="91440" bIns="45720">
            <a:spAutoFit/>
          </a:bodyPr>
          <a:lstStyle/>
          <a:p>
            <a:pPr algn="ctr"/>
            <a:r>
              <a:rPr lang="en-US" sz="4800" dirty="0">
                <a:ln w="0"/>
                <a:solidFill>
                  <a:srgbClr val="C00000"/>
                </a:solidFill>
                <a:effectLst>
                  <a:outerShdw blurRad="38100" dist="25400" dir="5400000" algn="ctr" rotWithShape="0">
                    <a:srgbClr val="6E747A">
                      <a:alpha val="43000"/>
                    </a:srgbClr>
                  </a:outerShdw>
                </a:effectLst>
              </a:rPr>
              <a:t>Gaming </a:t>
            </a:r>
          </a:p>
          <a:p>
            <a:pPr algn="ctr"/>
            <a:r>
              <a:rPr lang="en-US" sz="4800" dirty="0">
                <a:ln w="0"/>
                <a:solidFill>
                  <a:srgbClr val="C00000"/>
                </a:solidFill>
                <a:effectLst>
                  <a:outerShdw blurRad="38100" dist="25400" dir="5400000" algn="ctr" rotWithShape="0">
                    <a:srgbClr val="6E747A">
                      <a:alpha val="43000"/>
                    </a:srgbClr>
                  </a:outerShdw>
                </a:effectLst>
              </a:rPr>
              <a:t>the system</a:t>
            </a:r>
            <a:endParaRPr lang="en-US" sz="4800" b="0" cap="none" spc="0" dirty="0">
              <a:ln w="0"/>
              <a:solidFill>
                <a:srgbClr val="C00000"/>
              </a:solidFill>
              <a:effectLst>
                <a:outerShdw blurRad="38100" dist="25400" dir="5400000" algn="ctr" rotWithShape="0">
                  <a:srgbClr val="6E747A">
                    <a:alpha val="43000"/>
                  </a:srgbClr>
                </a:outerShdw>
              </a:effectLst>
            </a:endParaRPr>
          </a:p>
        </p:txBody>
      </p:sp>
      <p:sp>
        <p:nvSpPr>
          <p:cNvPr id="8" name="Rectangle 7">
            <a:extLst>
              <a:ext uri="{FF2B5EF4-FFF2-40B4-BE49-F238E27FC236}">
                <a16:creationId xmlns:a16="http://schemas.microsoft.com/office/drawing/2014/main" id="{6DD75D7E-2D77-862B-6E69-DD6DBFE59122}"/>
              </a:ext>
            </a:extLst>
          </p:cNvPr>
          <p:cNvSpPr/>
          <p:nvPr/>
        </p:nvSpPr>
        <p:spPr>
          <a:xfrm>
            <a:off x="1280853" y="541199"/>
            <a:ext cx="9954776" cy="830997"/>
          </a:xfrm>
          <a:prstGeom prst="rect">
            <a:avLst/>
          </a:prstGeom>
          <a:scene3d>
            <a:camera prst="orthographicFront"/>
            <a:lightRig rig="threePt" dir="t"/>
          </a:scene3d>
          <a:sp3d>
            <a:bevelT/>
          </a:sp3d>
        </p:spPr>
        <p:style>
          <a:lnRef idx="2">
            <a:schemeClr val="accent6"/>
          </a:lnRef>
          <a:fillRef idx="1">
            <a:schemeClr val="lt1"/>
          </a:fillRef>
          <a:effectRef idx="0">
            <a:schemeClr val="accent6"/>
          </a:effectRef>
          <a:fontRef idx="minor">
            <a:schemeClr val="dk1"/>
          </a:fontRef>
        </p:style>
        <p:txBody>
          <a:bodyPr wrap="none" lIns="91440" tIns="45720" rIns="91440" bIns="45720">
            <a:spAutoFit/>
          </a:bodyPr>
          <a:lstStyle/>
          <a:p>
            <a:pPr algn="ctr"/>
            <a:r>
              <a:rPr lang="en-US" sz="4800" b="0" cap="none" spc="0" dirty="0">
                <a:ln w="0"/>
                <a:solidFill>
                  <a:schemeClr val="accent6"/>
                </a:solidFill>
                <a:effectLst>
                  <a:outerShdw blurRad="38100" dist="25400" dir="5400000" algn="ctr" rotWithShape="0">
                    <a:srgbClr val="6E747A">
                      <a:alpha val="43000"/>
                    </a:srgbClr>
                  </a:outerShdw>
                </a:effectLst>
              </a:rPr>
              <a:t>Penalization for vulnerable populations</a:t>
            </a:r>
          </a:p>
        </p:txBody>
      </p:sp>
      <p:sp>
        <p:nvSpPr>
          <p:cNvPr id="2" name="TextBox 1">
            <a:extLst>
              <a:ext uri="{FF2B5EF4-FFF2-40B4-BE49-F238E27FC236}">
                <a16:creationId xmlns:a16="http://schemas.microsoft.com/office/drawing/2014/main" id="{800D3849-8745-A089-5B5B-99539EE71C03}"/>
              </a:ext>
            </a:extLst>
          </p:cNvPr>
          <p:cNvSpPr txBox="1"/>
          <p:nvPr/>
        </p:nvSpPr>
        <p:spPr>
          <a:xfrm>
            <a:off x="1280853" y="6313607"/>
            <a:ext cx="9768107" cy="400110"/>
          </a:xfrm>
          <a:prstGeom prst="rect">
            <a:avLst/>
          </a:prstGeom>
          <a:noFill/>
        </p:spPr>
        <p:txBody>
          <a:bodyPr wrap="square" rtlCol="0">
            <a:spAutoFit/>
          </a:bodyPr>
          <a:lstStyle/>
          <a:p>
            <a:pPr algn="ctr"/>
            <a:r>
              <a:rPr lang="en-US" sz="1000" dirty="0"/>
              <a:t>Bond AM, </a:t>
            </a:r>
            <a:r>
              <a:rPr lang="en-US" sz="1000" dirty="0" err="1"/>
              <a:t>Schpero</a:t>
            </a:r>
            <a:r>
              <a:rPr lang="en-US" sz="1000" dirty="0"/>
              <a:t> WL, Casalino LP, Zhang M, Khullar D. Association Between Individual Primary Care Physician Merit-based Incentive Payment System Score and Measures of Process and Patient Outcomes. JAMA. 2022;328(21):2136–2146.</a:t>
            </a:r>
          </a:p>
        </p:txBody>
      </p:sp>
    </p:spTree>
    <p:extLst>
      <p:ext uri="{BB962C8B-B14F-4D97-AF65-F5344CB8AC3E}">
        <p14:creationId xmlns:p14="http://schemas.microsoft.com/office/powerpoint/2010/main" val="1873700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18B8052-4A9D-5BB3-A466-8D6FA790B6E1}"/>
              </a:ext>
            </a:extLst>
          </p:cNvPr>
          <p:cNvSpPr>
            <a:spLocks noGrp="1"/>
          </p:cNvSpPr>
          <p:nvPr>
            <p:ph type="title"/>
          </p:nvPr>
        </p:nvSpPr>
        <p:spPr/>
        <p:txBody>
          <a:bodyPr>
            <a:normAutofit fontScale="90000"/>
          </a:bodyPr>
          <a:lstStyle/>
          <a:p>
            <a:pPr algn="ctr"/>
            <a:r>
              <a:rPr lang="en-US" dirty="0"/>
              <a:t>Individual PI deprioritizes the progression to systems-level, value-based, or patient-centered approaches that are in development.</a:t>
            </a:r>
          </a:p>
        </p:txBody>
      </p:sp>
      <p:sp>
        <p:nvSpPr>
          <p:cNvPr id="2" name="TextBox 1">
            <a:extLst>
              <a:ext uri="{FF2B5EF4-FFF2-40B4-BE49-F238E27FC236}">
                <a16:creationId xmlns:a16="http://schemas.microsoft.com/office/drawing/2014/main" id="{F9AAC1FD-33FF-2CB8-FEF3-8B79D0CDB2B9}"/>
              </a:ext>
            </a:extLst>
          </p:cNvPr>
          <p:cNvSpPr txBox="1"/>
          <p:nvPr/>
        </p:nvSpPr>
        <p:spPr>
          <a:xfrm>
            <a:off x="3965015" y="4803815"/>
            <a:ext cx="4249270" cy="1077218"/>
          </a:xfrm>
          <a:prstGeom prst="rect">
            <a:avLst/>
          </a:prstGeom>
          <a:effectLst>
            <a:reflection blurRad="6350" stA="52000" endA="300" endPos="35000" dir="5400000" sy="-100000" algn="bl" rotWithShape="0"/>
          </a:effectLst>
        </p:spPr>
        <p:style>
          <a:lnRef idx="2">
            <a:schemeClr val="accent3"/>
          </a:lnRef>
          <a:fillRef idx="1">
            <a:schemeClr val="lt1"/>
          </a:fillRef>
          <a:effectRef idx="0">
            <a:schemeClr val="accent3"/>
          </a:effectRef>
          <a:fontRef idx="minor">
            <a:schemeClr val="dk1"/>
          </a:fontRef>
        </p:style>
        <p:txBody>
          <a:bodyPr wrap="square" rtlCol="0">
            <a:spAutoFit/>
          </a:bodyPr>
          <a:lstStyle/>
          <a:p>
            <a:r>
              <a:rPr lang="en-US" sz="3200" dirty="0">
                <a:solidFill>
                  <a:srgbClr val="7030A0"/>
                </a:solidFill>
              </a:rPr>
              <a:t>Person-Centered Primary Care Measure</a:t>
            </a:r>
          </a:p>
        </p:txBody>
      </p:sp>
      <p:sp>
        <p:nvSpPr>
          <p:cNvPr id="3" name="TextBox 2">
            <a:extLst>
              <a:ext uri="{FF2B5EF4-FFF2-40B4-BE49-F238E27FC236}">
                <a16:creationId xmlns:a16="http://schemas.microsoft.com/office/drawing/2014/main" id="{CA45C09B-BC31-8FAC-82D0-D10A041FF432}"/>
              </a:ext>
            </a:extLst>
          </p:cNvPr>
          <p:cNvSpPr txBox="1"/>
          <p:nvPr/>
        </p:nvSpPr>
        <p:spPr>
          <a:xfrm>
            <a:off x="1253613" y="6061587"/>
            <a:ext cx="9896168" cy="677108"/>
          </a:xfrm>
          <a:prstGeom prst="rect">
            <a:avLst/>
          </a:prstGeom>
          <a:noFill/>
        </p:spPr>
        <p:txBody>
          <a:bodyPr wrap="square" rtlCol="0">
            <a:spAutoFit/>
          </a:bodyPr>
          <a:lstStyle/>
          <a:p>
            <a:pPr fontAlgn="base"/>
            <a:r>
              <a:rPr lang="en-US" sz="1000" dirty="0"/>
              <a:t>A New Comprehensive Measure of High-Value Aspects of Primary Care Rebecca S. Etz, Stephen J. </a:t>
            </a:r>
            <a:r>
              <a:rPr lang="en-US" sz="1000" dirty="0" err="1"/>
              <a:t>Zyzanski</a:t>
            </a:r>
            <a:r>
              <a:rPr lang="en-US" sz="1000" dirty="0"/>
              <a:t>, Martha M. Gonzalez, Sarah R. Reves, Jonathan P. O’Neal, Kurt C. Stange</a:t>
            </a:r>
          </a:p>
          <a:p>
            <a:pPr fontAlgn="base"/>
            <a:r>
              <a:rPr lang="en-US" sz="1000" dirty="0"/>
              <a:t>The Annals of Family Medicine May 2019, 17 (3) 221-230</a:t>
            </a:r>
          </a:p>
          <a:p>
            <a:endParaRPr lang="en-US" dirty="0"/>
          </a:p>
        </p:txBody>
      </p:sp>
    </p:spTree>
    <p:extLst>
      <p:ext uri="{BB962C8B-B14F-4D97-AF65-F5344CB8AC3E}">
        <p14:creationId xmlns:p14="http://schemas.microsoft.com/office/powerpoint/2010/main" val="12886613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B4738-2AA1-9F7E-44E6-4D18E66468DF}"/>
              </a:ext>
            </a:extLst>
          </p:cNvPr>
          <p:cNvSpPr>
            <a:spLocks noGrp="1"/>
          </p:cNvSpPr>
          <p:nvPr>
            <p:ph type="title"/>
          </p:nvPr>
        </p:nvSpPr>
        <p:spPr/>
        <p:txBody>
          <a:bodyPr>
            <a:normAutofit/>
          </a:bodyPr>
          <a:lstStyle/>
          <a:p>
            <a:pPr algn="ctr"/>
            <a:r>
              <a:rPr lang="en-US" dirty="0"/>
              <a:t>Graduate medical education does not demand individual PI</a:t>
            </a:r>
          </a:p>
        </p:txBody>
      </p:sp>
      <p:sp>
        <p:nvSpPr>
          <p:cNvPr id="5" name="Text Placeholder 4">
            <a:extLst>
              <a:ext uri="{FF2B5EF4-FFF2-40B4-BE49-F238E27FC236}">
                <a16:creationId xmlns:a16="http://schemas.microsoft.com/office/drawing/2014/main" id="{210B49A2-8450-ADC7-9B13-7E2E1132BFA7}"/>
              </a:ext>
            </a:extLst>
          </p:cNvPr>
          <p:cNvSpPr>
            <a:spLocks noGrp="1"/>
          </p:cNvSpPr>
          <p:nvPr>
            <p:ph type="body" idx="1"/>
          </p:nvPr>
        </p:nvSpPr>
        <p:spPr/>
        <p:txBody>
          <a:bodyPr/>
          <a:lstStyle/>
          <a:p>
            <a:r>
              <a:rPr lang="en-US" dirty="0"/>
              <a:t>Milestones/Program Requirements </a:t>
            </a:r>
          </a:p>
        </p:txBody>
      </p:sp>
      <p:sp>
        <p:nvSpPr>
          <p:cNvPr id="3" name="Content Placeholder 2">
            <a:extLst>
              <a:ext uri="{FF2B5EF4-FFF2-40B4-BE49-F238E27FC236}">
                <a16:creationId xmlns:a16="http://schemas.microsoft.com/office/drawing/2014/main" id="{F7A4D90C-139E-BCCC-90C2-672464D84C63}"/>
              </a:ext>
            </a:extLst>
          </p:cNvPr>
          <p:cNvSpPr>
            <a:spLocks noGrp="1"/>
          </p:cNvSpPr>
          <p:nvPr>
            <p:ph sz="half" idx="2"/>
          </p:nvPr>
        </p:nvSpPr>
        <p:spPr/>
        <p:txBody>
          <a:bodyPr>
            <a:normAutofit/>
          </a:bodyPr>
          <a:lstStyle/>
          <a:p>
            <a:pPr marL="0" indent="0">
              <a:buNone/>
            </a:pPr>
            <a:r>
              <a:rPr lang="en-US" dirty="0"/>
              <a:t>Practice based learning &amp; improvement </a:t>
            </a:r>
          </a:p>
          <a:p>
            <a:pPr marL="0" indent="0">
              <a:buNone/>
            </a:pPr>
            <a:r>
              <a:rPr lang="en-US" dirty="0"/>
              <a:t>+ </a:t>
            </a:r>
          </a:p>
          <a:p>
            <a:pPr marL="0" indent="0">
              <a:buNone/>
            </a:pPr>
            <a:r>
              <a:rPr lang="en-US" dirty="0"/>
              <a:t>Systems based practice </a:t>
            </a:r>
          </a:p>
          <a:p>
            <a:pPr marL="0" indent="0">
              <a:buNone/>
            </a:pPr>
            <a:r>
              <a:rPr lang="en-US" dirty="0"/>
              <a:t>≠ </a:t>
            </a:r>
          </a:p>
          <a:p>
            <a:pPr marL="0" indent="0">
              <a:buNone/>
            </a:pPr>
            <a:r>
              <a:rPr lang="en-US" dirty="0"/>
              <a:t>Individual physician performance improvement</a:t>
            </a:r>
          </a:p>
          <a:p>
            <a:pPr marL="0" indent="0">
              <a:buNone/>
            </a:pPr>
            <a:endParaRPr lang="en-US" dirty="0"/>
          </a:p>
        </p:txBody>
      </p:sp>
      <p:sp>
        <p:nvSpPr>
          <p:cNvPr id="6" name="Text Placeholder 5">
            <a:extLst>
              <a:ext uri="{FF2B5EF4-FFF2-40B4-BE49-F238E27FC236}">
                <a16:creationId xmlns:a16="http://schemas.microsoft.com/office/drawing/2014/main" id="{56761B50-018A-6AB4-615E-8D5A3DCAC75B}"/>
              </a:ext>
            </a:extLst>
          </p:cNvPr>
          <p:cNvSpPr>
            <a:spLocks noGrp="1"/>
          </p:cNvSpPr>
          <p:nvPr>
            <p:ph type="body" sz="quarter" idx="3"/>
          </p:nvPr>
        </p:nvSpPr>
        <p:spPr/>
        <p:txBody>
          <a:bodyPr/>
          <a:lstStyle/>
          <a:p>
            <a:r>
              <a:rPr lang="en-US" dirty="0"/>
              <a:t>Core Outcomes</a:t>
            </a:r>
          </a:p>
        </p:txBody>
      </p:sp>
      <p:sp>
        <p:nvSpPr>
          <p:cNvPr id="7" name="Content Placeholder 6">
            <a:extLst>
              <a:ext uri="{FF2B5EF4-FFF2-40B4-BE49-F238E27FC236}">
                <a16:creationId xmlns:a16="http://schemas.microsoft.com/office/drawing/2014/main" id="{82189F8C-56E9-28A2-7828-82C0E8EDBD1D}"/>
              </a:ext>
            </a:extLst>
          </p:cNvPr>
          <p:cNvSpPr>
            <a:spLocks noGrp="1"/>
          </p:cNvSpPr>
          <p:nvPr>
            <p:ph sz="quarter" idx="4"/>
          </p:nvPr>
        </p:nvSpPr>
        <p:spPr/>
        <p:txBody>
          <a:bodyPr>
            <a:normAutofit/>
          </a:bodyPr>
          <a:lstStyle/>
          <a:p>
            <a:pPr marL="0" indent="0">
              <a:buNone/>
            </a:pPr>
            <a:r>
              <a:rPr lang="en-US" dirty="0"/>
              <a:t>To effectively lead, manage, and participate in teams that provide care and improve outcomes for the diverse populations and communities they serve </a:t>
            </a:r>
          </a:p>
          <a:p>
            <a:pPr marL="0" indent="0">
              <a:buNone/>
            </a:pPr>
            <a:r>
              <a:rPr lang="en-US" dirty="0"/>
              <a:t>≠ </a:t>
            </a:r>
          </a:p>
          <a:p>
            <a:pPr marL="0" indent="0">
              <a:buNone/>
            </a:pPr>
            <a:r>
              <a:rPr lang="en-US" dirty="0"/>
              <a:t>Individual physician performance improvement</a:t>
            </a:r>
          </a:p>
          <a:p>
            <a:endParaRPr lang="en-US" dirty="0"/>
          </a:p>
        </p:txBody>
      </p:sp>
      <p:pic>
        <p:nvPicPr>
          <p:cNvPr id="1026" name="Picture 2" descr="ACGME Response to COVID-19: Clarification regarding Telemedicine and ACGME  Surveys">
            <a:extLst>
              <a:ext uri="{FF2B5EF4-FFF2-40B4-BE49-F238E27FC236}">
                <a16:creationId xmlns:a16="http://schemas.microsoft.com/office/drawing/2014/main" id="{587D295A-088C-3840-0236-9C76EA0768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0544" y="541152"/>
            <a:ext cx="1132135" cy="146563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C78AF88A-EED5-CB3F-17FC-3E7B0B021642}"/>
              </a:ext>
            </a:extLst>
          </p:cNvPr>
          <p:cNvPicPr>
            <a:picLocks noChangeAspect="1"/>
          </p:cNvPicPr>
          <p:nvPr/>
        </p:nvPicPr>
        <p:blipFill>
          <a:blip r:embed="rId4"/>
          <a:stretch>
            <a:fillRect/>
          </a:stretch>
        </p:blipFill>
        <p:spPr>
          <a:xfrm>
            <a:off x="10786144" y="865737"/>
            <a:ext cx="1132135" cy="1141050"/>
          </a:xfrm>
          <a:prstGeom prst="rect">
            <a:avLst/>
          </a:prstGeom>
        </p:spPr>
      </p:pic>
    </p:spTree>
    <p:extLst>
      <p:ext uri="{BB962C8B-B14F-4D97-AF65-F5344CB8AC3E}">
        <p14:creationId xmlns:p14="http://schemas.microsoft.com/office/powerpoint/2010/main" val="10284617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A062139-25E4-544B-52CF-525FF0399013}"/>
              </a:ext>
            </a:extLst>
          </p:cNvPr>
          <p:cNvSpPr>
            <a:spLocks noGrp="1"/>
          </p:cNvSpPr>
          <p:nvPr>
            <p:ph type="title"/>
          </p:nvPr>
        </p:nvSpPr>
        <p:spPr/>
        <p:txBody>
          <a:bodyPr/>
          <a:lstStyle/>
          <a:p>
            <a:pPr algn="ctr"/>
            <a:r>
              <a:rPr lang="en-US" dirty="0"/>
              <a:t>Considerations for individual PI in GME</a:t>
            </a:r>
          </a:p>
        </p:txBody>
      </p:sp>
      <p:sp>
        <p:nvSpPr>
          <p:cNvPr id="8" name="Content Placeholder 7">
            <a:extLst>
              <a:ext uri="{FF2B5EF4-FFF2-40B4-BE49-F238E27FC236}">
                <a16:creationId xmlns:a16="http://schemas.microsoft.com/office/drawing/2014/main" id="{6D7BF396-4CA0-BBAF-08A7-74BDC3E5B209}"/>
              </a:ext>
            </a:extLst>
          </p:cNvPr>
          <p:cNvSpPr>
            <a:spLocks noGrp="1"/>
          </p:cNvSpPr>
          <p:nvPr>
            <p:ph idx="1"/>
          </p:nvPr>
        </p:nvSpPr>
        <p:spPr/>
        <p:txBody>
          <a:bodyPr>
            <a:normAutofit fontScale="92500" lnSpcReduction="10000"/>
          </a:bodyPr>
          <a:lstStyle/>
          <a:p>
            <a:r>
              <a:rPr lang="en-US" dirty="0"/>
              <a:t>If a resident measures a short-term improvement in a patient outcome during residency, is that </a:t>
            </a:r>
            <a:r>
              <a:rPr lang="en-US" i="1" dirty="0"/>
              <a:t>really</a:t>
            </a:r>
            <a:r>
              <a:rPr lang="en-US" dirty="0"/>
              <a:t> due to an episodic intervention? </a:t>
            </a:r>
          </a:p>
          <a:p>
            <a:pPr lvl="1"/>
            <a:r>
              <a:rPr lang="en-US" dirty="0"/>
              <a:t>Might it instead be a natural effect of the routine acquisition of knowledge and skills already embedded in training? Or progressive continuity and responsibility for a panel? </a:t>
            </a:r>
          </a:p>
          <a:p>
            <a:r>
              <a:rPr lang="en-US" dirty="0"/>
              <a:t>Residents can and should learn transferable QI skills using formal tools such as PDSA or Lean in a team-based setting, rendering individual performance improvement unnecessary.</a:t>
            </a:r>
          </a:p>
          <a:p>
            <a:r>
              <a:rPr lang="en-US" dirty="0"/>
              <a:t>What harm occurs when there isn’t an improvement at the individual level?</a:t>
            </a:r>
          </a:p>
          <a:p>
            <a:pPr lvl="1"/>
            <a:r>
              <a:rPr lang="en-US" dirty="0"/>
              <a:t>Do residents perceive that as their failure? Does that contribute to resident burn-out or hinder their early-career confidence?</a:t>
            </a:r>
          </a:p>
          <a:p>
            <a:endParaRPr lang="en-US" dirty="0"/>
          </a:p>
        </p:txBody>
      </p:sp>
    </p:spTree>
    <p:extLst>
      <p:ext uri="{BB962C8B-B14F-4D97-AF65-F5344CB8AC3E}">
        <p14:creationId xmlns:p14="http://schemas.microsoft.com/office/powerpoint/2010/main" val="7571029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Freeform: Shape 10">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Freeform: Shape 12">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EB8D1C74-DF78-12EF-CCA5-C0AC94E451E0}"/>
              </a:ext>
            </a:extLst>
          </p:cNvPr>
          <p:cNvSpPr>
            <a:spLocks noGrp="1"/>
          </p:cNvSpPr>
          <p:nvPr>
            <p:ph type="title"/>
          </p:nvPr>
        </p:nvSpPr>
        <p:spPr>
          <a:xfrm>
            <a:off x="1524003" y="1999615"/>
            <a:ext cx="9144000" cy="2764028"/>
          </a:xfrm>
        </p:spPr>
        <p:txBody>
          <a:bodyPr vert="horz" lIns="91440" tIns="45720" rIns="91440" bIns="45720" rtlCol="0" anchor="ctr">
            <a:normAutofit fontScale="90000"/>
          </a:bodyPr>
          <a:lstStyle/>
          <a:p>
            <a:pPr algn="ctr"/>
            <a:r>
              <a:rPr lang="en-US" sz="3400" kern="1200" dirty="0">
                <a:solidFill>
                  <a:schemeClr val="tx1"/>
                </a:solidFill>
                <a:latin typeface="+mj-lt"/>
                <a:ea typeface="+mj-ea"/>
                <a:cs typeface="+mj-cs"/>
              </a:rPr>
              <a:t>Individual performance improvement should not be embraced in either practice or residency education.</a:t>
            </a:r>
            <a:br>
              <a:rPr lang="en-US" sz="3400" kern="1200" dirty="0">
                <a:solidFill>
                  <a:schemeClr val="tx1"/>
                </a:solidFill>
                <a:latin typeface="+mj-lt"/>
                <a:ea typeface="+mj-ea"/>
                <a:cs typeface="+mj-cs"/>
              </a:rPr>
            </a:br>
            <a:br>
              <a:rPr lang="en-US" sz="3400" kern="1200" dirty="0">
                <a:solidFill>
                  <a:schemeClr val="tx1"/>
                </a:solidFill>
                <a:latin typeface="+mj-lt"/>
                <a:ea typeface="+mj-ea"/>
                <a:cs typeface="+mj-cs"/>
              </a:rPr>
            </a:br>
            <a:r>
              <a:rPr lang="en-US" sz="3100" kern="1200" dirty="0">
                <a:solidFill>
                  <a:schemeClr val="tx1"/>
                </a:solidFill>
                <a:latin typeface="+mj-lt"/>
                <a:ea typeface="+mj-ea"/>
                <a:cs typeface="+mj-cs"/>
              </a:rPr>
              <a:t>Individual physicians should instead be involved in quality improvement efforts and measured on quality, </a:t>
            </a:r>
            <a:r>
              <a:rPr lang="en-US" sz="3100" dirty="0"/>
              <a:t>with</a:t>
            </a:r>
            <a:r>
              <a:rPr lang="en-US" sz="3100" kern="1200" dirty="0">
                <a:solidFill>
                  <a:schemeClr val="tx1"/>
                </a:solidFill>
                <a:latin typeface="+mj-lt"/>
                <a:ea typeface="+mj-ea"/>
                <a:cs typeface="+mj-cs"/>
              </a:rPr>
              <a:t> accountability </a:t>
            </a:r>
            <a:r>
              <a:rPr lang="en-US" sz="3100" dirty="0"/>
              <a:t>that is </a:t>
            </a:r>
            <a:r>
              <a:rPr lang="en-US" sz="3100" kern="1200" dirty="0">
                <a:solidFill>
                  <a:schemeClr val="tx1"/>
                </a:solidFill>
                <a:latin typeface="+mj-lt"/>
                <a:ea typeface="+mj-ea"/>
                <a:cs typeface="+mj-cs"/>
              </a:rPr>
              <a:t>fair, contextualized, and part of a team-based, system-aware approach.</a:t>
            </a:r>
            <a:br>
              <a:rPr lang="en-US" sz="3100" kern="1200" dirty="0">
                <a:solidFill>
                  <a:schemeClr val="tx1"/>
                </a:solidFill>
                <a:latin typeface="+mj-lt"/>
                <a:ea typeface="+mj-ea"/>
                <a:cs typeface="+mj-cs"/>
              </a:rPr>
            </a:br>
            <a:endParaRPr lang="en-US" sz="3100" kern="1200" dirty="0">
              <a:solidFill>
                <a:schemeClr val="tx1"/>
              </a:solidFill>
              <a:latin typeface="+mj-lt"/>
              <a:ea typeface="+mj-ea"/>
              <a:cs typeface="+mj-cs"/>
            </a:endParaRPr>
          </a:p>
        </p:txBody>
      </p:sp>
      <p:sp>
        <p:nvSpPr>
          <p:cNvPr id="15" name="Rectangle 14">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43878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F062B-1A9B-D230-3454-7BFABCB9EB15}"/>
              </a:ext>
            </a:extLst>
          </p:cNvPr>
          <p:cNvSpPr>
            <a:spLocks noGrp="1"/>
          </p:cNvSpPr>
          <p:nvPr>
            <p:ph type="title"/>
          </p:nvPr>
        </p:nvSpPr>
        <p:spPr/>
        <p:txBody>
          <a:bodyPr/>
          <a:lstStyle/>
          <a:p>
            <a:r>
              <a:rPr lang="en-US" dirty="0"/>
              <a:t>Resources</a:t>
            </a:r>
          </a:p>
        </p:txBody>
      </p:sp>
      <p:sp>
        <p:nvSpPr>
          <p:cNvPr id="3" name="Content Placeholder 2">
            <a:extLst>
              <a:ext uri="{FF2B5EF4-FFF2-40B4-BE49-F238E27FC236}">
                <a16:creationId xmlns:a16="http://schemas.microsoft.com/office/drawing/2014/main" id="{9D0CD3F1-E3D0-7B6D-ED74-130467C368B7}"/>
              </a:ext>
            </a:extLst>
          </p:cNvPr>
          <p:cNvSpPr>
            <a:spLocks noGrp="1"/>
          </p:cNvSpPr>
          <p:nvPr>
            <p:ph idx="1"/>
          </p:nvPr>
        </p:nvSpPr>
        <p:spPr/>
        <p:txBody>
          <a:bodyPr>
            <a:normAutofit/>
          </a:bodyPr>
          <a:lstStyle/>
          <a:p>
            <a:pPr marL="342900" indent="-342900">
              <a:lnSpc>
                <a:spcPct val="114000"/>
              </a:lnSpc>
              <a:spcBef>
                <a:spcPts val="0"/>
              </a:spcBef>
              <a:buFont typeface="+mj-lt"/>
              <a:buAutoNum type="arabicPeriod"/>
            </a:pPr>
            <a:r>
              <a:rPr lang="en-US" sz="1400" dirty="0"/>
              <a:t>Brook RH. The End of the Quality Improvement Movement: Long Live Improving Value. </a:t>
            </a:r>
            <a:r>
              <a:rPr lang="en-US" sz="1400" i="1" dirty="0"/>
              <a:t>JAMA.</a:t>
            </a:r>
            <a:r>
              <a:rPr lang="en-US" sz="1400" dirty="0"/>
              <a:t> 2010;304(16):1831–1832. doi:10.1001/jama.2010.1555 </a:t>
            </a:r>
          </a:p>
          <a:p>
            <a:pPr marL="342900" indent="-342900">
              <a:lnSpc>
                <a:spcPct val="114000"/>
              </a:lnSpc>
              <a:spcBef>
                <a:spcPts val="0"/>
              </a:spcBef>
              <a:buFont typeface="+mj-lt"/>
              <a:buAutoNum type="arabicPeriod"/>
            </a:pPr>
            <a:r>
              <a:rPr lang="en-US" sz="1400" dirty="0"/>
              <a:t>Austin JM, </a:t>
            </a:r>
            <a:r>
              <a:rPr lang="en-US" sz="1400" dirty="0" err="1"/>
              <a:t>Kachalia</a:t>
            </a:r>
            <a:r>
              <a:rPr lang="en-US" sz="1400" dirty="0"/>
              <a:t> A. The State of Health Care Quality Measurement in the Era of COVID-19: The Importance of Doing Better. </a:t>
            </a:r>
            <a:r>
              <a:rPr lang="en-US" sz="1400" i="1" dirty="0"/>
              <a:t>JAMA.</a:t>
            </a:r>
            <a:r>
              <a:rPr lang="en-US" sz="1400" dirty="0"/>
              <a:t> 2020;324(4):333–334. doi:10.1001/jama.2020.11461 </a:t>
            </a:r>
          </a:p>
          <a:p>
            <a:pPr marL="342900" indent="-342900">
              <a:lnSpc>
                <a:spcPct val="114000"/>
              </a:lnSpc>
              <a:spcBef>
                <a:spcPts val="0"/>
              </a:spcBef>
              <a:buFont typeface="+mj-lt"/>
              <a:buAutoNum type="arabicPeriod"/>
            </a:pPr>
            <a:r>
              <a:rPr lang="en-US" sz="1400" dirty="0"/>
              <a:t>Shrank WH, Rogstad TL, Parekh N. Waste in the US Health Care System: Estimated Costs and Potential for Savings. </a:t>
            </a:r>
            <a:r>
              <a:rPr lang="en-US" sz="1400" i="1" dirty="0"/>
              <a:t>JAMA.</a:t>
            </a:r>
            <a:r>
              <a:rPr lang="en-US" sz="1400" dirty="0"/>
              <a:t> 2019;322(15):1501–1509. doi:10.1001/jama.2019.13978 </a:t>
            </a:r>
          </a:p>
          <a:p>
            <a:pPr marL="342900" indent="-342900">
              <a:lnSpc>
                <a:spcPct val="114000"/>
              </a:lnSpc>
              <a:spcBef>
                <a:spcPts val="0"/>
              </a:spcBef>
              <a:buFont typeface="+mj-lt"/>
              <a:buAutoNum type="arabicPeriod"/>
            </a:pPr>
            <a:r>
              <a:rPr lang="en-US" sz="1400" dirty="0"/>
              <a:t>Grady D, </a:t>
            </a:r>
            <a:r>
              <a:rPr lang="en-US" sz="1400" dirty="0" err="1"/>
              <a:t>Redberg</a:t>
            </a:r>
            <a:r>
              <a:rPr lang="en-US" sz="1400" dirty="0"/>
              <a:t> RF, O’Malley PG. Quality Improvement for Quality Improvement Studies. </a:t>
            </a:r>
            <a:r>
              <a:rPr lang="en-US" sz="1400" i="1" dirty="0"/>
              <a:t>JAMA Intern Med.</a:t>
            </a:r>
            <a:r>
              <a:rPr lang="en-US" sz="1400" dirty="0"/>
              <a:t> 2018;178(2):187. doi:10.1001/jamainternmed.2017.6875 </a:t>
            </a:r>
            <a:r>
              <a:rPr lang="en-US" sz="1400" u="sng" dirty="0">
                <a:hlinkClick r:id="rId2" tooltip="Original URL: https://jamanetwork.com/journals/jamainternalmedicine/fullarticle/2664062. Click or tap if you trust this link."/>
              </a:rPr>
              <a:t>https://jamanetwork.com/journals/jamainternalmedicine/fullarticle/2664062</a:t>
            </a:r>
            <a:endParaRPr lang="en-US" sz="1400" dirty="0"/>
          </a:p>
          <a:p>
            <a:pPr marL="342900" indent="-342900">
              <a:lnSpc>
                <a:spcPct val="114000"/>
              </a:lnSpc>
              <a:spcBef>
                <a:spcPts val="0"/>
              </a:spcBef>
              <a:buFont typeface="+mj-lt"/>
              <a:buAutoNum type="arabicPeriod"/>
            </a:pPr>
            <a:r>
              <a:rPr lang="en-US" sz="1400" dirty="0" err="1"/>
              <a:t>Wadhera</a:t>
            </a:r>
            <a:r>
              <a:rPr lang="en-US" sz="1400" dirty="0"/>
              <a:t> RK, Figueroa JF, Joynt Maddox KE, Rosenbaum LS, Kazi DS, Yeh RW. Quality Measure Development and Associated Spending by the Centers for Medicare &amp; Medicaid Services. </a:t>
            </a:r>
            <a:r>
              <a:rPr lang="en-US" sz="1400" i="1" dirty="0"/>
              <a:t>JAMA.</a:t>
            </a:r>
            <a:r>
              <a:rPr lang="en-US" sz="1400" dirty="0"/>
              <a:t> 2020;323(16):1614–1616. doi:10.1001/jama.2020.1816 </a:t>
            </a:r>
          </a:p>
          <a:p>
            <a:pPr marL="342900" indent="-342900">
              <a:lnSpc>
                <a:spcPct val="114000"/>
              </a:lnSpc>
              <a:spcBef>
                <a:spcPts val="0"/>
              </a:spcBef>
              <a:buFont typeface="+mj-lt"/>
              <a:buAutoNum type="arabicPeriod"/>
            </a:pPr>
            <a:r>
              <a:rPr lang="en-US" sz="1400" dirty="0"/>
              <a:t> Bond AM, </a:t>
            </a:r>
            <a:r>
              <a:rPr lang="en-US" sz="1400" dirty="0" err="1"/>
              <a:t>Schpero</a:t>
            </a:r>
            <a:r>
              <a:rPr lang="en-US" sz="1400" dirty="0"/>
              <a:t> WL, Casalino LP, Zhang M, Khullar D. Association Between Individual Primary Care Physician Merit-based Incentive Payment System Score and Measures of Process and Patient Outcomes. JAMA. 2022;328(21):2136–2146. doi:10.1001/jama.2022.20619</a:t>
            </a:r>
          </a:p>
          <a:p>
            <a:pPr marL="342900" indent="-342900">
              <a:lnSpc>
                <a:spcPct val="114000"/>
              </a:lnSpc>
              <a:spcBef>
                <a:spcPts val="0"/>
              </a:spcBef>
              <a:buFont typeface="+mj-lt"/>
              <a:buAutoNum type="arabicPeriod"/>
            </a:pPr>
            <a:r>
              <a:rPr lang="en-US" sz="1400" dirty="0"/>
              <a:t>Baker, D. W., &amp; Chassin, M. R. (2017). Holding providers accountable for health care outcomes. </a:t>
            </a:r>
            <a:r>
              <a:rPr lang="en-US" sz="1400" i="1" dirty="0"/>
              <a:t>Annals of Internal Medicine</a:t>
            </a:r>
            <a:r>
              <a:rPr lang="en-US" sz="1400" dirty="0"/>
              <a:t>, </a:t>
            </a:r>
            <a:r>
              <a:rPr lang="en-US" sz="1400" i="1" dirty="0"/>
              <a:t>167</a:t>
            </a:r>
            <a:r>
              <a:rPr lang="en-US" sz="1400" dirty="0"/>
              <a:t>(6), 418-423.</a:t>
            </a:r>
          </a:p>
        </p:txBody>
      </p:sp>
    </p:spTree>
    <p:extLst>
      <p:ext uri="{BB962C8B-B14F-4D97-AF65-F5344CB8AC3E}">
        <p14:creationId xmlns:p14="http://schemas.microsoft.com/office/powerpoint/2010/main" val="36232341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845426CE340154CAB8577FC409393C3" ma:contentTypeVersion="6" ma:contentTypeDescription="Create a new document." ma:contentTypeScope="" ma:versionID="46cad48ea5f53b1314def298e8a0489c">
  <xsd:schema xmlns:xsd="http://www.w3.org/2001/XMLSchema" xmlns:xs="http://www.w3.org/2001/XMLSchema" xmlns:p="http://schemas.microsoft.com/office/2006/metadata/properties" xmlns:ns2="24345bd7-5a52-437a-b775-2c8ebce1216c" xmlns:ns3="43924f08-6050-4ab8-963d-2064b87a2de5" targetNamespace="http://schemas.microsoft.com/office/2006/metadata/properties" ma:root="true" ma:fieldsID="1395c8fbac0d38a934b2de485db7c7de" ns2:_="" ns3:_="">
    <xsd:import namespace="24345bd7-5a52-437a-b775-2c8ebce1216c"/>
    <xsd:import namespace="43924f08-6050-4ab8-963d-2064b87a2de5"/>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4345bd7-5a52-437a-b775-2c8ebce1216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3924f08-6050-4ab8-963d-2064b87a2de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AA3B21C9-5722-41D4-ABB5-87E0294AC9F8}">
  <ds:schemaRefs>
    <ds:schemaRef ds:uri="http://schemas.microsoft.com/sharepoint/v3/contenttype/forms"/>
  </ds:schemaRefs>
</ds:datastoreItem>
</file>

<file path=customXml/itemProps2.xml><?xml version="1.0" encoding="utf-8"?>
<ds:datastoreItem xmlns:ds="http://schemas.openxmlformats.org/officeDocument/2006/customXml" ds:itemID="{6EB0536A-AEE4-451A-88C5-D726D9E239B8}"/>
</file>

<file path=customXml/itemProps3.xml><?xml version="1.0" encoding="utf-8"?>
<ds:datastoreItem xmlns:ds="http://schemas.openxmlformats.org/officeDocument/2006/customXml" ds:itemID="{C83BFB87-AD4E-4D65-8113-8EA72468858E}">
  <ds:schemaRefs>
    <ds:schemaRef ds:uri="http://schemas.openxmlformats.org/package/2006/metadata/core-properties"/>
    <ds:schemaRef ds:uri="http://purl.org/dc/terms/"/>
    <ds:schemaRef ds:uri="http://purl.org/dc/elements/1.1/"/>
    <ds:schemaRef ds:uri="2c3f367c-1647-42b1-b39c-7aaac4c89410"/>
    <ds:schemaRef ds:uri="http://schemas.microsoft.com/office/2006/documentManagement/types"/>
    <ds:schemaRef ds:uri="http://www.w3.org/XML/1998/namespace"/>
    <ds:schemaRef ds:uri="http://purl.org/dc/dcmitype/"/>
    <ds:schemaRef ds:uri="http://schemas.microsoft.com/office/2006/metadata/properties"/>
    <ds:schemaRef ds:uri="http://schemas.microsoft.com/office/infopath/2007/PartnerControls"/>
    <ds:schemaRef ds:uri="0838ae7f-9a17-4ce7-bc5a-48a28b1e5f95"/>
  </ds:schemaRefs>
</ds:datastoreItem>
</file>

<file path=docProps/app.xml><?xml version="1.0" encoding="utf-8"?>
<Properties xmlns="http://schemas.openxmlformats.org/officeDocument/2006/extended-properties" xmlns:vt="http://schemas.openxmlformats.org/officeDocument/2006/docPropsVTypes">
  <TotalTime>226</TotalTime>
  <Words>2341</Words>
  <Application>Microsoft Office PowerPoint</Application>
  <PresentationFormat>Widescreen</PresentationFormat>
  <Paragraphs>107</Paragraphs>
  <Slides>11</Slides>
  <Notes>8</Notes>
  <HiddenSlides>1</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Calibri Light</vt:lpstr>
      <vt:lpstr>Office Theme</vt:lpstr>
      <vt:lpstr>Individual performance improvement in population quality metrics should neither be required for board certification nor remain a priority for the specialty of family medicine.</vt:lpstr>
      <vt:lpstr>Performance improvement is a form of QI, just more narrowly focused.</vt:lpstr>
      <vt:lpstr>Current individual PI measures are ineffective &amp; inaccurate in reflecting quality.</vt:lpstr>
      <vt:lpstr>One physician can only affect outcomes so much.</vt:lpstr>
      <vt:lpstr>PI requires substantial administrative &amp; financial burden for little apparent gain.</vt:lpstr>
      <vt:lpstr>PI creates unintended consequences &amp; ethical dilemmas.</vt:lpstr>
      <vt:lpstr>Individual PI deprioritizes the progression to systems-level, value-based, or patient-centered approaches that are in development.</vt:lpstr>
      <vt:lpstr>Graduate medical education does not demand individual PI</vt:lpstr>
      <vt:lpstr>Considerations for individual PI in GME</vt:lpstr>
      <vt:lpstr>Individual performance improvement should not be embraced in either practice or residency education.  Individual physicians should instead be involved in quality improvement efforts and measured on quality, with accountability that is fair, contextualized, and part of a team-based, system-aware approach. </vt:lpstr>
      <vt:lpstr>Resources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Sarah Cole</dc:creator>
  <cp:lastModifiedBy>Sarah Cole</cp:lastModifiedBy>
  <cp:revision>3</cp:revision>
  <dcterms:created xsi:type="dcterms:W3CDTF">2025-08-10T23:58:04Z</dcterms:created>
  <dcterms:modified xsi:type="dcterms:W3CDTF">2025-08-15T00:24:42Z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0x0101004845426CE340154CAB8577FC409393C3</vt:lpwstr>
  </property>
</Properties>
</file>