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649" r:id="rId3"/>
    <p:sldId id="372" r:id="rId4"/>
    <p:sldId id="257" r:id="rId5"/>
    <p:sldId id="1423" r:id="rId6"/>
    <p:sldId id="258" r:id="rId7"/>
    <p:sldId id="260" r:id="rId8"/>
    <p:sldId id="261" r:id="rId9"/>
    <p:sldId id="262" r:id="rId10"/>
    <p:sldId id="1424" r:id="rId11"/>
    <p:sldId id="1427" r:id="rId12"/>
    <p:sldId id="1431" r:id="rId13"/>
    <p:sldId id="263" r:id="rId14"/>
    <p:sldId id="1426" r:id="rId15"/>
    <p:sldId id="1437" r:id="rId16"/>
    <p:sldId id="1432" r:id="rId17"/>
    <p:sldId id="1435" r:id="rId18"/>
    <p:sldId id="1436" r:id="rId19"/>
    <p:sldId id="1433" r:id="rId20"/>
    <p:sldId id="142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1"/>
    <p:restoredTop sz="94668"/>
  </p:normalViewPr>
  <p:slideViewPr>
    <p:cSldViewPr snapToGrid="0">
      <p:cViewPr varScale="1">
        <p:scale>
          <a:sx n="119" d="100"/>
          <a:sy n="119" d="100"/>
        </p:scale>
        <p:origin x="56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0043DF-4C17-0142-955C-9866A0E66732}" type="datetimeFigureOut">
              <a:rPr lang="en-US" smtClean="0"/>
              <a:t>9/26/25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671740-C33A-8941-9733-420C3E37C94F}" type="slidenum">
              <a:rPr lang="en-US" smtClean="0"/>
              <a:t>‹#›</a:t>
            </a:fld>
            <a:endParaRPr lang="en-US" dirty="0"/>
          </a:p>
        </p:txBody>
      </p:sp>
    </p:spTree>
    <p:extLst>
      <p:ext uri="{BB962C8B-B14F-4D97-AF65-F5344CB8AC3E}">
        <p14:creationId xmlns:p14="http://schemas.microsoft.com/office/powerpoint/2010/main" val="1804270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Not Just How We Work—Who We Are</a:t>
            </a:r>
            <a:endParaRPr lang="en-US" dirty="0"/>
          </a:p>
        </p:txBody>
      </p:sp>
      <p:sp>
        <p:nvSpPr>
          <p:cNvPr id="4" name="Slide Number Placeholder 3"/>
          <p:cNvSpPr>
            <a:spLocks noGrp="1"/>
          </p:cNvSpPr>
          <p:nvPr>
            <p:ph type="sldNum" sz="quarter" idx="5"/>
          </p:nvPr>
        </p:nvSpPr>
        <p:spPr/>
        <p:txBody>
          <a:bodyPr/>
          <a:lstStyle/>
          <a:p>
            <a:fld id="{50671740-C33A-8941-9733-420C3E37C94F}" type="slidenum">
              <a:rPr lang="en-US" smtClean="0"/>
              <a:t>1</a:t>
            </a:fld>
            <a:endParaRPr lang="en-US" dirty="0"/>
          </a:p>
        </p:txBody>
      </p:sp>
    </p:spTree>
    <p:extLst>
      <p:ext uri="{BB962C8B-B14F-4D97-AF65-F5344CB8AC3E}">
        <p14:creationId xmlns:p14="http://schemas.microsoft.com/office/powerpoint/2010/main" val="349734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learning to care for the underserved under my forever chief resident</a:t>
            </a:r>
          </a:p>
        </p:txBody>
      </p:sp>
      <p:sp>
        <p:nvSpPr>
          <p:cNvPr id="4" name="Slide Number Placeholder 3"/>
          <p:cNvSpPr>
            <a:spLocks noGrp="1"/>
          </p:cNvSpPr>
          <p:nvPr>
            <p:ph type="sldNum" sz="quarter" idx="5"/>
          </p:nvPr>
        </p:nvSpPr>
        <p:spPr/>
        <p:txBody>
          <a:bodyPr/>
          <a:lstStyle/>
          <a:p>
            <a:fld id="{50671740-C33A-8941-9733-420C3E37C94F}" type="slidenum">
              <a:rPr lang="en-US" smtClean="0"/>
              <a:t>2</a:t>
            </a:fld>
            <a:endParaRPr lang="en-US" dirty="0"/>
          </a:p>
        </p:txBody>
      </p:sp>
    </p:spTree>
    <p:extLst>
      <p:ext uri="{BB962C8B-B14F-4D97-AF65-F5344CB8AC3E}">
        <p14:creationId xmlns:p14="http://schemas.microsoft.com/office/powerpoint/2010/main" val="1980684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Advocacy, Board of Medicine, deterring and writing ethics and professionalism competencies for the USMLE and serving as chair of the ABFM professionalism committee.  for me got me interested in how we teach and define to your best selves, not just discipline to our worst moments</a:t>
            </a:r>
          </a:p>
        </p:txBody>
      </p:sp>
      <p:sp>
        <p:nvSpPr>
          <p:cNvPr id="4" name="Slide Number Placeholder 3"/>
          <p:cNvSpPr>
            <a:spLocks noGrp="1"/>
          </p:cNvSpPr>
          <p:nvPr>
            <p:ph type="sldNum" sz="quarter" idx="5"/>
          </p:nvPr>
        </p:nvSpPr>
        <p:spPr/>
        <p:txBody>
          <a:bodyPr/>
          <a:lstStyle/>
          <a:p>
            <a:fld id="{50671740-C33A-8941-9733-420C3E37C94F}" type="slidenum">
              <a:rPr lang="en-US" smtClean="0"/>
              <a:t>3</a:t>
            </a:fld>
            <a:endParaRPr lang="en-US" dirty="0"/>
          </a:p>
        </p:txBody>
      </p:sp>
    </p:spTree>
    <p:extLst>
      <p:ext uri="{BB962C8B-B14F-4D97-AF65-F5344CB8AC3E}">
        <p14:creationId xmlns:p14="http://schemas.microsoft.com/office/powerpoint/2010/main" val="3380364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671740-C33A-8941-9733-420C3E37C94F}" type="slidenum">
              <a:rPr lang="en-US" smtClean="0"/>
              <a:t>4</a:t>
            </a:fld>
            <a:endParaRPr lang="en-US" dirty="0"/>
          </a:p>
        </p:txBody>
      </p:sp>
    </p:spTree>
    <p:extLst>
      <p:ext uri="{BB962C8B-B14F-4D97-AF65-F5344CB8AC3E}">
        <p14:creationId xmlns:p14="http://schemas.microsoft.com/office/powerpoint/2010/main" val="829896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1" i="0" u="none" strike="noStrike" dirty="0">
                <a:solidFill>
                  <a:srgbClr val="000000"/>
                </a:solidFill>
                <a:effectLst/>
              </a:rPr>
              <a:t>Professionalism</a:t>
            </a:r>
            <a:r>
              <a:rPr lang="en-US" b="0" i="0" u="none" strike="noStrike" dirty="0">
                <a:solidFill>
                  <a:srgbClr val="000000"/>
                </a:solidFill>
                <a:effectLst/>
              </a:rPr>
              <a:t> ensures patient trust, safety, and high-quality care.</a:t>
            </a:r>
          </a:p>
          <a:p>
            <a:pPr algn="l">
              <a:buFont typeface="Arial" panose="020B0604020202020204" pitchFamily="34" charset="0"/>
              <a:buChar char="•"/>
            </a:pPr>
            <a:r>
              <a:rPr lang="en-US" b="1" i="0" u="none" strike="noStrike" dirty="0">
                <a:solidFill>
                  <a:srgbClr val="000000"/>
                </a:solidFill>
                <a:effectLst/>
              </a:rPr>
              <a:t>Professional misconduct</a:t>
            </a:r>
            <a:r>
              <a:rPr lang="en-US" b="0" i="0" u="none" strike="noStrike" dirty="0">
                <a:solidFill>
                  <a:srgbClr val="000000"/>
                </a:solidFill>
                <a:effectLst/>
              </a:rPr>
              <a:t> undermines patient well-being, erodes trust, and can result in disciplinary actions, loss of medical license, or even legal consequences.</a:t>
            </a:r>
          </a:p>
          <a:p>
            <a:endParaRPr lang="en-US" dirty="0"/>
          </a:p>
        </p:txBody>
      </p:sp>
      <p:sp>
        <p:nvSpPr>
          <p:cNvPr id="4" name="Slide Number Placeholder 3"/>
          <p:cNvSpPr>
            <a:spLocks noGrp="1"/>
          </p:cNvSpPr>
          <p:nvPr>
            <p:ph type="sldNum" sz="quarter" idx="5"/>
          </p:nvPr>
        </p:nvSpPr>
        <p:spPr/>
        <p:txBody>
          <a:bodyPr/>
          <a:lstStyle/>
          <a:p>
            <a:fld id="{50671740-C33A-8941-9733-420C3E37C94F}" type="slidenum">
              <a:rPr lang="en-US" smtClean="0"/>
              <a:t>5</a:t>
            </a:fld>
            <a:endParaRPr lang="en-US" dirty="0"/>
          </a:p>
        </p:txBody>
      </p:sp>
    </p:spTree>
    <p:extLst>
      <p:ext uri="{BB962C8B-B14F-4D97-AF65-F5344CB8AC3E}">
        <p14:creationId xmlns:p14="http://schemas.microsoft.com/office/powerpoint/2010/main" val="3879260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671740-C33A-8941-9733-420C3E37C94F}" type="slidenum">
              <a:rPr lang="en-US" smtClean="0"/>
              <a:t>6</a:t>
            </a:fld>
            <a:endParaRPr lang="en-US" dirty="0"/>
          </a:p>
        </p:txBody>
      </p:sp>
    </p:spTree>
    <p:extLst>
      <p:ext uri="{BB962C8B-B14F-4D97-AF65-F5344CB8AC3E}">
        <p14:creationId xmlns:p14="http://schemas.microsoft.com/office/powerpoint/2010/main" val="2088635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not about what not to do – it is about what to do, about who we are</a:t>
            </a:r>
          </a:p>
        </p:txBody>
      </p:sp>
      <p:sp>
        <p:nvSpPr>
          <p:cNvPr id="4" name="Slide Number Placeholder 3"/>
          <p:cNvSpPr>
            <a:spLocks noGrp="1"/>
          </p:cNvSpPr>
          <p:nvPr>
            <p:ph type="sldNum" sz="quarter" idx="5"/>
          </p:nvPr>
        </p:nvSpPr>
        <p:spPr/>
        <p:txBody>
          <a:bodyPr/>
          <a:lstStyle/>
          <a:p>
            <a:fld id="{50671740-C33A-8941-9733-420C3E37C94F}" type="slidenum">
              <a:rPr lang="en-US" smtClean="0"/>
              <a:t>7</a:t>
            </a:fld>
            <a:endParaRPr lang="en-US" dirty="0"/>
          </a:p>
        </p:txBody>
      </p:sp>
    </p:spTree>
    <p:extLst>
      <p:ext uri="{BB962C8B-B14F-4D97-AF65-F5344CB8AC3E}">
        <p14:creationId xmlns:p14="http://schemas.microsoft.com/office/powerpoint/2010/main" val="3631177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we not only recognize it when we see it but can we be proactive and define it. Annie encouraged us to move past the individual</a:t>
            </a:r>
          </a:p>
        </p:txBody>
      </p:sp>
      <p:sp>
        <p:nvSpPr>
          <p:cNvPr id="4" name="Slide Number Placeholder 3"/>
          <p:cNvSpPr>
            <a:spLocks noGrp="1"/>
          </p:cNvSpPr>
          <p:nvPr>
            <p:ph type="sldNum" sz="quarter" idx="5"/>
          </p:nvPr>
        </p:nvSpPr>
        <p:spPr/>
        <p:txBody>
          <a:bodyPr/>
          <a:lstStyle/>
          <a:p>
            <a:fld id="{50671740-C33A-8941-9733-420C3E37C94F}" type="slidenum">
              <a:rPr lang="en-US" smtClean="0"/>
              <a:t>8</a:t>
            </a:fld>
            <a:endParaRPr lang="en-US" dirty="0"/>
          </a:p>
        </p:txBody>
      </p:sp>
    </p:spTree>
    <p:extLst>
      <p:ext uri="{BB962C8B-B14F-4D97-AF65-F5344CB8AC3E}">
        <p14:creationId xmlns:p14="http://schemas.microsoft.com/office/powerpoint/2010/main" val="2107640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Tatoos</a:t>
            </a:r>
            <a:r>
              <a:rPr lang="en-US" dirty="0"/>
              <a:t> and </a:t>
            </a:r>
            <a:r>
              <a:rPr lang="en-US" dirty="0" err="1"/>
              <a:t>dredlocks</a:t>
            </a:r>
            <a:endParaRPr lang="en-US" dirty="0"/>
          </a:p>
        </p:txBody>
      </p:sp>
      <p:sp>
        <p:nvSpPr>
          <p:cNvPr id="4" name="Slide Number Placeholder 3"/>
          <p:cNvSpPr>
            <a:spLocks noGrp="1"/>
          </p:cNvSpPr>
          <p:nvPr>
            <p:ph type="sldNum" sz="quarter" idx="5"/>
          </p:nvPr>
        </p:nvSpPr>
        <p:spPr/>
        <p:txBody>
          <a:bodyPr/>
          <a:lstStyle/>
          <a:p>
            <a:fld id="{50671740-C33A-8941-9733-420C3E37C94F}" type="slidenum">
              <a:rPr lang="en-US" smtClean="0"/>
              <a:t>9</a:t>
            </a:fld>
            <a:endParaRPr lang="en-US" dirty="0"/>
          </a:p>
        </p:txBody>
      </p:sp>
    </p:spTree>
    <p:extLst>
      <p:ext uri="{BB962C8B-B14F-4D97-AF65-F5344CB8AC3E}">
        <p14:creationId xmlns:p14="http://schemas.microsoft.com/office/powerpoint/2010/main" val="1768302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671740-C33A-8941-9733-420C3E37C94F}" type="slidenum">
              <a:rPr lang="en-US" smtClean="0"/>
              <a:t>10</a:t>
            </a:fld>
            <a:endParaRPr lang="en-US" dirty="0"/>
          </a:p>
        </p:txBody>
      </p:sp>
    </p:spTree>
    <p:extLst>
      <p:ext uri="{BB962C8B-B14F-4D97-AF65-F5344CB8AC3E}">
        <p14:creationId xmlns:p14="http://schemas.microsoft.com/office/powerpoint/2010/main" val="3666551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671740-C33A-8941-9733-420C3E37C94F}" type="slidenum">
              <a:rPr lang="en-US" smtClean="0"/>
              <a:t>11</a:t>
            </a:fld>
            <a:endParaRPr lang="en-US" dirty="0"/>
          </a:p>
        </p:txBody>
      </p:sp>
    </p:spTree>
    <p:extLst>
      <p:ext uri="{BB962C8B-B14F-4D97-AF65-F5344CB8AC3E}">
        <p14:creationId xmlns:p14="http://schemas.microsoft.com/office/powerpoint/2010/main" val="3787589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are only talking about professionalism at certain times, especially when there are lapses or individual infractions then we miss the foundational systemic nature</a:t>
            </a:r>
          </a:p>
        </p:txBody>
      </p:sp>
      <p:sp>
        <p:nvSpPr>
          <p:cNvPr id="4" name="Slide Number Placeholder 3"/>
          <p:cNvSpPr>
            <a:spLocks noGrp="1"/>
          </p:cNvSpPr>
          <p:nvPr>
            <p:ph type="sldNum" sz="quarter" idx="5"/>
          </p:nvPr>
        </p:nvSpPr>
        <p:spPr/>
        <p:txBody>
          <a:bodyPr/>
          <a:lstStyle/>
          <a:p>
            <a:fld id="{50671740-C33A-8941-9733-420C3E37C94F}" type="slidenum">
              <a:rPr lang="en-US" smtClean="0"/>
              <a:t>12</a:t>
            </a:fld>
            <a:endParaRPr lang="en-US" dirty="0"/>
          </a:p>
        </p:txBody>
      </p:sp>
    </p:spTree>
    <p:extLst>
      <p:ext uri="{BB962C8B-B14F-4D97-AF65-F5344CB8AC3E}">
        <p14:creationId xmlns:p14="http://schemas.microsoft.com/office/powerpoint/2010/main" val="2443372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military background in the room?  What ideas come up?</a:t>
            </a:r>
          </a:p>
        </p:txBody>
      </p:sp>
      <p:sp>
        <p:nvSpPr>
          <p:cNvPr id="4" name="Slide Number Placeholder 3"/>
          <p:cNvSpPr>
            <a:spLocks noGrp="1"/>
          </p:cNvSpPr>
          <p:nvPr>
            <p:ph type="sldNum" sz="quarter" idx="5"/>
          </p:nvPr>
        </p:nvSpPr>
        <p:spPr/>
        <p:txBody>
          <a:bodyPr/>
          <a:lstStyle/>
          <a:p>
            <a:fld id="{50671740-C33A-8941-9733-420C3E37C94F}" type="slidenum">
              <a:rPr lang="en-US" smtClean="0"/>
              <a:t>13</a:t>
            </a:fld>
            <a:endParaRPr lang="en-US" dirty="0"/>
          </a:p>
        </p:txBody>
      </p:sp>
    </p:spTree>
    <p:extLst>
      <p:ext uri="{BB962C8B-B14F-4D97-AF65-F5344CB8AC3E}">
        <p14:creationId xmlns:p14="http://schemas.microsoft.com/office/powerpoint/2010/main" val="4036238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2005, this was in the materials, </a:t>
            </a:r>
          </a:p>
        </p:txBody>
      </p:sp>
      <p:sp>
        <p:nvSpPr>
          <p:cNvPr id="4" name="Slide Number Placeholder 3"/>
          <p:cNvSpPr>
            <a:spLocks noGrp="1"/>
          </p:cNvSpPr>
          <p:nvPr>
            <p:ph type="sldNum" sz="quarter" idx="5"/>
          </p:nvPr>
        </p:nvSpPr>
        <p:spPr/>
        <p:txBody>
          <a:bodyPr/>
          <a:lstStyle/>
          <a:p>
            <a:fld id="{6204EE69-2DD1-A847-BB43-A30788F0C28B}" type="slidenum">
              <a:rPr lang="en-US" smtClean="0"/>
              <a:t>14</a:t>
            </a:fld>
            <a:endParaRPr lang="en-US" dirty="0"/>
          </a:p>
        </p:txBody>
      </p:sp>
    </p:spTree>
    <p:extLst>
      <p:ext uri="{BB962C8B-B14F-4D97-AF65-F5344CB8AC3E}">
        <p14:creationId xmlns:p14="http://schemas.microsoft.com/office/powerpoint/2010/main" val="1393956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671740-C33A-8941-9733-420C3E37C94F}" type="slidenum">
              <a:rPr lang="en-US" smtClean="0"/>
              <a:t>15</a:t>
            </a:fld>
            <a:endParaRPr lang="en-US" dirty="0"/>
          </a:p>
        </p:txBody>
      </p:sp>
    </p:spTree>
    <p:extLst>
      <p:ext uri="{BB962C8B-B14F-4D97-AF65-F5344CB8AC3E}">
        <p14:creationId xmlns:p14="http://schemas.microsoft.com/office/powerpoint/2010/main" val="427517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hard.  It will be hard.  But we are family doctors.  We can do hard things</a:t>
            </a:r>
          </a:p>
          <a:p>
            <a:endParaRPr lang="en-US" dirty="0"/>
          </a:p>
          <a:p>
            <a:endParaRPr lang="en-US" dirty="0"/>
          </a:p>
        </p:txBody>
      </p:sp>
      <p:sp>
        <p:nvSpPr>
          <p:cNvPr id="4" name="Slide Number Placeholder 3"/>
          <p:cNvSpPr>
            <a:spLocks noGrp="1"/>
          </p:cNvSpPr>
          <p:nvPr>
            <p:ph type="sldNum" sz="quarter" idx="5"/>
          </p:nvPr>
        </p:nvSpPr>
        <p:spPr/>
        <p:txBody>
          <a:bodyPr/>
          <a:lstStyle/>
          <a:p>
            <a:fld id="{50671740-C33A-8941-9733-420C3E37C94F}" type="slidenum">
              <a:rPr lang="en-US" smtClean="0"/>
              <a:t>16</a:t>
            </a:fld>
            <a:endParaRPr lang="en-US" dirty="0"/>
          </a:p>
        </p:txBody>
      </p:sp>
    </p:spTree>
    <p:extLst>
      <p:ext uri="{BB962C8B-B14F-4D97-AF65-F5344CB8AC3E}">
        <p14:creationId xmlns:p14="http://schemas.microsoft.com/office/powerpoint/2010/main" val="3326206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opponent will argue that while professionalism  is a nice to have but that there are many other pressing matters </a:t>
            </a:r>
          </a:p>
          <a:p>
            <a:r>
              <a:rPr lang="en-US" dirty="0"/>
              <a:t>That’s like saying oxygen is a nice to have but not the main thing</a:t>
            </a:r>
          </a:p>
          <a:p>
            <a:r>
              <a:rPr lang="en-US" dirty="0"/>
              <a:t>This is the Main thing</a:t>
            </a:r>
          </a:p>
          <a:p>
            <a:r>
              <a:rPr lang="en-US" dirty="0"/>
              <a:t>We can’t get to the other things until, we determine what the man thing is.</a:t>
            </a:r>
          </a:p>
          <a:p>
            <a:r>
              <a:rPr lang="en-US" dirty="0"/>
              <a:t>Is professionalism advocacy? Deserts of care? social determinants? Continuity? Core Values?  Yes to all of it.</a:t>
            </a:r>
          </a:p>
          <a:p>
            <a:endParaRPr lang="en-US" dirty="0"/>
          </a:p>
        </p:txBody>
      </p:sp>
      <p:sp>
        <p:nvSpPr>
          <p:cNvPr id="4" name="Slide Number Placeholder 3"/>
          <p:cNvSpPr>
            <a:spLocks noGrp="1"/>
          </p:cNvSpPr>
          <p:nvPr>
            <p:ph type="sldNum" sz="quarter" idx="5"/>
          </p:nvPr>
        </p:nvSpPr>
        <p:spPr/>
        <p:txBody>
          <a:bodyPr/>
          <a:lstStyle/>
          <a:p>
            <a:fld id="{50671740-C33A-8941-9733-420C3E37C94F}" type="slidenum">
              <a:rPr lang="en-US" smtClean="0"/>
              <a:t>17</a:t>
            </a:fld>
            <a:endParaRPr lang="en-US" dirty="0"/>
          </a:p>
        </p:txBody>
      </p:sp>
    </p:spTree>
    <p:extLst>
      <p:ext uri="{BB962C8B-B14F-4D97-AF65-F5344CB8AC3E}">
        <p14:creationId xmlns:p14="http://schemas.microsoft.com/office/powerpoint/2010/main" val="4020306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hard. Its sticky. Its nuanced.  But we are</a:t>
            </a:r>
          </a:p>
        </p:txBody>
      </p:sp>
      <p:sp>
        <p:nvSpPr>
          <p:cNvPr id="4" name="Slide Number Placeholder 3"/>
          <p:cNvSpPr>
            <a:spLocks noGrp="1"/>
          </p:cNvSpPr>
          <p:nvPr>
            <p:ph type="sldNum" sz="quarter" idx="5"/>
          </p:nvPr>
        </p:nvSpPr>
        <p:spPr/>
        <p:txBody>
          <a:bodyPr/>
          <a:lstStyle/>
          <a:p>
            <a:fld id="{50671740-C33A-8941-9733-420C3E37C94F}" type="slidenum">
              <a:rPr lang="en-US" smtClean="0"/>
              <a:t>18</a:t>
            </a:fld>
            <a:endParaRPr lang="en-US" dirty="0"/>
          </a:p>
        </p:txBody>
      </p:sp>
    </p:spTree>
    <p:extLst>
      <p:ext uri="{BB962C8B-B14F-4D97-AF65-F5344CB8AC3E}">
        <p14:creationId xmlns:p14="http://schemas.microsoft.com/office/powerpoint/2010/main" val="2626550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671740-C33A-8941-9733-420C3E37C94F}" type="slidenum">
              <a:rPr lang="en-US" smtClean="0"/>
              <a:t>19</a:t>
            </a:fld>
            <a:endParaRPr lang="en-US" dirty="0"/>
          </a:p>
        </p:txBody>
      </p:sp>
    </p:spTree>
    <p:extLst>
      <p:ext uri="{BB962C8B-B14F-4D97-AF65-F5344CB8AC3E}">
        <p14:creationId xmlns:p14="http://schemas.microsoft.com/office/powerpoint/2010/main" val="35409205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Professionalism Imperative: Sustaining Trust from Training to Legacy, Professionalism: The Core Value That Makes Family Medicine Matter</a:t>
            </a:r>
          </a:p>
          <a:p>
            <a:r>
              <a:rPr lang="en-US" sz="1200" b="0" i="0" u="none" strike="noStrike" kern="1200" dirty="0">
                <a:solidFill>
                  <a:schemeClr val="tx1"/>
                </a:solidFill>
                <a:effectLst/>
                <a:latin typeface="+mn-lt"/>
                <a:ea typeface="+mn-ea"/>
                <a:cs typeface="+mn-cs"/>
              </a:rPr>
              <a:t>If we don’t define ourselves and what we embody, if we are just distracted – running around putting out fires, you best believe that others are defining it for us.  They are limiting our scope, diminishing our light.  They are telling out learners that they are just glorified nurse practitioners and just there to shuttle patients to the specialists.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Professionalism is foundational to who we are as Family Physicians, now more than ever. As Family physicians, we have to fight to define ourselves and our professionalism, what we profess, as if the survival of our specialty depended on it.  It does.</a:t>
            </a:r>
          </a:p>
          <a:p>
            <a:endParaRPr lang="en-US" dirty="0"/>
          </a:p>
        </p:txBody>
      </p:sp>
      <p:sp>
        <p:nvSpPr>
          <p:cNvPr id="4" name="Slide Number Placeholder 3"/>
          <p:cNvSpPr>
            <a:spLocks noGrp="1"/>
          </p:cNvSpPr>
          <p:nvPr>
            <p:ph type="sldNum" sz="quarter" idx="5"/>
          </p:nvPr>
        </p:nvSpPr>
        <p:spPr/>
        <p:txBody>
          <a:bodyPr/>
          <a:lstStyle/>
          <a:p>
            <a:fld id="{50671740-C33A-8941-9733-420C3E37C94F}" type="slidenum">
              <a:rPr lang="en-US" smtClean="0"/>
              <a:t>20</a:t>
            </a:fld>
            <a:endParaRPr lang="en-US" dirty="0"/>
          </a:p>
        </p:txBody>
      </p:sp>
    </p:spTree>
    <p:extLst>
      <p:ext uri="{BB962C8B-B14F-4D97-AF65-F5344CB8AC3E}">
        <p14:creationId xmlns:p14="http://schemas.microsoft.com/office/powerpoint/2010/main" val="3404896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32253-9F89-4225-3335-FDF289E8C7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196C11-A4A3-3C63-D798-D228A08E47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00D179-8B65-A7B1-9D43-12F614D1E34D}"/>
              </a:ext>
            </a:extLst>
          </p:cNvPr>
          <p:cNvSpPr>
            <a:spLocks noGrp="1"/>
          </p:cNvSpPr>
          <p:nvPr>
            <p:ph type="dt" sz="half" idx="10"/>
          </p:nvPr>
        </p:nvSpPr>
        <p:spPr/>
        <p:txBody>
          <a:bodyPr/>
          <a:lstStyle/>
          <a:p>
            <a:fld id="{BF4EDE7D-F1DD-9F45-B7E6-16931A38D5E4}" type="datetimeFigureOut">
              <a:rPr lang="en-US" smtClean="0"/>
              <a:t>9/26/25</a:t>
            </a:fld>
            <a:endParaRPr lang="en-US" dirty="0"/>
          </a:p>
        </p:txBody>
      </p:sp>
      <p:sp>
        <p:nvSpPr>
          <p:cNvPr id="5" name="Footer Placeholder 4">
            <a:extLst>
              <a:ext uri="{FF2B5EF4-FFF2-40B4-BE49-F238E27FC236}">
                <a16:creationId xmlns:a16="http://schemas.microsoft.com/office/drawing/2014/main" id="{E71976F3-74B0-ADC0-0FE6-E8870EC90E8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45092D-268F-82AA-325F-86491BE96C0A}"/>
              </a:ext>
            </a:extLst>
          </p:cNvPr>
          <p:cNvSpPr>
            <a:spLocks noGrp="1"/>
          </p:cNvSpPr>
          <p:nvPr>
            <p:ph type="sldNum" sz="quarter" idx="12"/>
          </p:nvPr>
        </p:nvSpPr>
        <p:spPr/>
        <p:txBody>
          <a:bodyPr/>
          <a:lstStyle/>
          <a:p>
            <a:fld id="{7067A8BA-5A7E-FA42-A515-2844064B563D}" type="slidenum">
              <a:rPr lang="en-US" smtClean="0"/>
              <a:t>‹#›</a:t>
            </a:fld>
            <a:endParaRPr lang="en-US" dirty="0"/>
          </a:p>
        </p:txBody>
      </p:sp>
    </p:spTree>
    <p:extLst>
      <p:ext uri="{BB962C8B-B14F-4D97-AF65-F5344CB8AC3E}">
        <p14:creationId xmlns:p14="http://schemas.microsoft.com/office/powerpoint/2010/main" val="2260569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5125B-B7D6-B865-3DCC-3904501A50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22A59E-6CC6-1059-37EC-972C535FF1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1E1558-6FD0-BDAA-3493-42136A95DFB0}"/>
              </a:ext>
            </a:extLst>
          </p:cNvPr>
          <p:cNvSpPr>
            <a:spLocks noGrp="1"/>
          </p:cNvSpPr>
          <p:nvPr>
            <p:ph type="dt" sz="half" idx="10"/>
          </p:nvPr>
        </p:nvSpPr>
        <p:spPr/>
        <p:txBody>
          <a:bodyPr/>
          <a:lstStyle/>
          <a:p>
            <a:fld id="{BF4EDE7D-F1DD-9F45-B7E6-16931A38D5E4}" type="datetimeFigureOut">
              <a:rPr lang="en-US" smtClean="0"/>
              <a:t>9/26/25</a:t>
            </a:fld>
            <a:endParaRPr lang="en-US" dirty="0"/>
          </a:p>
        </p:txBody>
      </p:sp>
      <p:sp>
        <p:nvSpPr>
          <p:cNvPr id="5" name="Footer Placeholder 4">
            <a:extLst>
              <a:ext uri="{FF2B5EF4-FFF2-40B4-BE49-F238E27FC236}">
                <a16:creationId xmlns:a16="http://schemas.microsoft.com/office/drawing/2014/main" id="{692C3168-DCA2-771F-E883-1B2984B53E0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25AC80E-DA37-6BCB-4EFC-737DDCFC9B99}"/>
              </a:ext>
            </a:extLst>
          </p:cNvPr>
          <p:cNvSpPr>
            <a:spLocks noGrp="1"/>
          </p:cNvSpPr>
          <p:nvPr>
            <p:ph type="sldNum" sz="quarter" idx="12"/>
          </p:nvPr>
        </p:nvSpPr>
        <p:spPr/>
        <p:txBody>
          <a:bodyPr/>
          <a:lstStyle/>
          <a:p>
            <a:fld id="{7067A8BA-5A7E-FA42-A515-2844064B563D}" type="slidenum">
              <a:rPr lang="en-US" smtClean="0"/>
              <a:t>‹#›</a:t>
            </a:fld>
            <a:endParaRPr lang="en-US" dirty="0"/>
          </a:p>
        </p:txBody>
      </p:sp>
    </p:spTree>
    <p:extLst>
      <p:ext uri="{BB962C8B-B14F-4D97-AF65-F5344CB8AC3E}">
        <p14:creationId xmlns:p14="http://schemas.microsoft.com/office/powerpoint/2010/main" val="2962594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67E7D-FFE8-A863-F6E1-0A73639ADE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17BD568-F6A5-A195-A0CF-282730EB0D7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A22E98-B428-5F6C-F088-F3849BCDB4BC}"/>
              </a:ext>
            </a:extLst>
          </p:cNvPr>
          <p:cNvSpPr>
            <a:spLocks noGrp="1"/>
          </p:cNvSpPr>
          <p:nvPr>
            <p:ph type="dt" sz="half" idx="10"/>
          </p:nvPr>
        </p:nvSpPr>
        <p:spPr/>
        <p:txBody>
          <a:bodyPr/>
          <a:lstStyle/>
          <a:p>
            <a:fld id="{BF4EDE7D-F1DD-9F45-B7E6-16931A38D5E4}" type="datetimeFigureOut">
              <a:rPr lang="en-US" smtClean="0"/>
              <a:t>9/26/25</a:t>
            </a:fld>
            <a:endParaRPr lang="en-US" dirty="0"/>
          </a:p>
        </p:txBody>
      </p:sp>
      <p:sp>
        <p:nvSpPr>
          <p:cNvPr id="5" name="Footer Placeholder 4">
            <a:extLst>
              <a:ext uri="{FF2B5EF4-FFF2-40B4-BE49-F238E27FC236}">
                <a16:creationId xmlns:a16="http://schemas.microsoft.com/office/drawing/2014/main" id="{46D754A2-292F-7806-061C-544330E8DC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DDBB88E-C707-522A-BF63-B2813985014D}"/>
              </a:ext>
            </a:extLst>
          </p:cNvPr>
          <p:cNvSpPr>
            <a:spLocks noGrp="1"/>
          </p:cNvSpPr>
          <p:nvPr>
            <p:ph type="sldNum" sz="quarter" idx="12"/>
          </p:nvPr>
        </p:nvSpPr>
        <p:spPr/>
        <p:txBody>
          <a:bodyPr/>
          <a:lstStyle/>
          <a:p>
            <a:fld id="{7067A8BA-5A7E-FA42-A515-2844064B563D}" type="slidenum">
              <a:rPr lang="en-US" smtClean="0"/>
              <a:t>‹#›</a:t>
            </a:fld>
            <a:endParaRPr lang="en-US" dirty="0"/>
          </a:p>
        </p:txBody>
      </p:sp>
    </p:spTree>
    <p:extLst>
      <p:ext uri="{BB962C8B-B14F-4D97-AF65-F5344CB8AC3E}">
        <p14:creationId xmlns:p14="http://schemas.microsoft.com/office/powerpoint/2010/main" val="1971110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22830-2E4F-9F9B-99E7-EC4002ECB1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25812-E0CC-6023-DEA2-31749A2A28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E86452-764D-9ABA-71F0-20E1684A93C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A410F7-DB2C-00D9-5ABF-07E7F71699D3}"/>
              </a:ext>
            </a:extLst>
          </p:cNvPr>
          <p:cNvSpPr>
            <a:spLocks noGrp="1"/>
          </p:cNvSpPr>
          <p:nvPr>
            <p:ph type="dt" sz="half" idx="10"/>
          </p:nvPr>
        </p:nvSpPr>
        <p:spPr/>
        <p:txBody>
          <a:bodyPr/>
          <a:lstStyle/>
          <a:p>
            <a:fld id="{BF4EDE7D-F1DD-9F45-B7E6-16931A38D5E4}" type="datetimeFigureOut">
              <a:rPr lang="en-US" smtClean="0"/>
              <a:t>9/26/25</a:t>
            </a:fld>
            <a:endParaRPr lang="en-US" dirty="0"/>
          </a:p>
        </p:txBody>
      </p:sp>
      <p:sp>
        <p:nvSpPr>
          <p:cNvPr id="6" name="Footer Placeholder 5">
            <a:extLst>
              <a:ext uri="{FF2B5EF4-FFF2-40B4-BE49-F238E27FC236}">
                <a16:creationId xmlns:a16="http://schemas.microsoft.com/office/drawing/2014/main" id="{7DC8773A-78E1-129E-356C-D2871D3919F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96FE471-56FF-BB58-3020-E570974C71B3}"/>
              </a:ext>
            </a:extLst>
          </p:cNvPr>
          <p:cNvSpPr>
            <a:spLocks noGrp="1"/>
          </p:cNvSpPr>
          <p:nvPr>
            <p:ph type="sldNum" sz="quarter" idx="12"/>
          </p:nvPr>
        </p:nvSpPr>
        <p:spPr/>
        <p:txBody>
          <a:bodyPr/>
          <a:lstStyle/>
          <a:p>
            <a:fld id="{7067A8BA-5A7E-FA42-A515-2844064B563D}" type="slidenum">
              <a:rPr lang="en-US" smtClean="0"/>
              <a:t>‹#›</a:t>
            </a:fld>
            <a:endParaRPr lang="en-US" dirty="0"/>
          </a:p>
        </p:txBody>
      </p:sp>
    </p:spTree>
    <p:extLst>
      <p:ext uri="{BB962C8B-B14F-4D97-AF65-F5344CB8AC3E}">
        <p14:creationId xmlns:p14="http://schemas.microsoft.com/office/powerpoint/2010/main" val="1323496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874C4-33E0-67AF-9FD3-C874E410C3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8D95E5-A595-45CB-4FFE-5F5CA61EC4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4B4D7C-C0C2-D82B-3EA0-D9AB8712B3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9878B2-DDF6-E3E8-4D67-5C1032442B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F7388B-4B3A-75B6-B2E9-0C348E8D20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F825EE-87AB-6259-35CA-EACB9F813E68}"/>
              </a:ext>
            </a:extLst>
          </p:cNvPr>
          <p:cNvSpPr>
            <a:spLocks noGrp="1"/>
          </p:cNvSpPr>
          <p:nvPr>
            <p:ph type="dt" sz="half" idx="10"/>
          </p:nvPr>
        </p:nvSpPr>
        <p:spPr/>
        <p:txBody>
          <a:bodyPr/>
          <a:lstStyle/>
          <a:p>
            <a:fld id="{BF4EDE7D-F1DD-9F45-B7E6-16931A38D5E4}" type="datetimeFigureOut">
              <a:rPr lang="en-US" smtClean="0"/>
              <a:t>9/26/25</a:t>
            </a:fld>
            <a:endParaRPr lang="en-US" dirty="0"/>
          </a:p>
        </p:txBody>
      </p:sp>
      <p:sp>
        <p:nvSpPr>
          <p:cNvPr id="8" name="Footer Placeholder 7">
            <a:extLst>
              <a:ext uri="{FF2B5EF4-FFF2-40B4-BE49-F238E27FC236}">
                <a16:creationId xmlns:a16="http://schemas.microsoft.com/office/drawing/2014/main" id="{C115E4BF-CD70-3231-BD61-3ED9CD80635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2493062-CC4A-5CFE-E684-C5338AAD5233}"/>
              </a:ext>
            </a:extLst>
          </p:cNvPr>
          <p:cNvSpPr>
            <a:spLocks noGrp="1"/>
          </p:cNvSpPr>
          <p:nvPr>
            <p:ph type="sldNum" sz="quarter" idx="12"/>
          </p:nvPr>
        </p:nvSpPr>
        <p:spPr/>
        <p:txBody>
          <a:bodyPr/>
          <a:lstStyle/>
          <a:p>
            <a:fld id="{7067A8BA-5A7E-FA42-A515-2844064B563D}" type="slidenum">
              <a:rPr lang="en-US" smtClean="0"/>
              <a:t>‹#›</a:t>
            </a:fld>
            <a:endParaRPr lang="en-US" dirty="0"/>
          </a:p>
        </p:txBody>
      </p:sp>
    </p:spTree>
    <p:extLst>
      <p:ext uri="{BB962C8B-B14F-4D97-AF65-F5344CB8AC3E}">
        <p14:creationId xmlns:p14="http://schemas.microsoft.com/office/powerpoint/2010/main" val="2191554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2E13E-CD6A-820F-65E9-3B8BDD48D50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0D92BA-E09D-4BB9-D70A-E323945A5BB4}"/>
              </a:ext>
            </a:extLst>
          </p:cNvPr>
          <p:cNvSpPr>
            <a:spLocks noGrp="1"/>
          </p:cNvSpPr>
          <p:nvPr>
            <p:ph type="dt" sz="half" idx="10"/>
          </p:nvPr>
        </p:nvSpPr>
        <p:spPr/>
        <p:txBody>
          <a:bodyPr/>
          <a:lstStyle/>
          <a:p>
            <a:fld id="{BF4EDE7D-F1DD-9F45-B7E6-16931A38D5E4}" type="datetimeFigureOut">
              <a:rPr lang="en-US" smtClean="0"/>
              <a:t>9/26/25</a:t>
            </a:fld>
            <a:endParaRPr lang="en-US" dirty="0"/>
          </a:p>
        </p:txBody>
      </p:sp>
      <p:sp>
        <p:nvSpPr>
          <p:cNvPr id="4" name="Footer Placeholder 3">
            <a:extLst>
              <a:ext uri="{FF2B5EF4-FFF2-40B4-BE49-F238E27FC236}">
                <a16:creationId xmlns:a16="http://schemas.microsoft.com/office/drawing/2014/main" id="{7F467739-3E79-84AB-4C23-EE5EA89C9D3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F21CCF1-A2A7-E978-3798-22A4CE2A400B}"/>
              </a:ext>
            </a:extLst>
          </p:cNvPr>
          <p:cNvSpPr>
            <a:spLocks noGrp="1"/>
          </p:cNvSpPr>
          <p:nvPr>
            <p:ph type="sldNum" sz="quarter" idx="12"/>
          </p:nvPr>
        </p:nvSpPr>
        <p:spPr/>
        <p:txBody>
          <a:bodyPr/>
          <a:lstStyle/>
          <a:p>
            <a:fld id="{7067A8BA-5A7E-FA42-A515-2844064B563D}" type="slidenum">
              <a:rPr lang="en-US" smtClean="0"/>
              <a:t>‹#›</a:t>
            </a:fld>
            <a:endParaRPr lang="en-US" dirty="0"/>
          </a:p>
        </p:txBody>
      </p:sp>
    </p:spTree>
    <p:extLst>
      <p:ext uri="{BB962C8B-B14F-4D97-AF65-F5344CB8AC3E}">
        <p14:creationId xmlns:p14="http://schemas.microsoft.com/office/powerpoint/2010/main" val="2756503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E5FD8A-4F77-1643-1B13-68E4BC086D35}"/>
              </a:ext>
            </a:extLst>
          </p:cNvPr>
          <p:cNvSpPr>
            <a:spLocks noGrp="1"/>
          </p:cNvSpPr>
          <p:nvPr>
            <p:ph type="dt" sz="half" idx="10"/>
          </p:nvPr>
        </p:nvSpPr>
        <p:spPr/>
        <p:txBody>
          <a:bodyPr/>
          <a:lstStyle/>
          <a:p>
            <a:fld id="{BF4EDE7D-F1DD-9F45-B7E6-16931A38D5E4}" type="datetimeFigureOut">
              <a:rPr lang="en-US" smtClean="0"/>
              <a:t>9/26/25</a:t>
            </a:fld>
            <a:endParaRPr lang="en-US" dirty="0"/>
          </a:p>
        </p:txBody>
      </p:sp>
      <p:sp>
        <p:nvSpPr>
          <p:cNvPr id="3" name="Footer Placeholder 2">
            <a:extLst>
              <a:ext uri="{FF2B5EF4-FFF2-40B4-BE49-F238E27FC236}">
                <a16:creationId xmlns:a16="http://schemas.microsoft.com/office/drawing/2014/main" id="{3793B4D4-DD4C-573C-48B5-A05EC080C94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65426C0-0F83-C13E-4647-A5B725104B63}"/>
              </a:ext>
            </a:extLst>
          </p:cNvPr>
          <p:cNvSpPr>
            <a:spLocks noGrp="1"/>
          </p:cNvSpPr>
          <p:nvPr>
            <p:ph type="sldNum" sz="quarter" idx="12"/>
          </p:nvPr>
        </p:nvSpPr>
        <p:spPr/>
        <p:txBody>
          <a:bodyPr/>
          <a:lstStyle/>
          <a:p>
            <a:fld id="{7067A8BA-5A7E-FA42-A515-2844064B563D}" type="slidenum">
              <a:rPr lang="en-US" smtClean="0"/>
              <a:t>‹#›</a:t>
            </a:fld>
            <a:endParaRPr lang="en-US" dirty="0"/>
          </a:p>
        </p:txBody>
      </p:sp>
    </p:spTree>
    <p:extLst>
      <p:ext uri="{BB962C8B-B14F-4D97-AF65-F5344CB8AC3E}">
        <p14:creationId xmlns:p14="http://schemas.microsoft.com/office/powerpoint/2010/main" val="4054262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3CD22-A079-83C0-F3A5-DE8589E952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453D28-C04C-2ABC-2A6F-7C756E04BF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E8C103-F5B1-AE00-EAF5-6873F33B54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9704A4-0BED-43FE-C8BE-7F13C49B66E3}"/>
              </a:ext>
            </a:extLst>
          </p:cNvPr>
          <p:cNvSpPr>
            <a:spLocks noGrp="1"/>
          </p:cNvSpPr>
          <p:nvPr>
            <p:ph type="dt" sz="half" idx="10"/>
          </p:nvPr>
        </p:nvSpPr>
        <p:spPr/>
        <p:txBody>
          <a:bodyPr/>
          <a:lstStyle/>
          <a:p>
            <a:fld id="{BF4EDE7D-F1DD-9F45-B7E6-16931A38D5E4}" type="datetimeFigureOut">
              <a:rPr lang="en-US" smtClean="0"/>
              <a:t>9/26/25</a:t>
            </a:fld>
            <a:endParaRPr lang="en-US" dirty="0"/>
          </a:p>
        </p:txBody>
      </p:sp>
      <p:sp>
        <p:nvSpPr>
          <p:cNvPr id="6" name="Footer Placeholder 5">
            <a:extLst>
              <a:ext uri="{FF2B5EF4-FFF2-40B4-BE49-F238E27FC236}">
                <a16:creationId xmlns:a16="http://schemas.microsoft.com/office/drawing/2014/main" id="{A9A65E65-51D8-F20E-BB5D-79F9537D30F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461A904-2DB0-3D1E-9714-312C81366B7B}"/>
              </a:ext>
            </a:extLst>
          </p:cNvPr>
          <p:cNvSpPr>
            <a:spLocks noGrp="1"/>
          </p:cNvSpPr>
          <p:nvPr>
            <p:ph type="sldNum" sz="quarter" idx="12"/>
          </p:nvPr>
        </p:nvSpPr>
        <p:spPr/>
        <p:txBody>
          <a:bodyPr/>
          <a:lstStyle/>
          <a:p>
            <a:fld id="{7067A8BA-5A7E-FA42-A515-2844064B563D}" type="slidenum">
              <a:rPr lang="en-US" smtClean="0"/>
              <a:t>‹#›</a:t>
            </a:fld>
            <a:endParaRPr lang="en-US" dirty="0"/>
          </a:p>
        </p:txBody>
      </p:sp>
    </p:spTree>
    <p:extLst>
      <p:ext uri="{BB962C8B-B14F-4D97-AF65-F5344CB8AC3E}">
        <p14:creationId xmlns:p14="http://schemas.microsoft.com/office/powerpoint/2010/main" val="482631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4A823-81E1-0CD3-883B-25473D37D3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7B52F3-4C81-5149-D329-94F3D52504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1B78AD1-51A2-7FBD-0F7A-D193E691AB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68B74B-68E3-DAD1-0776-8ACE1A45A74A}"/>
              </a:ext>
            </a:extLst>
          </p:cNvPr>
          <p:cNvSpPr>
            <a:spLocks noGrp="1"/>
          </p:cNvSpPr>
          <p:nvPr>
            <p:ph type="dt" sz="half" idx="10"/>
          </p:nvPr>
        </p:nvSpPr>
        <p:spPr/>
        <p:txBody>
          <a:bodyPr/>
          <a:lstStyle/>
          <a:p>
            <a:fld id="{BF4EDE7D-F1DD-9F45-B7E6-16931A38D5E4}" type="datetimeFigureOut">
              <a:rPr lang="en-US" smtClean="0"/>
              <a:t>9/26/25</a:t>
            </a:fld>
            <a:endParaRPr lang="en-US" dirty="0"/>
          </a:p>
        </p:txBody>
      </p:sp>
      <p:sp>
        <p:nvSpPr>
          <p:cNvPr id="6" name="Footer Placeholder 5">
            <a:extLst>
              <a:ext uri="{FF2B5EF4-FFF2-40B4-BE49-F238E27FC236}">
                <a16:creationId xmlns:a16="http://schemas.microsoft.com/office/drawing/2014/main" id="{82E0A726-174F-4177-CDD0-D72A8355830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6C956FA-0D02-66D1-BBC5-A32C82A719B1}"/>
              </a:ext>
            </a:extLst>
          </p:cNvPr>
          <p:cNvSpPr>
            <a:spLocks noGrp="1"/>
          </p:cNvSpPr>
          <p:nvPr>
            <p:ph type="sldNum" sz="quarter" idx="12"/>
          </p:nvPr>
        </p:nvSpPr>
        <p:spPr/>
        <p:txBody>
          <a:bodyPr/>
          <a:lstStyle/>
          <a:p>
            <a:fld id="{7067A8BA-5A7E-FA42-A515-2844064B563D}" type="slidenum">
              <a:rPr lang="en-US" smtClean="0"/>
              <a:t>‹#›</a:t>
            </a:fld>
            <a:endParaRPr lang="en-US" dirty="0"/>
          </a:p>
        </p:txBody>
      </p:sp>
    </p:spTree>
    <p:extLst>
      <p:ext uri="{BB962C8B-B14F-4D97-AF65-F5344CB8AC3E}">
        <p14:creationId xmlns:p14="http://schemas.microsoft.com/office/powerpoint/2010/main" val="1004721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69318-BE94-D12D-A676-F5194B1F69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1AD152-E669-5EBC-801E-A91EEA39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0C5506-3FFF-FEDD-A646-21CA2BAB601E}"/>
              </a:ext>
            </a:extLst>
          </p:cNvPr>
          <p:cNvSpPr>
            <a:spLocks noGrp="1"/>
          </p:cNvSpPr>
          <p:nvPr>
            <p:ph type="dt" sz="half" idx="10"/>
          </p:nvPr>
        </p:nvSpPr>
        <p:spPr/>
        <p:txBody>
          <a:bodyPr/>
          <a:lstStyle/>
          <a:p>
            <a:fld id="{BF4EDE7D-F1DD-9F45-B7E6-16931A38D5E4}" type="datetimeFigureOut">
              <a:rPr lang="en-US" smtClean="0"/>
              <a:t>9/26/25</a:t>
            </a:fld>
            <a:endParaRPr lang="en-US" dirty="0"/>
          </a:p>
        </p:txBody>
      </p:sp>
      <p:sp>
        <p:nvSpPr>
          <p:cNvPr id="5" name="Footer Placeholder 4">
            <a:extLst>
              <a:ext uri="{FF2B5EF4-FFF2-40B4-BE49-F238E27FC236}">
                <a16:creationId xmlns:a16="http://schemas.microsoft.com/office/drawing/2014/main" id="{7B685748-791F-1B5B-5B5D-B7695BD7154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912AFC0-6577-3A44-B096-4AFC58A54C01}"/>
              </a:ext>
            </a:extLst>
          </p:cNvPr>
          <p:cNvSpPr>
            <a:spLocks noGrp="1"/>
          </p:cNvSpPr>
          <p:nvPr>
            <p:ph type="sldNum" sz="quarter" idx="12"/>
          </p:nvPr>
        </p:nvSpPr>
        <p:spPr/>
        <p:txBody>
          <a:bodyPr/>
          <a:lstStyle/>
          <a:p>
            <a:fld id="{7067A8BA-5A7E-FA42-A515-2844064B563D}" type="slidenum">
              <a:rPr lang="en-US" smtClean="0"/>
              <a:t>‹#›</a:t>
            </a:fld>
            <a:endParaRPr lang="en-US" dirty="0"/>
          </a:p>
        </p:txBody>
      </p:sp>
    </p:spTree>
    <p:extLst>
      <p:ext uri="{BB962C8B-B14F-4D97-AF65-F5344CB8AC3E}">
        <p14:creationId xmlns:p14="http://schemas.microsoft.com/office/powerpoint/2010/main" val="1942438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28B6D1-5F03-5FF6-AB7E-5E9D62A8E0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49B09A-AE46-2AE5-90CB-ED69AEACDF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CC4006-43A6-7512-5908-114CE2CE1036}"/>
              </a:ext>
            </a:extLst>
          </p:cNvPr>
          <p:cNvSpPr>
            <a:spLocks noGrp="1"/>
          </p:cNvSpPr>
          <p:nvPr>
            <p:ph type="dt" sz="half" idx="10"/>
          </p:nvPr>
        </p:nvSpPr>
        <p:spPr/>
        <p:txBody>
          <a:bodyPr/>
          <a:lstStyle/>
          <a:p>
            <a:fld id="{BF4EDE7D-F1DD-9F45-B7E6-16931A38D5E4}" type="datetimeFigureOut">
              <a:rPr lang="en-US" smtClean="0"/>
              <a:t>9/26/25</a:t>
            </a:fld>
            <a:endParaRPr lang="en-US" dirty="0"/>
          </a:p>
        </p:txBody>
      </p:sp>
      <p:sp>
        <p:nvSpPr>
          <p:cNvPr id="5" name="Footer Placeholder 4">
            <a:extLst>
              <a:ext uri="{FF2B5EF4-FFF2-40B4-BE49-F238E27FC236}">
                <a16:creationId xmlns:a16="http://schemas.microsoft.com/office/drawing/2014/main" id="{91CBE6C6-2898-32FD-C69E-1A045790AFF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D16CD0-1F25-45DD-4A4B-0D89D2456D6A}"/>
              </a:ext>
            </a:extLst>
          </p:cNvPr>
          <p:cNvSpPr>
            <a:spLocks noGrp="1"/>
          </p:cNvSpPr>
          <p:nvPr>
            <p:ph type="sldNum" sz="quarter" idx="12"/>
          </p:nvPr>
        </p:nvSpPr>
        <p:spPr/>
        <p:txBody>
          <a:bodyPr/>
          <a:lstStyle/>
          <a:p>
            <a:fld id="{7067A8BA-5A7E-FA42-A515-2844064B563D}" type="slidenum">
              <a:rPr lang="en-US" smtClean="0"/>
              <a:t>‹#›</a:t>
            </a:fld>
            <a:endParaRPr lang="en-US" dirty="0"/>
          </a:p>
        </p:txBody>
      </p:sp>
    </p:spTree>
    <p:extLst>
      <p:ext uri="{BB962C8B-B14F-4D97-AF65-F5344CB8AC3E}">
        <p14:creationId xmlns:p14="http://schemas.microsoft.com/office/powerpoint/2010/main" val="1578792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8773AB-7F21-A985-190A-A013092EBA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B34E8DF-F292-99F0-ED20-FD39EDCAA0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A5B2F5-9E5B-AFDD-8B04-6CADC63669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4EDE7D-F1DD-9F45-B7E6-16931A38D5E4}" type="datetimeFigureOut">
              <a:rPr lang="en-US" smtClean="0"/>
              <a:t>9/26/25</a:t>
            </a:fld>
            <a:endParaRPr lang="en-US" dirty="0"/>
          </a:p>
        </p:txBody>
      </p:sp>
      <p:sp>
        <p:nvSpPr>
          <p:cNvPr id="5" name="Footer Placeholder 4">
            <a:extLst>
              <a:ext uri="{FF2B5EF4-FFF2-40B4-BE49-F238E27FC236}">
                <a16:creationId xmlns:a16="http://schemas.microsoft.com/office/drawing/2014/main" id="{F715FD6E-3282-76E7-E568-250DF7838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B77C53D-4B25-7CB3-671A-83FE8CA205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67A8BA-5A7E-FA42-A515-2844064B563D}" type="slidenum">
              <a:rPr lang="en-US" smtClean="0"/>
              <a:t>‹#›</a:t>
            </a:fld>
            <a:endParaRPr lang="en-US" dirty="0"/>
          </a:p>
        </p:txBody>
      </p:sp>
    </p:spTree>
    <p:extLst>
      <p:ext uri="{BB962C8B-B14F-4D97-AF65-F5344CB8AC3E}">
        <p14:creationId xmlns:p14="http://schemas.microsoft.com/office/powerpoint/2010/main" val="658051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www.google.com/search?client=safari&amp;sca_esv=952fdb03796c5895&amp;rls=en&amp;q=competence&amp;si=AMgyJEsoxf1x3izMIRdcfaP2O5eHkbzol8pbO6rXSFD3z7j1RCNIXp6XkoA_a7rUk9v62fuBuTICrLPqAvcQYqEQlRZZ13F-XNqgNqi7cU0Zd5BRoxUu3kU%3D&amp;expnd=1&amp;sa=X&amp;ved=2ahUKEwj1teb174qPAxV7DTQIHc39NncQyecJegQIORAR"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arkansasgopwing.blogspot.com/2019/08/navy-unmoored-by-latest-seal-scandals.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hyperlink" Target="https://www.studentdoctor.net/2018/01/17/keep-white-coat-looking-sharp/"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B3E0A-CA0C-791D-E4B9-314F42D45DCF}"/>
              </a:ext>
            </a:extLst>
          </p:cNvPr>
          <p:cNvSpPr>
            <a:spLocks noGrp="1"/>
          </p:cNvSpPr>
          <p:nvPr>
            <p:ph type="ctrTitle"/>
          </p:nvPr>
        </p:nvSpPr>
        <p:spPr>
          <a:xfrm>
            <a:off x="1524000" y="1637518"/>
            <a:ext cx="9144000" cy="2387600"/>
          </a:xfrm>
        </p:spPr>
        <p:txBody>
          <a:bodyPr>
            <a:noAutofit/>
          </a:bodyPr>
          <a:lstStyle/>
          <a:p>
            <a:r>
              <a:rPr lang="en-US" b="1" dirty="0"/>
              <a:t>Anchored in Integrity: </a:t>
            </a:r>
            <a:br>
              <a:rPr lang="en-US" b="1" dirty="0"/>
            </a:br>
            <a:r>
              <a:rPr lang="en-US" b="1" dirty="0"/>
              <a:t>Why Professionalism is the Foundation of Family Medicine’s Future</a:t>
            </a:r>
          </a:p>
        </p:txBody>
      </p:sp>
      <p:sp>
        <p:nvSpPr>
          <p:cNvPr id="3" name="Subtitle 2">
            <a:extLst>
              <a:ext uri="{FF2B5EF4-FFF2-40B4-BE49-F238E27FC236}">
                <a16:creationId xmlns:a16="http://schemas.microsoft.com/office/drawing/2014/main" id="{A53CE7EB-075C-A073-3594-2125390A29F5}"/>
              </a:ext>
            </a:extLst>
          </p:cNvPr>
          <p:cNvSpPr>
            <a:spLocks noGrp="1"/>
          </p:cNvSpPr>
          <p:nvPr>
            <p:ph type="subTitle" idx="1"/>
          </p:nvPr>
        </p:nvSpPr>
        <p:spPr>
          <a:xfrm>
            <a:off x="1524000" y="4503559"/>
            <a:ext cx="9144000" cy="1655762"/>
          </a:xfrm>
        </p:spPr>
        <p:txBody>
          <a:bodyPr>
            <a:normAutofit fontScale="77500" lnSpcReduction="20000"/>
          </a:bodyPr>
          <a:lstStyle/>
          <a:p>
            <a:r>
              <a:rPr lang="en-US" dirty="0"/>
              <a:t>Andrea Anderson MD, M,Ed., FAAFP</a:t>
            </a:r>
          </a:p>
          <a:p>
            <a:r>
              <a:rPr lang="en-US" dirty="0"/>
              <a:t>Immediate Past Chair, ABFM</a:t>
            </a:r>
          </a:p>
          <a:p>
            <a:r>
              <a:rPr lang="en-US" dirty="0"/>
              <a:t>Past Chair, ABFM Professionalism Committee</a:t>
            </a:r>
          </a:p>
          <a:p>
            <a:r>
              <a:rPr lang="en-US" dirty="0"/>
              <a:t>The Geroge Washington School of Medicine and Health Sciences</a:t>
            </a:r>
          </a:p>
          <a:p>
            <a:r>
              <a:rPr lang="en-US" dirty="0"/>
              <a:t>Washington, DC</a:t>
            </a:r>
          </a:p>
        </p:txBody>
      </p:sp>
    </p:spTree>
    <p:extLst>
      <p:ext uri="{BB962C8B-B14F-4D97-AF65-F5344CB8AC3E}">
        <p14:creationId xmlns:p14="http://schemas.microsoft.com/office/powerpoint/2010/main" val="176094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04" y="-712762"/>
            <a:ext cx="4778191" cy="1719072"/>
          </a:xfrm>
        </p:spPr>
        <p:txBody>
          <a:bodyPr vert="horz" lIns="91440" tIns="45720" rIns="91440" bIns="45720" rtlCol="0" anchor="b">
            <a:normAutofit/>
          </a:bodyPr>
          <a:lstStyle/>
          <a:p>
            <a:r>
              <a:rPr lang="en-US" sz="5400" kern="1200" dirty="0">
                <a:solidFill>
                  <a:schemeClr val="tx1"/>
                </a:solidFill>
                <a:latin typeface="+mj-lt"/>
                <a:ea typeface="+mj-ea"/>
                <a:cs typeface="+mj-cs"/>
              </a:rPr>
              <a:t>How it started</a:t>
            </a:r>
          </a:p>
        </p:txBody>
      </p:sp>
      <p:pic>
        <p:nvPicPr>
          <p:cNvPr id="7" name="Content Placeholder 6">
            <a:extLst>
              <a:ext uri="{FF2B5EF4-FFF2-40B4-BE49-F238E27FC236}">
                <a16:creationId xmlns:a16="http://schemas.microsoft.com/office/drawing/2014/main" id="{AD922687-6E18-F847-9703-F6372759A6F9}"/>
              </a:ext>
            </a:extLst>
          </p:cNvPr>
          <p:cNvPicPr>
            <a:picLocks noGrp="1" noChangeAspect="1"/>
          </p:cNvPicPr>
          <p:nvPr>
            <p:ph sz="half" idx="2"/>
          </p:nvPr>
        </p:nvPicPr>
        <p:blipFill>
          <a:blip r:embed="rId3"/>
          <a:stretch>
            <a:fillRect/>
          </a:stretch>
        </p:blipFill>
        <p:spPr>
          <a:xfrm rot="16200000" flipH="1" flipV="1">
            <a:off x="5317236" y="1337310"/>
            <a:ext cx="5577840" cy="4183380"/>
          </a:xfrm>
          <a:prstGeom prst="rect">
            <a:avLst/>
          </a:prstGeom>
        </p:spPr>
      </p:pic>
      <p:pic>
        <p:nvPicPr>
          <p:cNvPr id="12" name="Content Placeholder 11" descr="A person and person laughing&#10;&#10;AI-generated content may be incorrect.">
            <a:extLst>
              <a:ext uri="{FF2B5EF4-FFF2-40B4-BE49-F238E27FC236}">
                <a16:creationId xmlns:a16="http://schemas.microsoft.com/office/drawing/2014/main" id="{6CE0929B-12B2-7844-5240-11EC3FC392FC}"/>
              </a:ext>
            </a:extLst>
          </p:cNvPr>
          <p:cNvPicPr>
            <a:picLocks noGrp="1" noChangeAspect="1"/>
          </p:cNvPicPr>
          <p:nvPr>
            <p:ph sz="half" idx="1"/>
          </p:nvPr>
        </p:nvPicPr>
        <p:blipFill>
          <a:blip r:embed="rId4"/>
          <a:stretch>
            <a:fillRect/>
          </a:stretch>
        </p:blipFill>
        <p:spPr>
          <a:xfrm>
            <a:off x="0" y="1048165"/>
            <a:ext cx="5155522" cy="4046486"/>
          </a:xfrm>
        </p:spPr>
      </p:pic>
      <p:pic>
        <p:nvPicPr>
          <p:cNvPr id="14" name="Picture 13" descr="A person in a suit and hat standing next to a sign&#10;&#10;AI-generated content may be incorrect.">
            <a:extLst>
              <a:ext uri="{FF2B5EF4-FFF2-40B4-BE49-F238E27FC236}">
                <a16:creationId xmlns:a16="http://schemas.microsoft.com/office/drawing/2014/main" id="{B0E07593-724E-E0D2-7079-3D1AA0F0A344}"/>
              </a:ext>
            </a:extLst>
          </p:cNvPr>
          <p:cNvPicPr>
            <a:picLocks noChangeAspect="1"/>
          </p:cNvPicPr>
          <p:nvPr/>
        </p:nvPicPr>
        <p:blipFill>
          <a:blip r:embed="rId5"/>
          <a:stretch>
            <a:fillRect/>
          </a:stretch>
        </p:blipFill>
        <p:spPr>
          <a:xfrm>
            <a:off x="1994154" y="3995469"/>
            <a:ext cx="3961026" cy="2622282"/>
          </a:xfrm>
          <a:prstGeom prst="rect">
            <a:avLst/>
          </a:prstGeom>
        </p:spPr>
      </p:pic>
    </p:spTree>
    <p:extLst>
      <p:ext uri="{BB962C8B-B14F-4D97-AF65-F5344CB8AC3E}">
        <p14:creationId xmlns:p14="http://schemas.microsoft.com/office/powerpoint/2010/main" val="3578539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Content Placeholder 6">
            <a:extLst>
              <a:ext uri="{FF2B5EF4-FFF2-40B4-BE49-F238E27FC236}">
                <a16:creationId xmlns:a16="http://schemas.microsoft.com/office/drawing/2014/main" id="{1B15E1DF-92B7-2297-5C06-88943FB04E27}"/>
              </a:ext>
            </a:extLst>
          </p:cNvPr>
          <p:cNvPicPr>
            <a:picLocks noChangeAspect="1"/>
          </p:cNvPicPr>
          <p:nvPr/>
        </p:nvPicPr>
        <p:blipFill rotWithShape="1">
          <a:blip r:embed="rId3">
            <a:extLst>
              <a:ext uri="{28A0092B-C50C-407E-A947-70E740481C1C}">
                <a14:useLocalDpi xmlns:a14="http://schemas.microsoft.com/office/drawing/2010/main" val="0"/>
              </a:ext>
            </a:extLst>
          </a:blip>
          <a:srcRect r="2" b="2805"/>
          <a:stretch/>
        </p:blipFill>
        <p:spPr>
          <a:xfrm>
            <a:off x="643467" y="1601762"/>
            <a:ext cx="5291666" cy="3654476"/>
          </a:xfrm>
          <a:prstGeom prst="rect">
            <a:avLst/>
          </a:prstGeom>
        </p:spPr>
      </p:pic>
      <p:pic>
        <p:nvPicPr>
          <p:cNvPr id="5" name="Content Placeholder 4" descr="A person speaking into a microphone&#10;&#10;AI-generated content may be incorrect.">
            <a:extLst>
              <a:ext uri="{FF2B5EF4-FFF2-40B4-BE49-F238E27FC236}">
                <a16:creationId xmlns:a16="http://schemas.microsoft.com/office/drawing/2014/main" id="{5E34CEA2-63EA-D6ED-C904-A7012F6B6C3A}"/>
              </a:ext>
            </a:extLst>
          </p:cNvPr>
          <p:cNvPicPr>
            <a:picLocks noGrp="1" noChangeAspect="1"/>
          </p:cNvPicPr>
          <p:nvPr>
            <p:ph idx="1"/>
          </p:nvPr>
        </p:nvPicPr>
        <p:blipFill>
          <a:blip r:embed="rId4"/>
          <a:srcRect l="12375" r="11625"/>
          <a:stretch/>
        </p:blipFill>
        <p:spPr>
          <a:xfrm>
            <a:off x="6256865" y="1444625"/>
            <a:ext cx="5291667" cy="3968749"/>
          </a:xfrm>
          <a:prstGeom prst="rect">
            <a:avLst/>
          </a:prstGeom>
          <a:noFill/>
        </p:spPr>
      </p:pic>
    </p:spTree>
    <p:extLst>
      <p:ext uri="{BB962C8B-B14F-4D97-AF65-F5344CB8AC3E}">
        <p14:creationId xmlns:p14="http://schemas.microsoft.com/office/powerpoint/2010/main" val="2989813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C919B-745F-3D60-FB4E-FBC44B4FF5EC}"/>
              </a:ext>
            </a:extLst>
          </p:cNvPr>
          <p:cNvSpPr>
            <a:spLocks noGrp="1"/>
          </p:cNvSpPr>
          <p:nvPr>
            <p:ph type="title"/>
          </p:nvPr>
        </p:nvSpPr>
        <p:spPr/>
        <p:txBody>
          <a:bodyPr/>
          <a:lstStyle/>
          <a:p>
            <a:r>
              <a:rPr lang="en-US" altLang="en-US" dirty="0">
                <a:solidFill>
                  <a:srgbClr val="1F1F1F"/>
                </a:solidFill>
                <a:latin typeface="Google Sans"/>
              </a:rPr>
              <a:t>Pro·fes·sion·al·ism</a:t>
            </a:r>
            <a:br>
              <a:rPr kumimoji="0" lang="en-US" altLang="en-US" sz="1600" b="0" i="0" u="none" strike="noStrike" cap="none" normalizeH="0" baseline="0" dirty="0">
                <a:ln>
                  <a:noFill/>
                </a:ln>
                <a:solidFill>
                  <a:srgbClr val="1F1F1F"/>
                </a:solidFill>
                <a:effectLst/>
                <a:latin typeface="Helvetica Neue" panose="02000503000000020004" pitchFamily="2" charset="0"/>
              </a:rPr>
            </a:br>
            <a:endParaRPr lang="en-US" dirty="0"/>
          </a:p>
        </p:txBody>
      </p:sp>
      <p:sp>
        <p:nvSpPr>
          <p:cNvPr id="4" name="Rectangle 1">
            <a:extLst>
              <a:ext uri="{FF2B5EF4-FFF2-40B4-BE49-F238E27FC236}">
                <a16:creationId xmlns:a16="http://schemas.microsoft.com/office/drawing/2014/main" id="{006251BF-358D-AEFC-9B8C-EAABAA0225B6}"/>
              </a:ext>
            </a:extLst>
          </p:cNvPr>
          <p:cNvSpPr>
            <a:spLocks noGrp="1" noChangeArrowheads="1"/>
          </p:cNvSpPr>
          <p:nvPr>
            <p:ph idx="1"/>
          </p:nvPr>
        </p:nvSpPr>
        <p:spPr bwMode="auto">
          <a:xfrm>
            <a:off x="838200" y="1825625"/>
            <a:ext cx="8764643"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1F1F1F"/>
                </a:solidFill>
                <a:effectLst/>
                <a:latin typeface="Google Sans"/>
              </a:rPr>
              <a:t>pro·fes·sion·al·ism</a:t>
            </a:r>
            <a:endParaRPr kumimoji="0" lang="en-US" altLang="en-US" sz="3200" b="0" i="0" u="none" strike="noStrike" cap="none" normalizeH="0" baseline="0" dirty="0">
              <a:ln>
                <a:noFill/>
              </a:ln>
              <a:solidFill>
                <a:srgbClr val="1F1F1F"/>
              </a:solidFill>
              <a:effectLst/>
              <a:latin typeface="Helvetica Neue" panose="02000503000000020004"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1F1F1F"/>
                </a:solidFill>
                <a:effectLst/>
                <a:latin typeface="Helvetica Neue" panose="02000503000000020004" pitchFamily="2" charset="0"/>
              </a:rPr>
              <a:t>/prəˈfeSHənlˌiz(ə)m,prəˈfeSHnəˌliz(ə)m/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1F1F1F"/>
                </a:solidFill>
                <a:effectLst/>
                <a:latin typeface="Helvetica Neue" panose="02000503000000020004" pitchFamily="2" charset="0"/>
              </a:rPr>
              <a:t>noun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1F1F1F"/>
                </a:solidFill>
                <a:effectLst/>
                <a:latin typeface="Helvetica Neue" panose="02000503000000020004" pitchFamily="2" charset="0"/>
              </a:rPr>
              <a:t>noun: </a:t>
            </a:r>
            <a:r>
              <a:rPr kumimoji="0" lang="en-US" altLang="en-US" sz="3200" b="1" i="0" u="none" strike="noStrike" cap="none" normalizeH="0" baseline="0" dirty="0">
                <a:ln>
                  <a:noFill/>
                </a:ln>
                <a:solidFill>
                  <a:srgbClr val="1F1F1F"/>
                </a:solidFill>
                <a:effectLst/>
                <a:latin typeface="Helvetica Neue" panose="02000503000000020004" pitchFamily="2" charset="0"/>
              </a:rPr>
              <a:t>professionalism</a:t>
            </a:r>
            <a:endParaRPr kumimoji="0" lang="en-US" altLang="en-US" sz="3200" b="0" i="0" u="none" strike="noStrike" cap="none" normalizeH="0" baseline="0" dirty="0">
              <a:ln>
                <a:noFill/>
              </a:ln>
              <a:solidFill>
                <a:srgbClr val="1F1F1F"/>
              </a:solidFill>
              <a:effectLst/>
              <a:latin typeface="Helvetica Neue" panose="02000503000000020004" pitchFamily="2"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3200" b="0" i="0" u="none" strike="noStrike" cap="none" normalizeH="0" baseline="0" dirty="0">
                <a:ln>
                  <a:noFill/>
                </a:ln>
                <a:solidFill>
                  <a:srgbClr val="1F1F1F"/>
                </a:solidFill>
                <a:effectLst/>
                <a:latin typeface="Google Sans"/>
              </a:rPr>
              <a:t>the </a:t>
            </a:r>
            <a:r>
              <a:rPr kumimoji="0" lang="en-US" altLang="en-US" sz="3200" b="0" i="0" u="none" strike="noStrike" cap="none" normalizeH="0" baseline="0" dirty="0">
                <a:ln>
                  <a:noFill/>
                </a:ln>
                <a:solidFill>
                  <a:srgbClr val="1F1F1F"/>
                </a:solidFill>
                <a:effectLst/>
                <a:latin typeface="Google Sans"/>
                <a:hlinkClick r:id="rId3"/>
              </a:rPr>
              <a:t>competence</a:t>
            </a:r>
            <a:r>
              <a:rPr kumimoji="0" lang="en-US" altLang="en-US" sz="3200" b="0" i="0" u="none" strike="noStrike" cap="none" normalizeH="0" baseline="0" dirty="0">
                <a:ln>
                  <a:noFill/>
                </a:ln>
                <a:solidFill>
                  <a:srgbClr val="1F1F1F"/>
                </a:solidFill>
                <a:effectLst/>
                <a:latin typeface="Google Sans"/>
              </a:rPr>
              <a:t> or skill expected of a professional.</a:t>
            </a:r>
            <a:endParaRPr kumimoji="0" lang="en-US" altLang="en-US" sz="3200" b="0" i="0" u="none" strike="noStrike" cap="none" normalizeH="0" baseline="0" dirty="0">
              <a:ln>
                <a:noFill/>
              </a:ln>
              <a:solidFill>
                <a:srgbClr val="1F1F1F"/>
              </a:solidFill>
              <a:effectLst/>
              <a:latin typeface="Helvetica Neue" panose="02000503000000020004"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71541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C40BE-604E-45F8-88D4-380C361E7449}"/>
              </a:ext>
            </a:extLst>
          </p:cNvPr>
          <p:cNvSpPr>
            <a:spLocks noGrp="1"/>
          </p:cNvSpPr>
          <p:nvPr>
            <p:ph type="title"/>
          </p:nvPr>
        </p:nvSpPr>
        <p:spPr/>
        <p:txBody>
          <a:bodyPr/>
          <a:lstStyle/>
          <a:p>
            <a:r>
              <a:rPr lang="en-US" dirty="0"/>
              <a:t>What we are NOT talking about</a:t>
            </a:r>
          </a:p>
        </p:txBody>
      </p:sp>
      <p:sp>
        <p:nvSpPr>
          <p:cNvPr id="3" name="Content Placeholder 2">
            <a:extLst>
              <a:ext uri="{FF2B5EF4-FFF2-40B4-BE49-F238E27FC236}">
                <a16:creationId xmlns:a16="http://schemas.microsoft.com/office/drawing/2014/main" id="{5F7C4D26-7A07-1685-8A67-3C7D9B78D0B4}"/>
              </a:ext>
            </a:extLst>
          </p:cNvPr>
          <p:cNvSpPr>
            <a:spLocks noGrp="1"/>
          </p:cNvSpPr>
          <p:nvPr>
            <p:ph idx="1"/>
          </p:nvPr>
        </p:nvSpPr>
        <p:spPr/>
        <p:txBody>
          <a:bodyPr>
            <a:normAutofit/>
          </a:bodyPr>
          <a:lstStyle/>
          <a:p>
            <a:pPr marL="0" indent="0" algn="ctr">
              <a:buNone/>
            </a:pPr>
            <a:r>
              <a:rPr lang="en-US" sz="8800" dirty="0"/>
              <a:t>Professionalism vs Professional Misconduct</a:t>
            </a:r>
          </a:p>
        </p:txBody>
      </p:sp>
    </p:spTree>
    <p:extLst>
      <p:ext uri="{BB962C8B-B14F-4D97-AF65-F5344CB8AC3E}">
        <p14:creationId xmlns:p14="http://schemas.microsoft.com/office/powerpoint/2010/main" val="2244752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8F670-13C7-F0D9-9120-FE3B5C8905A0}"/>
              </a:ext>
            </a:extLst>
          </p:cNvPr>
          <p:cNvSpPr>
            <a:spLocks noGrp="1"/>
          </p:cNvSpPr>
          <p:nvPr>
            <p:ph type="title"/>
          </p:nvPr>
        </p:nvSpPr>
        <p:spPr/>
        <p:txBody>
          <a:bodyPr/>
          <a:lstStyle/>
          <a:p>
            <a:r>
              <a:rPr lang="en-US" dirty="0"/>
              <a:t>Professionalism</a:t>
            </a:r>
          </a:p>
        </p:txBody>
      </p:sp>
      <p:sp>
        <p:nvSpPr>
          <p:cNvPr id="3" name="Content Placeholder 2">
            <a:extLst>
              <a:ext uri="{FF2B5EF4-FFF2-40B4-BE49-F238E27FC236}">
                <a16:creationId xmlns:a16="http://schemas.microsoft.com/office/drawing/2014/main" id="{F9FDC2CE-81F9-4553-F720-D6716968EC04}"/>
              </a:ext>
            </a:extLst>
          </p:cNvPr>
          <p:cNvSpPr>
            <a:spLocks noGrp="1"/>
          </p:cNvSpPr>
          <p:nvPr>
            <p:ph idx="1"/>
          </p:nvPr>
        </p:nvSpPr>
        <p:spPr/>
        <p:txBody>
          <a:bodyPr>
            <a:normAutofit lnSpcReduction="10000"/>
          </a:bodyPr>
          <a:lstStyle/>
          <a:p>
            <a:pPr fontAlgn="ctr"/>
            <a:r>
              <a:rPr lang="en-US" sz="3600" dirty="0"/>
              <a:t>The root word  - "</a:t>
            </a:r>
            <a:r>
              <a:rPr lang="en-US" sz="3600" b="1" i="1" dirty="0">
                <a:solidFill>
                  <a:srgbClr val="FF0000"/>
                </a:solidFill>
              </a:rPr>
              <a:t>profess"</a:t>
            </a:r>
            <a:r>
              <a:rPr lang="en-US" sz="3600" dirty="0"/>
              <a:t>. It comes from the Latin word </a:t>
            </a:r>
            <a:r>
              <a:rPr lang="en-US" sz="3600" i="1" dirty="0"/>
              <a:t>"profiteri," </a:t>
            </a:r>
          </a:p>
          <a:p>
            <a:pPr fontAlgn="ctr"/>
            <a:r>
              <a:rPr lang="en-US" sz="3800" dirty="0"/>
              <a:t>A </a:t>
            </a:r>
            <a:r>
              <a:rPr lang="en-US" sz="3800" b="1" dirty="0">
                <a:solidFill>
                  <a:srgbClr val="FF0000"/>
                </a:solidFill>
              </a:rPr>
              <a:t>declaration</a:t>
            </a:r>
            <a:r>
              <a:rPr lang="en-US" sz="3800" dirty="0"/>
              <a:t> often involved a </a:t>
            </a:r>
            <a:r>
              <a:rPr lang="en-US" sz="3800" b="1" dirty="0">
                <a:solidFill>
                  <a:srgbClr val="FF0000"/>
                </a:solidFill>
              </a:rPr>
              <a:t>commitment</a:t>
            </a:r>
            <a:r>
              <a:rPr lang="en-US" sz="3800" dirty="0"/>
              <a:t> to uphold certain standards or principles, especially within a specific vocation</a:t>
            </a:r>
            <a:r>
              <a:rPr lang="en-US" dirty="0"/>
              <a:t>. </a:t>
            </a:r>
          </a:p>
          <a:p>
            <a:r>
              <a:rPr lang="en-US" sz="3800" dirty="0"/>
              <a:t>A public declaration or avowal of </a:t>
            </a:r>
            <a:r>
              <a:rPr lang="en-US" sz="3800" b="1" dirty="0">
                <a:solidFill>
                  <a:srgbClr val="FF0000"/>
                </a:solidFill>
              </a:rPr>
              <a:t>one's skills, beliefs, or commitment </a:t>
            </a:r>
            <a:r>
              <a:rPr lang="en-US" sz="3800" dirty="0"/>
              <a:t>to a particular trade or field. </a:t>
            </a:r>
          </a:p>
          <a:p>
            <a:endParaRPr lang="en-US" dirty="0"/>
          </a:p>
        </p:txBody>
      </p:sp>
    </p:spTree>
    <p:extLst>
      <p:ext uri="{BB962C8B-B14F-4D97-AF65-F5344CB8AC3E}">
        <p14:creationId xmlns:p14="http://schemas.microsoft.com/office/powerpoint/2010/main" val="1511401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C1E5815-D54C-487F-A054-6D4930AD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A close-up of a sign&#10;&#10;AI-generated content may be incorrect.">
            <a:extLst>
              <a:ext uri="{FF2B5EF4-FFF2-40B4-BE49-F238E27FC236}">
                <a16:creationId xmlns:a16="http://schemas.microsoft.com/office/drawing/2014/main" id="{3980917F-700B-3DCA-EB2C-7F8A928CF689}"/>
              </a:ext>
            </a:extLst>
          </p:cNvPr>
          <p:cNvPicPr>
            <a:picLocks noGrp="1" noChangeAspect="1"/>
          </p:cNvPicPr>
          <p:nvPr>
            <p:ph idx="1"/>
          </p:nvPr>
        </p:nvPicPr>
        <p:blipFill>
          <a:blip r:embed="rId3"/>
          <a:srcRect t="302"/>
          <a:stretch>
            <a:fillRect/>
          </a:stretch>
        </p:blipFill>
        <p:spPr>
          <a:xfrm>
            <a:off x="2469516" y="643468"/>
            <a:ext cx="5587941" cy="5571066"/>
          </a:xfrm>
          <a:prstGeom prst="rect">
            <a:avLst/>
          </a:prstGeom>
        </p:spPr>
      </p:pic>
      <p:sp>
        <p:nvSpPr>
          <p:cNvPr id="21" name="Freeform: Shape 20">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dirty="0"/>
          </a:p>
        </p:txBody>
      </p:sp>
    </p:spTree>
    <p:extLst>
      <p:ext uri="{BB962C8B-B14F-4D97-AF65-F5344CB8AC3E}">
        <p14:creationId xmlns:p14="http://schemas.microsoft.com/office/powerpoint/2010/main" val="218546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1A631-0F47-CFA4-1B1C-08AA2EBC1B23}"/>
              </a:ext>
            </a:extLst>
          </p:cNvPr>
          <p:cNvSpPr>
            <a:spLocks noGrp="1"/>
          </p:cNvSpPr>
          <p:nvPr>
            <p:ph type="title"/>
          </p:nvPr>
        </p:nvSpPr>
        <p:spPr/>
        <p:txBody>
          <a:bodyPr/>
          <a:lstStyle/>
          <a:p>
            <a:endParaRPr lang="en-US" dirty="0"/>
          </a:p>
        </p:txBody>
      </p:sp>
      <p:pic>
        <p:nvPicPr>
          <p:cNvPr id="5" name="Content Placeholder 4" descr="A close-up of a website&#10;&#10;AI-generated content may be incorrect.">
            <a:extLst>
              <a:ext uri="{FF2B5EF4-FFF2-40B4-BE49-F238E27FC236}">
                <a16:creationId xmlns:a16="http://schemas.microsoft.com/office/drawing/2014/main" id="{9F18C87E-C355-8509-877E-7F54E1E9D89D}"/>
              </a:ext>
            </a:extLst>
          </p:cNvPr>
          <p:cNvPicPr>
            <a:picLocks noGrp="1" noChangeAspect="1"/>
          </p:cNvPicPr>
          <p:nvPr>
            <p:ph idx="1"/>
          </p:nvPr>
        </p:nvPicPr>
        <p:blipFill>
          <a:blip r:embed="rId3"/>
          <a:stretch>
            <a:fillRect/>
          </a:stretch>
        </p:blipFill>
        <p:spPr>
          <a:xfrm>
            <a:off x="762142" y="1872587"/>
            <a:ext cx="10946314" cy="3240326"/>
          </a:xfrm>
        </p:spPr>
      </p:pic>
    </p:spTree>
    <p:extLst>
      <p:ext uri="{BB962C8B-B14F-4D97-AF65-F5344CB8AC3E}">
        <p14:creationId xmlns:p14="http://schemas.microsoft.com/office/powerpoint/2010/main" val="3526530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4" name="Content Placeholder 3" descr="profession professional professor">
            <a:extLst>
              <a:ext uri="{FF2B5EF4-FFF2-40B4-BE49-F238E27FC236}">
                <a16:creationId xmlns:a16="http://schemas.microsoft.com/office/drawing/2014/main" id="{F5F68631-3FB9-18D5-9CCE-FAAFCB24E418}"/>
              </a:ext>
            </a:extLst>
          </p:cNvPr>
          <p:cNvPicPr>
            <a:picLocks noGrp="1" noChangeAspect="1"/>
          </p:cNvPicPr>
          <p:nvPr>
            <p:ph idx="1"/>
          </p:nvPr>
        </p:nvPicPr>
        <p:blipFill>
          <a:blip r:embed="rId3"/>
          <a:srcRect t="15692" b="28068"/>
          <a:stretch>
            <a:fillRect/>
          </a:stretch>
        </p:blipFill>
        <p:spPr>
          <a:xfrm>
            <a:off x="20" y="1282"/>
            <a:ext cx="12191980" cy="6856718"/>
          </a:xfrm>
          <a:prstGeom prst="rect">
            <a:avLst/>
          </a:prstGeom>
        </p:spPr>
      </p:pic>
    </p:spTree>
    <p:extLst>
      <p:ext uri="{BB962C8B-B14F-4D97-AF65-F5344CB8AC3E}">
        <p14:creationId xmlns:p14="http://schemas.microsoft.com/office/powerpoint/2010/main" val="3910507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50C74-80AC-5303-9E00-537C14C0906A}"/>
              </a:ext>
            </a:extLst>
          </p:cNvPr>
          <p:cNvSpPr>
            <a:spLocks noGrp="1"/>
          </p:cNvSpPr>
          <p:nvPr>
            <p:ph type="title"/>
          </p:nvPr>
        </p:nvSpPr>
        <p:spPr/>
        <p:txBody>
          <a:bodyPr/>
          <a:lstStyle/>
          <a:p>
            <a:r>
              <a:rPr lang="en-US" dirty="0"/>
              <a:t>Word Weaponization</a:t>
            </a:r>
          </a:p>
        </p:txBody>
      </p:sp>
      <p:sp>
        <p:nvSpPr>
          <p:cNvPr id="3" name="Content Placeholder 2">
            <a:extLst>
              <a:ext uri="{FF2B5EF4-FFF2-40B4-BE49-F238E27FC236}">
                <a16:creationId xmlns:a16="http://schemas.microsoft.com/office/drawing/2014/main" id="{1E1CD1A5-6C87-91A1-8CCA-D8A8DDCD9190}"/>
              </a:ext>
            </a:extLst>
          </p:cNvPr>
          <p:cNvSpPr>
            <a:spLocks noGrp="1"/>
          </p:cNvSpPr>
          <p:nvPr>
            <p:ph idx="1"/>
          </p:nvPr>
        </p:nvSpPr>
        <p:spPr/>
        <p:txBody>
          <a:bodyPr/>
          <a:lstStyle/>
          <a:p>
            <a:endParaRPr lang="en-US" dirty="0"/>
          </a:p>
          <a:p>
            <a:r>
              <a:rPr lang="en-US" sz="4400" dirty="0"/>
              <a:t>strategic use of </a:t>
            </a:r>
            <a:r>
              <a:rPr lang="en-US" sz="4400" i="1" dirty="0"/>
              <a:t>language to manipulate, control, or inflict harm </a:t>
            </a:r>
            <a:r>
              <a:rPr lang="en-US" sz="4400" dirty="0"/>
              <a:t>on others. It involves using words to </a:t>
            </a:r>
            <a:r>
              <a:rPr lang="en-US" sz="4400" i="1" dirty="0"/>
              <a:t>advance agendas</a:t>
            </a:r>
            <a:r>
              <a:rPr lang="en-US" sz="4400" dirty="0"/>
              <a:t>, </a:t>
            </a:r>
            <a:r>
              <a:rPr lang="en-US" sz="4400" i="1" dirty="0"/>
              <a:t>demonize opponents</a:t>
            </a:r>
            <a:r>
              <a:rPr lang="en-US" sz="4400" dirty="0"/>
              <a:t>, or </a:t>
            </a:r>
            <a:r>
              <a:rPr lang="en-US" sz="4400" i="1" dirty="0"/>
              <a:t>create divisions</a:t>
            </a:r>
            <a:r>
              <a:rPr lang="en-US" sz="4400" dirty="0"/>
              <a:t>, rather than for </a:t>
            </a:r>
            <a:r>
              <a:rPr lang="en-US" sz="4400" b="1" u="sng" dirty="0"/>
              <a:t>genuine communication or understanding</a:t>
            </a:r>
            <a:r>
              <a:rPr lang="en-US" sz="4400" dirty="0"/>
              <a:t>. </a:t>
            </a:r>
          </a:p>
        </p:txBody>
      </p:sp>
    </p:spTree>
    <p:extLst>
      <p:ext uri="{BB962C8B-B14F-4D97-AF65-F5344CB8AC3E}">
        <p14:creationId xmlns:p14="http://schemas.microsoft.com/office/powerpoint/2010/main" val="2467821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A group of wooden tiles with letters on them&#10;&#10;AI-generated content may be incorrect.">
            <a:extLst>
              <a:ext uri="{FF2B5EF4-FFF2-40B4-BE49-F238E27FC236}">
                <a16:creationId xmlns:a16="http://schemas.microsoft.com/office/drawing/2014/main" id="{91BB2AB7-8853-ABD5-12EF-B2600F142F52}"/>
              </a:ext>
            </a:extLst>
          </p:cNvPr>
          <p:cNvPicPr>
            <a:picLocks noGrp="1" noChangeAspect="1"/>
          </p:cNvPicPr>
          <p:nvPr>
            <p:ph idx="1"/>
          </p:nvPr>
        </p:nvPicPr>
        <p:blipFill>
          <a:blip r:embed="rId3"/>
          <a:srcRect r="3888" b="-1"/>
          <a:stretch>
            <a:fillRect/>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2" name="Rectangle 11">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347219-578B-462D-BBCC-B8EC5E6638D4}"/>
              </a:ext>
            </a:extLst>
          </p:cNvPr>
          <p:cNvSpPr>
            <a:spLocks noGrp="1"/>
          </p:cNvSpPr>
          <p:nvPr>
            <p:ph type="title"/>
          </p:nvPr>
        </p:nvSpPr>
        <p:spPr>
          <a:xfrm>
            <a:off x="589556" y="5746071"/>
            <a:ext cx="7015499" cy="852260"/>
          </a:xfrm>
        </p:spPr>
        <p:txBody>
          <a:bodyPr vert="horz" lIns="91440" tIns="45720" rIns="91440" bIns="45720" rtlCol="0" anchor="ctr">
            <a:normAutofit/>
          </a:bodyPr>
          <a:lstStyle/>
          <a:p>
            <a:r>
              <a:rPr lang="en-US" sz="3600" dirty="0"/>
              <a:t>Weaponization</a:t>
            </a:r>
          </a:p>
        </p:txBody>
      </p:sp>
    </p:spTree>
    <p:extLst>
      <p:ext uri="{BB962C8B-B14F-4D97-AF65-F5344CB8AC3E}">
        <p14:creationId xmlns:p14="http://schemas.microsoft.com/office/powerpoint/2010/main" val="1950157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07316-B355-7EAE-F341-5CA5CCC7B6D6}"/>
              </a:ext>
            </a:extLst>
          </p:cNvPr>
          <p:cNvSpPr>
            <a:spLocks noGrp="1"/>
          </p:cNvSpPr>
          <p:nvPr>
            <p:ph type="title"/>
          </p:nvPr>
        </p:nvSpPr>
        <p:spPr/>
        <p:txBody>
          <a:bodyPr/>
          <a:lstStyle/>
          <a:p>
            <a:r>
              <a:rPr lang="en-US" dirty="0"/>
              <a:t>Nuance and Timing Also Matters</a:t>
            </a:r>
          </a:p>
        </p:txBody>
      </p:sp>
      <p:pic>
        <p:nvPicPr>
          <p:cNvPr id="5" name="Content Placeholder 4">
            <a:extLst>
              <a:ext uri="{FF2B5EF4-FFF2-40B4-BE49-F238E27FC236}">
                <a16:creationId xmlns:a16="http://schemas.microsoft.com/office/drawing/2014/main" id="{083A187E-9A6E-03FA-E759-992D07393C7E}"/>
              </a:ext>
            </a:extLst>
          </p:cNvPr>
          <p:cNvPicPr>
            <a:picLocks noGrp="1" noChangeAspect="1"/>
          </p:cNvPicPr>
          <p:nvPr>
            <p:ph idx="1"/>
          </p:nvPr>
        </p:nvPicPr>
        <p:blipFill>
          <a:blip r:embed="rId3"/>
          <a:stretch>
            <a:fillRect/>
          </a:stretch>
        </p:blipFill>
        <p:spPr>
          <a:xfrm>
            <a:off x="2865461" y="1825625"/>
            <a:ext cx="6461077" cy="4351338"/>
          </a:xfrm>
        </p:spPr>
      </p:pic>
    </p:spTree>
    <p:extLst>
      <p:ext uri="{BB962C8B-B14F-4D97-AF65-F5344CB8AC3E}">
        <p14:creationId xmlns:p14="http://schemas.microsoft.com/office/powerpoint/2010/main" val="3016631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couple of men in military uniforms holding guns&#10;&#10;AI-generated content may be incorrect.">
            <a:extLst>
              <a:ext uri="{FF2B5EF4-FFF2-40B4-BE49-F238E27FC236}">
                <a16:creationId xmlns:a16="http://schemas.microsoft.com/office/drawing/2014/main" id="{E0752A9C-4483-5A39-78BC-13D97A2A321A}"/>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rcRect b="13462"/>
          <a:stretch>
            <a:fillRect/>
          </a:stretch>
        </p:blipFill>
        <p:spPr>
          <a:xfrm>
            <a:off x="20" y="10"/>
            <a:ext cx="12191980" cy="6857990"/>
          </a:xfrm>
          <a:prstGeom prst="rect">
            <a:avLst/>
          </a:prstGeom>
        </p:spPr>
      </p:pic>
      <p:sp>
        <p:nvSpPr>
          <p:cNvPr id="14" name="Rectangle 13">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21A90D-75E9-DFF6-4C11-B67FEB8BF9D5}"/>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Navy Seals</a:t>
            </a:r>
          </a:p>
        </p:txBody>
      </p:sp>
      <p:cxnSp>
        <p:nvCxnSpPr>
          <p:cNvPr id="16" name="Straight Connector 15">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778B340-22D6-17DB-53D5-47A76EABF122}"/>
              </a:ext>
            </a:extLst>
          </p:cNvPr>
          <p:cNvSpPr txBox="1"/>
          <p:nvPr/>
        </p:nvSpPr>
        <p:spPr>
          <a:xfrm>
            <a:off x="9602830" y="6657945"/>
            <a:ext cx="2589170"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4" tooltip="https://arkansasgopwing.blogspot.com/2019/08/navy-unmoored-by-latest-seal-scandals.html">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dirty="0">
              <a:solidFill>
                <a:srgbClr val="FFFFFF"/>
              </a:solidFill>
            </a:endParaRPr>
          </a:p>
        </p:txBody>
      </p:sp>
    </p:spTree>
    <p:extLst>
      <p:ext uri="{BB962C8B-B14F-4D97-AF65-F5344CB8AC3E}">
        <p14:creationId xmlns:p14="http://schemas.microsoft.com/office/powerpoint/2010/main" val="2320473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close-up of a medical document&#10;&#10;AI-generated content may be incorrect.">
            <a:extLst>
              <a:ext uri="{FF2B5EF4-FFF2-40B4-BE49-F238E27FC236}">
                <a16:creationId xmlns:a16="http://schemas.microsoft.com/office/drawing/2014/main" id="{0035CDED-905F-3D80-5EFE-FA2F81D30BA5}"/>
              </a:ext>
            </a:extLst>
          </p:cNvPr>
          <p:cNvPicPr>
            <a:picLocks noGrp="1" noChangeAspect="1"/>
          </p:cNvPicPr>
          <p:nvPr>
            <p:ph idx="1"/>
          </p:nvPr>
        </p:nvPicPr>
        <p:blipFill>
          <a:blip r:embed="rId3"/>
          <a:srcRect r="3309" b="-1"/>
          <a:stretch/>
        </p:blipFill>
        <p:spPr>
          <a:xfrm>
            <a:off x="547545" y="547545"/>
            <a:ext cx="11088962" cy="5762910"/>
          </a:xfrm>
          <a:prstGeom prst="rect">
            <a:avLst/>
          </a:prstGeom>
        </p:spPr>
      </p:pic>
    </p:spTree>
    <p:extLst>
      <p:ext uri="{BB962C8B-B14F-4D97-AF65-F5344CB8AC3E}">
        <p14:creationId xmlns:p14="http://schemas.microsoft.com/office/powerpoint/2010/main" val="1639626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BC84D-6C74-82F0-A153-6E0F0EF36ABA}"/>
              </a:ext>
            </a:extLst>
          </p:cNvPr>
          <p:cNvSpPr>
            <a:spLocks noGrp="1"/>
          </p:cNvSpPr>
          <p:nvPr>
            <p:ph type="title"/>
          </p:nvPr>
        </p:nvSpPr>
        <p:spPr>
          <a:xfrm>
            <a:off x="657896" y="-1337289"/>
            <a:ext cx="10515600" cy="1325563"/>
          </a:xfrm>
        </p:spPr>
        <p:txBody>
          <a:bodyPr/>
          <a:lstStyle/>
          <a:p>
            <a:endParaRPr lang="en-US" dirty="0"/>
          </a:p>
        </p:txBody>
      </p:sp>
      <p:pic>
        <p:nvPicPr>
          <p:cNvPr id="5" name="Content Placeholder 4">
            <a:extLst>
              <a:ext uri="{FF2B5EF4-FFF2-40B4-BE49-F238E27FC236}">
                <a16:creationId xmlns:a16="http://schemas.microsoft.com/office/drawing/2014/main" id="{A602F4DD-4835-955E-FCE7-956A06C9E569}"/>
              </a:ext>
            </a:extLst>
          </p:cNvPr>
          <p:cNvPicPr>
            <a:picLocks noGrp="1" noChangeAspect="1"/>
          </p:cNvPicPr>
          <p:nvPr>
            <p:ph idx="1"/>
          </p:nvPr>
        </p:nvPicPr>
        <p:blipFill>
          <a:blip r:embed="rId3"/>
          <a:stretch>
            <a:fillRect/>
          </a:stretch>
        </p:blipFill>
        <p:spPr>
          <a:xfrm>
            <a:off x="2807594" y="511979"/>
            <a:ext cx="5950040" cy="6245824"/>
          </a:xfrm>
        </p:spPr>
      </p:pic>
    </p:spTree>
    <p:extLst>
      <p:ext uri="{BB962C8B-B14F-4D97-AF65-F5344CB8AC3E}">
        <p14:creationId xmlns:p14="http://schemas.microsoft.com/office/powerpoint/2010/main" val="1817695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3E72FA3-BD00-444A-AD9B-E6C3D069CD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0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4C3436D-6BFF-7049-F2F4-37C7DDF4CEB1}"/>
              </a:ext>
            </a:extLst>
          </p:cNvPr>
          <p:cNvSpPr>
            <a:spLocks noGrp="1"/>
          </p:cNvSpPr>
          <p:nvPr>
            <p:ph type="title"/>
          </p:nvPr>
        </p:nvSpPr>
        <p:spPr>
          <a:xfrm>
            <a:off x="838200" y="557189"/>
            <a:ext cx="10515600" cy="1110537"/>
          </a:xfrm>
        </p:spPr>
        <p:txBody>
          <a:bodyPr vert="horz" lIns="91440" tIns="45720" rIns="91440" bIns="45720" rtlCol="0" anchor="ctr">
            <a:normAutofit/>
          </a:bodyPr>
          <a:lstStyle/>
          <a:p>
            <a:r>
              <a:rPr lang="en-US" sz="3600" kern="1200" dirty="0">
                <a:solidFill>
                  <a:schemeClr val="tx1"/>
                </a:solidFill>
                <a:latin typeface="+mj-lt"/>
                <a:ea typeface="+mj-ea"/>
                <a:cs typeface="+mj-cs"/>
              </a:rPr>
              <a:t>New Declaration of  Family Medicine Professionalism</a:t>
            </a:r>
          </a:p>
        </p:txBody>
      </p:sp>
      <p:pic>
        <p:nvPicPr>
          <p:cNvPr id="8" name="Picture 7" descr="A book with text and a caduceus&#10;&#10;AI-generated content may be incorrect.">
            <a:extLst>
              <a:ext uri="{FF2B5EF4-FFF2-40B4-BE49-F238E27FC236}">
                <a16:creationId xmlns:a16="http://schemas.microsoft.com/office/drawing/2014/main" id="{5CF51F93-491D-BF52-1BC9-CF0C78638445}"/>
              </a:ext>
            </a:extLst>
          </p:cNvPr>
          <p:cNvPicPr>
            <a:picLocks noChangeAspect="1"/>
          </p:cNvPicPr>
          <p:nvPr/>
        </p:nvPicPr>
        <p:blipFill>
          <a:blip r:embed="rId3"/>
          <a:stretch>
            <a:fillRect/>
          </a:stretch>
        </p:blipFill>
        <p:spPr>
          <a:xfrm>
            <a:off x="1300632" y="1834939"/>
            <a:ext cx="1589013" cy="2056976"/>
          </a:xfrm>
          <a:prstGeom prst="rect">
            <a:avLst/>
          </a:prstGeom>
        </p:spPr>
      </p:pic>
      <p:pic>
        <p:nvPicPr>
          <p:cNvPr id="10" name="Picture 9" descr="A stack of wooden blocks with black text&#10;&#10;AI-generated content may be incorrect.">
            <a:extLst>
              <a:ext uri="{FF2B5EF4-FFF2-40B4-BE49-F238E27FC236}">
                <a16:creationId xmlns:a16="http://schemas.microsoft.com/office/drawing/2014/main" id="{0AB8E00D-21F0-0F41-1D84-F8D785E523E9}"/>
              </a:ext>
            </a:extLst>
          </p:cNvPr>
          <p:cNvPicPr>
            <a:picLocks noChangeAspect="1"/>
          </p:cNvPicPr>
          <p:nvPr/>
        </p:nvPicPr>
        <p:blipFill>
          <a:blip r:embed="rId4"/>
          <a:stretch>
            <a:fillRect/>
          </a:stretch>
        </p:blipFill>
        <p:spPr>
          <a:xfrm>
            <a:off x="5101154" y="1834939"/>
            <a:ext cx="1979839" cy="2056976"/>
          </a:xfrm>
          <a:prstGeom prst="rect">
            <a:avLst/>
          </a:prstGeom>
        </p:spPr>
      </p:pic>
      <p:pic>
        <p:nvPicPr>
          <p:cNvPr id="16" name="Picture 15" descr="A certificate with a logo and a stack of rocks&#10;&#10;AI-generated content may be incorrect.">
            <a:extLst>
              <a:ext uri="{FF2B5EF4-FFF2-40B4-BE49-F238E27FC236}">
                <a16:creationId xmlns:a16="http://schemas.microsoft.com/office/drawing/2014/main" id="{52FE8883-C933-B6B3-9508-320ACD4F39EA}"/>
              </a:ext>
            </a:extLst>
          </p:cNvPr>
          <p:cNvPicPr>
            <a:picLocks noChangeAspect="1"/>
          </p:cNvPicPr>
          <p:nvPr/>
        </p:nvPicPr>
        <p:blipFill>
          <a:blip r:embed="rId5"/>
          <a:stretch>
            <a:fillRect/>
          </a:stretch>
        </p:blipFill>
        <p:spPr>
          <a:xfrm>
            <a:off x="8582988" y="1834939"/>
            <a:ext cx="3002885" cy="2056976"/>
          </a:xfrm>
          <a:prstGeom prst="rect">
            <a:avLst/>
          </a:prstGeom>
        </p:spPr>
      </p:pic>
      <p:pic>
        <p:nvPicPr>
          <p:cNvPr id="6" name="Picture 5" descr="A group of people in white uniforms saluting&#10;&#10;AI-generated content may be incorrect.">
            <a:extLst>
              <a:ext uri="{FF2B5EF4-FFF2-40B4-BE49-F238E27FC236}">
                <a16:creationId xmlns:a16="http://schemas.microsoft.com/office/drawing/2014/main" id="{B333AD3B-8701-9B2E-96EB-59FFF8B68040}"/>
              </a:ext>
            </a:extLst>
          </p:cNvPr>
          <p:cNvPicPr>
            <a:picLocks noChangeAspect="1"/>
          </p:cNvPicPr>
          <p:nvPr/>
        </p:nvPicPr>
        <p:blipFill>
          <a:blip r:embed="rId6"/>
          <a:stretch>
            <a:fillRect/>
          </a:stretch>
        </p:blipFill>
        <p:spPr>
          <a:xfrm>
            <a:off x="542703" y="4063630"/>
            <a:ext cx="3104870" cy="2056976"/>
          </a:xfrm>
          <a:prstGeom prst="rect">
            <a:avLst/>
          </a:prstGeom>
        </p:spPr>
      </p:pic>
      <p:pic>
        <p:nvPicPr>
          <p:cNvPr id="18" name="Picture 17" descr="A pencil and question mark on a blue background&#10;&#10;AI-generated content may be incorrect.">
            <a:extLst>
              <a:ext uri="{FF2B5EF4-FFF2-40B4-BE49-F238E27FC236}">
                <a16:creationId xmlns:a16="http://schemas.microsoft.com/office/drawing/2014/main" id="{F0EE5E27-C5DF-33DE-9CA0-51298DFDEE9C}"/>
              </a:ext>
            </a:extLst>
          </p:cNvPr>
          <p:cNvPicPr>
            <a:picLocks noChangeAspect="1"/>
          </p:cNvPicPr>
          <p:nvPr/>
        </p:nvPicPr>
        <p:blipFill>
          <a:blip r:embed="rId7"/>
          <a:stretch>
            <a:fillRect/>
          </a:stretch>
        </p:blipFill>
        <p:spPr>
          <a:xfrm>
            <a:off x="4508784" y="4063630"/>
            <a:ext cx="3164578" cy="2056976"/>
          </a:xfrm>
          <a:prstGeom prst="rect">
            <a:avLst/>
          </a:prstGeom>
        </p:spPr>
      </p:pic>
      <p:pic>
        <p:nvPicPr>
          <p:cNvPr id="4" name="Content Placeholder 4">
            <a:extLst>
              <a:ext uri="{FF2B5EF4-FFF2-40B4-BE49-F238E27FC236}">
                <a16:creationId xmlns:a16="http://schemas.microsoft.com/office/drawing/2014/main" id="{9B9178DB-9CE6-71F6-5214-988D472C2881}"/>
              </a:ext>
            </a:extLst>
          </p:cNvPr>
          <p:cNvPicPr>
            <a:picLocks noGrp="1" noChangeAspect="1"/>
          </p:cNvPicPr>
          <p:nvPr>
            <p:ph idx="1"/>
          </p:nvPr>
        </p:nvPicPr>
        <p:blipFill rotWithShape="1">
          <a:blip r:embed="rId8">
            <a:extLst>
              <a:ext uri="{837473B0-CC2E-450A-ABE3-18F120FF3D39}">
                <a1611:picAttrSrcUrl xmlns:a1611="http://schemas.microsoft.com/office/drawing/2016/11/main" r:id="rId9"/>
              </a:ext>
            </a:extLst>
          </a:blip>
          <a:srcRect l="2049" r="60090" b="-1"/>
          <a:stretch/>
        </p:blipFill>
        <p:spPr>
          <a:xfrm>
            <a:off x="9385969" y="4063630"/>
            <a:ext cx="1396922" cy="2056976"/>
          </a:xfrm>
          <a:prstGeom prst="rect">
            <a:avLst/>
          </a:prstGeom>
        </p:spPr>
      </p:pic>
    </p:spTree>
    <p:extLst>
      <p:ext uri="{BB962C8B-B14F-4D97-AF65-F5344CB8AC3E}">
        <p14:creationId xmlns:p14="http://schemas.microsoft.com/office/powerpoint/2010/main" val="2187623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C1E5815-D54C-487F-A054-6D4930AD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A black and white speech bubble with black text&#10;&#10;AI-generated content may be incorrect.">
            <a:extLst>
              <a:ext uri="{FF2B5EF4-FFF2-40B4-BE49-F238E27FC236}">
                <a16:creationId xmlns:a16="http://schemas.microsoft.com/office/drawing/2014/main" id="{D8CCA2CD-86FD-9E5B-6E59-28A8D03BF707}"/>
              </a:ext>
            </a:extLst>
          </p:cNvPr>
          <p:cNvPicPr>
            <a:picLocks noGrp="1" noChangeAspect="1"/>
          </p:cNvPicPr>
          <p:nvPr>
            <p:ph idx="1"/>
          </p:nvPr>
        </p:nvPicPr>
        <p:blipFill>
          <a:blip r:embed="rId3"/>
          <a:stretch>
            <a:fillRect/>
          </a:stretch>
        </p:blipFill>
        <p:spPr>
          <a:xfrm>
            <a:off x="2477953" y="643468"/>
            <a:ext cx="5571066" cy="5571066"/>
          </a:xfrm>
          <a:prstGeom prst="rect">
            <a:avLst/>
          </a:prstGeom>
        </p:spPr>
      </p:pic>
      <p:sp>
        <p:nvSpPr>
          <p:cNvPr id="12" name="Freeform: Shape 11">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dirty="0"/>
          </a:p>
        </p:txBody>
      </p:sp>
    </p:spTree>
    <p:extLst>
      <p:ext uri="{BB962C8B-B14F-4D97-AF65-F5344CB8AC3E}">
        <p14:creationId xmlns:p14="http://schemas.microsoft.com/office/powerpoint/2010/main" val="2166835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5" name="Content Placeholder 4" descr="A baby in a sink&#10;&#10;AI-generated content may be incorrect.">
            <a:extLst>
              <a:ext uri="{FF2B5EF4-FFF2-40B4-BE49-F238E27FC236}">
                <a16:creationId xmlns:a16="http://schemas.microsoft.com/office/drawing/2014/main" id="{01E62AF5-18E1-5AE1-85EA-7808DCCD7378}"/>
              </a:ext>
            </a:extLst>
          </p:cNvPr>
          <p:cNvPicPr>
            <a:picLocks noGrp="1" noChangeAspect="1"/>
          </p:cNvPicPr>
          <p:nvPr>
            <p:ph idx="1"/>
          </p:nvPr>
        </p:nvPicPr>
        <p:blipFill>
          <a:blip r:embed="rId3"/>
          <a:srcRect t="1765"/>
          <a:stretch>
            <a:fillRect/>
          </a:stretch>
        </p:blipFill>
        <p:spPr>
          <a:xfrm>
            <a:off x="20" y="1282"/>
            <a:ext cx="12191980" cy="6856718"/>
          </a:xfrm>
          <a:prstGeom prst="rect">
            <a:avLst/>
          </a:prstGeom>
        </p:spPr>
      </p:pic>
    </p:spTree>
    <p:extLst>
      <p:ext uri="{BB962C8B-B14F-4D97-AF65-F5344CB8AC3E}">
        <p14:creationId xmlns:p14="http://schemas.microsoft.com/office/powerpoint/2010/main" val="2316301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5" name="Content Placeholder 4" descr="A blue sky with clouds and sun rays&#10;&#10;AI-generated content may be incorrect.">
            <a:extLst>
              <a:ext uri="{FF2B5EF4-FFF2-40B4-BE49-F238E27FC236}">
                <a16:creationId xmlns:a16="http://schemas.microsoft.com/office/drawing/2014/main" id="{D4CDBBBA-9EF0-CD71-E85D-E94C6C30252F}"/>
              </a:ext>
            </a:extLst>
          </p:cNvPr>
          <p:cNvPicPr>
            <a:picLocks noGrp="1" noChangeAspect="1"/>
          </p:cNvPicPr>
          <p:nvPr>
            <p:ph idx="1"/>
          </p:nvPr>
        </p:nvPicPr>
        <p:blipFill>
          <a:blip r:embed="rId3"/>
          <a:srcRect l="333" r="14318"/>
          <a:stretch>
            <a:fillRect/>
          </a:stretch>
        </p:blipFill>
        <p:spPr>
          <a:xfrm>
            <a:off x="20" y="1282"/>
            <a:ext cx="12191980" cy="6856718"/>
          </a:xfrm>
          <a:prstGeom prst="rect">
            <a:avLst/>
          </a:prstGeom>
        </p:spPr>
      </p:pic>
    </p:spTree>
    <p:extLst>
      <p:ext uri="{BB962C8B-B14F-4D97-AF65-F5344CB8AC3E}">
        <p14:creationId xmlns:p14="http://schemas.microsoft.com/office/powerpoint/2010/main" val="1487324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5" name="Content Placeholder 4" descr="A quote on a dark background&#10;&#10;AI-generated content may be incorrect.">
            <a:extLst>
              <a:ext uri="{FF2B5EF4-FFF2-40B4-BE49-F238E27FC236}">
                <a16:creationId xmlns:a16="http://schemas.microsoft.com/office/drawing/2014/main" id="{DB6599EA-A79B-E90C-DDED-FB23FECC0198}"/>
              </a:ext>
            </a:extLst>
          </p:cNvPr>
          <p:cNvPicPr>
            <a:picLocks noGrp="1" noChangeAspect="1"/>
          </p:cNvPicPr>
          <p:nvPr>
            <p:ph idx="1"/>
          </p:nvPr>
        </p:nvPicPr>
        <p:blipFill>
          <a:blip r:embed="rId3"/>
          <a:srcRect b="19"/>
          <a:stretch>
            <a:fillRect/>
          </a:stretch>
        </p:blipFill>
        <p:spPr>
          <a:xfrm>
            <a:off x="-347710" y="-294932"/>
            <a:ext cx="12191980" cy="6856718"/>
          </a:xfrm>
          <a:prstGeom prst="rect">
            <a:avLst/>
          </a:prstGeom>
        </p:spPr>
      </p:pic>
    </p:spTree>
    <p:extLst>
      <p:ext uri="{BB962C8B-B14F-4D97-AF65-F5344CB8AC3E}">
        <p14:creationId xmlns:p14="http://schemas.microsoft.com/office/powerpoint/2010/main" val="10642704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11441</TotalTime>
  <Words>699</Words>
  <Application>Microsoft Macintosh PowerPoint</Application>
  <PresentationFormat>Widescreen</PresentationFormat>
  <Paragraphs>68</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Aptos Display</vt:lpstr>
      <vt:lpstr>Arial</vt:lpstr>
      <vt:lpstr>Google Sans</vt:lpstr>
      <vt:lpstr>Helvetica Neue</vt:lpstr>
      <vt:lpstr>Office Theme</vt:lpstr>
      <vt:lpstr>Anchored in Integrity:  Why Professionalism is the Foundation of Family Medicine’s Future</vt:lpstr>
      <vt:lpstr>How it started</vt:lpstr>
      <vt:lpstr>PowerPoint Presentation</vt:lpstr>
      <vt:lpstr>Pro·fes·sion·al·ism </vt:lpstr>
      <vt:lpstr>What we are NOT talking about</vt:lpstr>
      <vt:lpstr>Professionalism</vt:lpstr>
      <vt:lpstr>PowerPoint Presentation</vt:lpstr>
      <vt:lpstr>PowerPoint Presentation</vt:lpstr>
      <vt:lpstr>PowerPoint Presentation</vt:lpstr>
      <vt:lpstr>Word Weaponization</vt:lpstr>
      <vt:lpstr>Weaponization</vt:lpstr>
      <vt:lpstr>Nuance and Timing Also Matters</vt:lpstr>
      <vt:lpstr>Navy Seals</vt:lpstr>
      <vt:lpstr>PowerPoint Presentation</vt:lpstr>
      <vt:lpstr>PowerPoint Presentation</vt:lpstr>
      <vt:lpstr>New Declaration of  Family Medicine Professionalism</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Andrea Anderson</dc:creator>
  <cp:lastModifiedBy>Andrea Anderson</cp:lastModifiedBy>
  <cp:revision>7</cp:revision>
  <cp:lastPrinted>2025-08-15T11:05:52Z</cp:lastPrinted>
  <dcterms:created xsi:type="dcterms:W3CDTF">2025-08-14T17:54:21Z</dcterms:created>
  <dcterms:modified xsi:type="dcterms:W3CDTF">2025-09-26T14:59:28Z</dcterms:modified>
</cp:coreProperties>
</file>