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Lst>
  <p:sldIdLst>
    <p:sldId id="271" r:id="rId3"/>
    <p:sldId id="278" r:id="rId4"/>
    <p:sldId id="647" r:id="rId5"/>
    <p:sldId id="673" r:id="rId6"/>
    <p:sldId id="281" r:id="rId7"/>
    <p:sldId id="331" r:id="rId8"/>
    <p:sldId id="670" r:id="rId9"/>
    <p:sldId id="339" r:id="rId10"/>
    <p:sldId id="680" r:id="rId11"/>
    <p:sldId id="332" r:id="rId12"/>
    <p:sldId id="333" r:id="rId13"/>
    <p:sldId id="652" r:id="rId14"/>
    <p:sldId id="669" r:id="rId15"/>
    <p:sldId id="656" r:id="rId16"/>
    <p:sldId id="658" r:id="rId17"/>
    <p:sldId id="657" r:id="rId18"/>
    <p:sldId id="663" r:id="rId19"/>
    <p:sldId id="661" r:id="rId20"/>
    <p:sldId id="660" r:id="rId21"/>
    <p:sldId id="659" r:id="rId22"/>
    <p:sldId id="674" r:id="rId23"/>
    <p:sldId id="649" r:id="rId24"/>
    <p:sldId id="676" r:id="rId25"/>
    <p:sldId id="678" r:id="rId26"/>
    <p:sldId id="679" r:id="rId27"/>
    <p:sldId id="282" r:id="rId28"/>
    <p:sldId id="668" r:id="rId29"/>
    <p:sldId id="284" r:id="rId30"/>
    <p:sldId id="261"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5" autoAdjust="0"/>
    <p:restoredTop sz="94660"/>
  </p:normalViewPr>
  <p:slideViewPr>
    <p:cSldViewPr snapToGrid="0">
      <p:cViewPr varScale="1">
        <p:scale>
          <a:sx n="89" d="100"/>
          <a:sy n="89" d="100"/>
        </p:scale>
        <p:origin x="87" y="10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38" Type="http://schemas.openxmlformats.org/officeDocument/2006/relationships/customXml" Target="../customXml/item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37" Type="http://schemas.openxmlformats.org/officeDocument/2006/relationships/customXml" Target="../customXml/item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customXml" Target="../customXml/item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B1D21AE4-1B88-AC4A-9D7C-28C6F76E6934}"/>
              </a:ext>
            </a:extLst>
          </p:cNvPr>
          <p:cNvSpPr/>
          <p:nvPr userDrawn="1"/>
        </p:nvSpPr>
        <p:spPr>
          <a:xfrm>
            <a:off x="0" y="0"/>
            <a:ext cx="12192000" cy="6858000"/>
          </a:xfrm>
          <a:prstGeom prst="rect">
            <a:avLst/>
          </a:prstGeom>
          <a:gradFill>
            <a:gsLst>
              <a:gs pos="0">
                <a:schemeClr val="tx1"/>
              </a:gs>
              <a:gs pos="100000">
                <a:srgbClr val="ACD8D1"/>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5" name="Rectangle 4"/>
          <p:cNvSpPr/>
          <p:nvPr userDrawn="1"/>
        </p:nvSpPr>
        <p:spPr>
          <a:xfrm>
            <a:off x="2" y="0"/>
            <a:ext cx="12191999" cy="6858000"/>
          </a:xfrm>
          <a:prstGeom prst="rect">
            <a:avLst/>
          </a:prstGeom>
          <a:gradFill flip="none" rotWithShape="1">
            <a:gsLst>
              <a:gs pos="0">
                <a:srgbClr val="0E233C">
                  <a:alpha val="86000"/>
                </a:srgbClr>
              </a:gs>
              <a:gs pos="100000">
                <a:srgbClr val="0E233C">
                  <a:alpha val="8000"/>
                </a:srgbClr>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grpSp>
        <p:nvGrpSpPr>
          <p:cNvPr id="16" name="Group 15">
            <a:extLst>
              <a:ext uri="{FF2B5EF4-FFF2-40B4-BE49-F238E27FC236}">
                <a16:creationId xmlns:a16="http://schemas.microsoft.com/office/drawing/2014/main" id="{50854081-5D23-AE4A-985C-9599D20A044C}"/>
              </a:ext>
            </a:extLst>
          </p:cNvPr>
          <p:cNvGrpSpPr/>
          <p:nvPr userDrawn="1"/>
        </p:nvGrpSpPr>
        <p:grpSpPr>
          <a:xfrm>
            <a:off x="8519136" y="5253863"/>
            <a:ext cx="3823133" cy="1641652"/>
            <a:chOff x="6389352" y="3940397"/>
            <a:chExt cx="2867350" cy="1231239"/>
          </a:xfrm>
        </p:grpSpPr>
        <p:pic>
          <p:nvPicPr>
            <p:cNvPr id="17" name="Picture 16" descr="MCW_Logo.ai">
              <a:extLst>
                <a:ext uri="{FF2B5EF4-FFF2-40B4-BE49-F238E27FC236}">
                  <a16:creationId xmlns:a16="http://schemas.microsoft.com/office/drawing/2014/main" id="{94627DBF-5F1B-0140-8053-C95BA9DFEAE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9697"/>
            <a:stretch/>
          </p:blipFill>
          <p:spPr>
            <a:xfrm>
              <a:off x="6389352" y="4174691"/>
              <a:ext cx="1457650" cy="762650"/>
            </a:xfrm>
            <a:prstGeom prst="rect">
              <a:avLst/>
            </a:prstGeom>
          </p:spPr>
        </p:pic>
        <p:pic>
          <p:nvPicPr>
            <p:cNvPr id="18" name="Picture 17" descr="MCW_Logo_Green_Tag_box.ai">
              <a:extLst>
                <a:ext uri="{FF2B5EF4-FFF2-40B4-BE49-F238E27FC236}">
                  <a16:creationId xmlns:a16="http://schemas.microsoft.com/office/drawing/2014/main" id="{2D9838C6-48C4-0D40-9193-83E71641F4A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7840"/>
            <a:stretch/>
          </p:blipFill>
          <p:spPr>
            <a:xfrm>
              <a:off x="7847002" y="3940397"/>
              <a:ext cx="1409700" cy="1231239"/>
            </a:xfrm>
            <a:prstGeom prst="rect">
              <a:avLst/>
            </a:prstGeom>
          </p:spPr>
        </p:pic>
      </p:grpSp>
      <p:sp>
        <p:nvSpPr>
          <p:cNvPr id="9" name="Title 1">
            <a:extLst>
              <a:ext uri="{FF2B5EF4-FFF2-40B4-BE49-F238E27FC236}">
                <a16:creationId xmlns:a16="http://schemas.microsoft.com/office/drawing/2014/main" id="{48227FE0-F566-B44F-A979-4003A10E6AD9}"/>
              </a:ext>
            </a:extLst>
          </p:cNvPr>
          <p:cNvSpPr>
            <a:spLocks noGrp="1"/>
          </p:cNvSpPr>
          <p:nvPr>
            <p:ph type="title" hasCustomPrompt="1"/>
          </p:nvPr>
        </p:nvSpPr>
        <p:spPr>
          <a:xfrm>
            <a:off x="846387" y="3240948"/>
            <a:ext cx="10972800" cy="550411"/>
          </a:xfrm>
          <a:prstGeom prst="rect">
            <a:avLst/>
          </a:prstGeom>
        </p:spPr>
        <p:txBody>
          <a:bodyPr anchor="t" anchorCtr="0">
            <a:noAutofit/>
          </a:bodyPr>
          <a:lstStyle>
            <a:lvl1pPr algn="l">
              <a:defRPr sz="3733">
                <a:solidFill>
                  <a:schemeClr val="bg1"/>
                </a:solidFill>
                <a:latin typeface="+mn-lt"/>
              </a:defRPr>
            </a:lvl1pPr>
          </a:lstStyle>
          <a:p>
            <a:r>
              <a:rPr lang="en-US" dirty="0"/>
              <a:t>TITLE OF PRESENTATION</a:t>
            </a:r>
            <a:br>
              <a:rPr lang="en-US" dirty="0"/>
            </a:br>
            <a:br>
              <a:rPr lang="en-US" dirty="0"/>
            </a:br>
            <a:endParaRPr lang="en-US" dirty="0"/>
          </a:p>
        </p:txBody>
      </p:sp>
      <p:sp>
        <p:nvSpPr>
          <p:cNvPr id="10" name="Content Placeholder 2">
            <a:extLst>
              <a:ext uri="{FF2B5EF4-FFF2-40B4-BE49-F238E27FC236}">
                <a16:creationId xmlns:a16="http://schemas.microsoft.com/office/drawing/2014/main" id="{E3587D41-D2CC-0F45-AC3B-07D5FBF04330}"/>
              </a:ext>
            </a:extLst>
          </p:cNvPr>
          <p:cNvSpPr>
            <a:spLocks noGrp="1"/>
          </p:cNvSpPr>
          <p:nvPr>
            <p:ph idx="1" hasCustomPrompt="1"/>
          </p:nvPr>
        </p:nvSpPr>
        <p:spPr>
          <a:xfrm>
            <a:off x="846387" y="3891625"/>
            <a:ext cx="10972800" cy="241231"/>
          </a:xfrm>
          <a:prstGeom prst="rect">
            <a:avLst/>
          </a:prstGeom>
        </p:spPr>
        <p:txBody>
          <a:bodyPr anchor="t" anchorCtr="0">
            <a:noAutofit/>
          </a:bodyPr>
          <a:lstStyle>
            <a:lvl1pPr marL="0" indent="0">
              <a:lnSpc>
                <a:spcPct val="50000"/>
              </a:lnSpc>
              <a:buFontTx/>
              <a:buNone/>
              <a:defRPr sz="2000" b="0" i="1" baseline="0">
                <a:solidFill>
                  <a:schemeClr val="bg1"/>
                </a:solidFill>
                <a:latin typeface="Franklin Gothic Book"/>
              </a:defRPr>
            </a:lvl1pPr>
            <a:lvl2pPr marL="609585" indent="0">
              <a:lnSpc>
                <a:spcPct val="100000"/>
              </a:lnSpc>
              <a:buFontTx/>
              <a:buNone/>
              <a:defRPr sz="2000" b="0" i="1">
                <a:solidFill>
                  <a:schemeClr val="bg1"/>
                </a:solidFill>
                <a:latin typeface="Franklin Gothic Book"/>
              </a:defRPr>
            </a:lvl2pPr>
            <a:lvl3pPr marL="1219170" indent="0">
              <a:lnSpc>
                <a:spcPct val="100000"/>
              </a:lnSpc>
              <a:buFontTx/>
              <a:buNone/>
              <a:defRPr sz="2000" b="0" i="1">
                <a:solidFill>
                  <a:schemeClr val="bg1"/>
                </a:solidFill>
                <a:latin typeface="Franklin Gothic Book"/>
              </a:defRPr>
            </a:lvl3pPr>
            <a:lvl4pPr marL="1828754" indent="0">
              <a:lnSpc>
                <a:spcPct val="100000"/>
              </a:lnSpc>
              <a:buFontTx/>
              <a:buNone/>
              <a:defRPr sz="2000" b="0" i="1">
                <a:solidFill>
                  <a:schemeClr val="bg1"/>
                </a:solidFill>
                <a:latin typeface="Franklin Gothic Book"/>
              </a:defRPr>
            </a:lvl4pPr>
            <a:lvl5pPr marL="2438339" indent="0">
              <a:lnSpc>
                <a:spcPct val="100000"/>
              </a:lnSpc>
              <a:buFontTx/>
              <a:buNone/>
              <a:defRPr sz="2000" b="0" i="1">
                <a:solidFill>
                  <a:schemeClr val="bg1"/>
                </a:solidFill>
                <a:latin typeface="Franklin Gothic Book"/>
              </a:defRPr>
            </a:lvl5pPr>
          </a:lstStyle>
          <a:p>
            <a:pPr lvl="0"/>
            <a:r>
              <a:rPr lang="en-US" dirty="0"/>
              <a:t>Event for Presentation, Name of Presenter</a:t>
            </a:r>
          </a:p>
          <a:p>
            <a:pPr lvl="0"/>
            <a:endParaRPr lang="en-US" dirty="0"/>
          </a:p>
        </p:txBody>
      </p:sp>
      <p:sp>
        <p:nvSpPr>
          <p:cNvPr id="11" name="Content Placeholder 2">
            <a:extLst>
              <a:ext uri="{FF2B5EF4-FFF2-40B4-BE49-F238E27FC236}">
                <a16:creationId xmlns:a16="http://schemas.microsoft.com/office/drawing/2014/main" id="{7A7EC5AB-DC60-3644-A948-0FB630BB2005}"/>
              </a:ext>
            </a:extLst>
          </p:cNvPr>
          <p:cNvSpPr>
            <a:spLocks noGrp="1"/>
          </p:cNvSpPr>
          <p:nvPr>
            <p:ph idx="11" hasCustomPrompt="1"/>
          </p:nvPr>
        </p:nvSpPr>
        <p:spPr>
          <a:xfrm>
            <a:off x="841748" y="4174038"/>
            <a:ext cx="10972800" cy="241231"/>
          </a:xfrm>
          <a:prstGeom prst="rect">
            <a:avLst/>
          </a:prstGeom>
        </p:spPr>
        <p:txBody>
          <a:bodyPr anchor="t" anchorCtr="0">
            <a:noAutofit/>
          </a:bodyPr>
          <a:lstStyle>
            <a:lvl1pPr marL="0" indent="0">
              <a:lnSpc>
                <a:spcPct val="50000"/>
              </a:lnSpc>
              <a:buFontTx/>
              <a:buNone/>
              <a:defRPr sz="1467" b="0" i="0" baseline="0">
                <a:solidFill>
                  <a:schemeClr val="bg1"/>
                </a:solidFill>
                <a:latin typeface="Franklin Gothic Book"/>
              </a:defRPr>
            </a:lvl1pPr>
            <a:lvl2pPr marL="609585" indent="0">
              <a:lnSpc>
                <a:spcPct val="100000"/>
              </a:lnSpc>
              <a:buFontTx/>
              <a:buNone/>
              <a:defRPr sz="2000" b="0" i="1">
                <a:solidFill>
                  <a:schemeClr val="bg1"/>
                </a:solidFill>
                <a:latin typeface="Franklin Gothic Book"/>
              </a:defRPr>
            </a:lvl2pPr>
            <a:lvl3pPr marL="1219170" indent="0">
              <a:lnSpc>
                <a:spcPct val="100000"/>
              </a:lnSpc>
              <a:buFontTx/>
              <a:buNone/>
              <a:defRPr sz="2000" b="0" i="1">
                <a:solidFill>
                  <a:schemeClr val="bg1"/>
                </a:solidFill>
                <a:latin typeface="Franklin Gothic Book"/>
              </a:defRPr>
            </a:lvl3pPr>
            <a:lvl4pPr marL="1828754" indent="0">
              <a:lnSpc>
                <a:spcPct val="100000"/>
              </a:lnSpc>
              <a:buFontTx/>
              <a:buNone/>
              <a:defRPr sz="2000" b="0" i="1">
                <a:solidFill>
                  <a:schemeClr val="bg1"/>
                </a:solidFill>
                <a:latin typeface="Franklin Gothic Book"/>
              </a:defRPr>
            </a:lvl4pPr>
            <a:lvl5pPr marL="2438339" indent="0">
              <a:lnSpc>
                <a:spcPct val="100000"/>
              </a:lnSpc>
              <a:buFontTx/>
              <a:buNone/>
              <a:defRPr sz="2000" b="0" i="1">
                <a:solidFill>
                  <a:schemeClr val="bg1"/>
                </a:solidFill>
                <a:latin typeface="Franklin Gothic Book"/>
              </a:defRPr>
            </a:lvl5pPr>
          </a:lstStyle>
          <a:p>
            <a:pPr lvl="0"/>
            <a:r>
              <a:rPr lang="en-US" dirty="0"/>
              <a:t>January 1, 2017</a:t>
            </a:r>
          </a:p>
        </p:txBody>
      </p:sp>
    </p:spTree>
    <p:extLst>
      <p:ext uri="{BB962C8B-B14F-4D97-AF65-F5344CB8AC3E}">
        <p14:creationId xmlns:p14="http://schemas.microsoft.com/office/powerpoint/2010/main" val="1125349112"/>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Blank">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D35C598-CD71-6E4B-ABC5-66382A98CB46}"/>
              </a:ext>
            </a:extLst>
          </p:cNvPr>
          <p:cNvSpPr/>
          <p:nvPr userDrawn="1"/>
        </p:nvSpPr>
        <p:spPr>
          <a:xfrm>
            <a:off x="0" y="0"/>
            <a:ext cx="12192000" cy="6858000"/>
          </a:xfrm>
          <a:prstGeom prst="rect">
            <a:avLst/>
          </a:prstGeom>
          <a:gradFill>
            <a:gsLst>
              <a:gs pos="0">
                <a:schemeClr val="tx1"/>
              </a:gs>
              <a:gs pos="100000">
                <a:srgbClr val="ACD8D1"/>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8" name="Rectangle 7">
            <a:extLst>
              <a:ext uri="{FF2B5EF4-FFF2-40B4-BE49-F238E27FC236}">
                <a16:creationId xmlns:a16="http://schemas.microsoft.com/office/drawing/2014/main" id="{8480FC72-E4D3-E34F-BC24-86CD5D95918A}"/>
              </a:ext>
            </a:extLst>
          </p:cNvPr>
          <p:cNvSpPr/>
          <p:nvPr userDrawn="1"/>
        </p:nvSpPr>
        <p:spPr>
          <a:xfrm>
            <a:off x="2" y="0"/>
            <a:ext cx="12191999" cy="6858000"/>
          </a:xfrm>
          <a:prstGeom prst="rect">
            <a:avLst/>
          </a:prstGeom>
          <a:gradFill flip="none" rotWithShape="1">
            <a:gsLst>
              <a:gs pos="0">
                <a:srgbClr val="0E233C">
                  <a:alpha val="86000"/>
                </a:srgbClr>
              </a:gs>
              <a:gs pos="100000">
                <a:srgbClr val="0E233C">
                  <a:alpha val="8000"/>
                </a:srgbClr>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cxnSp>
        <p:nvCxnSpPr>
          <p:cNvPr id="14" name="Straight Connector 13"/>
          <p:cNvCxnSpPr/>
          <p:nvPr userDrawn="1"/>
        </p:nvCxnSpPr>
        <p:spPr>
          <a:xfrm>
            <a:off x="1676407" y="1354667"/>
            <a:ext cx="0" cy="411480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sp>
        <p:nvSpPr>
          <p:cNvPr id="12" name="Title 1"/>
          <p:cNvSpPr>
            <a:spLocks noGrp="1"/>
          </p:cNvSpPr>
          <p:nvPr>
            <p:ph type="title" hasCustomPrompt="1"/>
          </p:nvPr>
        </p:nvSpPr>
        <p:spPr>
          <a:xfrm>
            <a:off x="1903701" y="2927003"/>
            <a:ext cx="10288299" cy="1003995"/>
          </a:xfrm>
          <a:prstGeom prst="rect">
            <a:avLst/>
          </a:prstGeom>
        </p:spPr>
        <p:txBody>
          <a:bodyPr>
            <a:normAutofit/>
          </a:bodyPr>
          <a:lstStyle>
            <a:lvl1pPr algn="l">
              <a:defRPr sz="5333">
                <a:solidFill>
                  <a:schemeClr val="bg1"/>
                </a:solidFill>
                <a:latin typeface="+mn-lt"/>
              </a:defRPr>
            </a:lvl1pPr>
          </a:lstStyle>
          <a:p>
            <a:r>
              <a:rPr lang="en-US" dirty="0"/>
              <a:t>DIVIDER PAGE</a:t>
            </a:r>
          </a:p>
        </p:txBody>
      </p:sp>
    </p:spTree>
    <p:extLst>
      <p:ext uri="{BB962C8B-B14F-4D97-AF65-F5344CB8AC3E}">
        <p14:creationId xmlns:p14="http://schemas.microsoft.com/office/powerpoint/2010/main" val="288746146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9" name="Slide Number Placeholder 12">
            <a:extLst>
              <a:ext uri="{FF2B5EF4-FFF2-40B4-BE49-F238E27FC236}">
                <a16:creationId xmlns:a16="http://schemas.microsoft.com/office/drawing/2014/main" id="{91DBE088-712C-EF4A-9EE0-E04C99C62327}"/>
              </a:ext>
            </a:extLst>
          </p:cNvPr>
          <p:cNvSpPr>
            <a:spLocks noGrp="1"/>
          </p:cNvSpPr>
          <p:nvPr>
            <p:ph type="sldNum" sz="quarter" idx="4"/>
          </p:nvPr>
        </p:nvSpPr>
        <p:spPr>
          <a:xfrm>
            <a:off x="4719541" y="6265559"/>
            <a:ext cx="2743200" cy="366183"/>
          </a:xfrm>
          <a:prstGeom prst="rect">
            <a:avLst/>
          </a:prstGeom>
        </p:spPr>
        <p:txBody>
          <a:bodyPr vert="horz" lIns="91440" tIns="45720" rIns="91440" bIns="45720" rtlCol="0" anchor="ctr"/>
          <a:lstStyle>
            <a:lvl1pPr algn="ctr">
              <a:defRPr sz="1600">
                <a:solidFill>
                  <a:schemeClr val="tx1">
                    <a:tint val="75000"/>
                  </a:schemeClr>
                </a:solidFill>
              </a:defRPr>
            </a:lvl1pPr>
          </a:lstStyle>
          <a:p>
            <a:fld id="{19D32446-EE4E-A04C-B16A-5398FB2B413D}" type="slidenum">
              <a:rPr lang="en-US" smtClean="0"/>
              <a:pPr/>
              <a:t>‹#›</a:t>
            </a:fld>
            <a:endParaRPr lang="en-US"/>
          </a:p>
        </p:txBody>
      </p:sp>
      <p:sp>
        <p:nvSpPr>
          <p:cNvPr id="4" name="Text Placeholder 3">
            <a:extLst>
              <a:ext uri="{FF2B5EF4-FFF2-40B4-BE49-F238E27FC236}">
                <a16:creationId xmlns:a16="http://schemas.microsoft.com/office/drawing/2014/main" id="{E1A0B529-F3E1-1646-9BE7-04D9219DFD50}"/>
              </a:ext>
            </a:extLst>
          </p:cNvPr>
          <p:cNvSpPr>
            <a:spLocks noGrp="1"/>
          </p:cNvSpPr>
          <p:nvPr>
            <p:ph type="body" sz="quarter" idx="13" hasCustomPrompt="1"/>
          </p:nvPr>
        </p:nvSpPr>
        <p:spPr>
          <a:xfrm>
            <a:off x="809407" y="213413"/>
            <a:ext cx="11122001" cy="801036"/>
          </a:xfrm>
          <a:prstGeom prst="rect">
            <a:avLst/>
          </a:prstGeom>
        </p:spPr>
        <p:txBody>
          <a:bodyPr/>
          <a:lstStyle>
            <a:lvl1pPr marL="0" indent="0">
              <a:buNone/>
              <a:defRPr sz="4800"/>
            </a:lvl1pPr>
          </a:lstStyle>
          <a:p>
            <a:pPr lvl="0"/>
            <a:r>
              <a:rPr lang="en-US" dirty="0"/>
              <a:t>HEADLINE COPY</a:t>
            </a:r>
          </a:p>
        </p:txBody>
      </p:sp>
      <p:sp>
        <p:nvSpPr>
          <p:cNvPr id="17" name="Content Placeholder 16">
            <a:extLst>
              <a:ext uri="{FF2B5EF4-FFF2-40B4-BE49-F238E27FC236}">
                <a16:creationId xmlns:a16="http://schemas.microsoft.com/office/drawing/2014/main" id="{550905BC-0437-7545-B07B-EB39B47E4E5C}"/>
              </a:ext>
            </a:extLst>
          </p:cNvPr>
          <p:cNvSpPr>
            <a:spLocks noGrp="1"/>
          </p:cNvSpPr>
          <p:nvPr>
            <p:ph sz="quarter" idx="14" hasCustomPrompt="1"/>
          </p:nvPr>
        </p:nvSpPr>
        <p:spPr>
          <a:xfrm>
            <a:off x="828312" y="1331385"/>
            <a:ext cx="11121709" cy="4336500"/>
          </a:xfrm>
          <a:prstGeom prst="rect">
            <a:avLst/>
          </a:prstGeom>
        </p:spPr>
        <p:txBody>
          <a:bodyPr/>
          <a:lstStyle>
            <a:lvl1pPr marL="230712" indent="-230712">
              <a:tabLst/>
              <a:defRPr sz="2667">
                <a:solidFill>
                  <a:schemeClr val="tx2"/>
                </a:solidFill>
              </a:defRPr>
            </a:lvl1pPr>
            <a:lvl2pPr marL="461422" indent="-230712">
              <a:buFont typeface="AppleSymbols" panose="02000000000000000000" pitchFamily="2" charset="-79"/>
              <a:buChar char="⎼"/>
              <a:tabLst/>
              <a:defRPr sz="2133">
                <a:solidFill>
                  <a:schemeClr val="tx2"/>
                </a:solidFill>
              </a:defRPr>
            </a:lvl2pPr>
            <a:lvl3pPr marL="914377" indent="-222245">
              <a:buFont typeface="Courier New" panose="02070309020205020404" pitchFamily="49" charset="0"/>
              <a:buChar char="o"/>
              <a:tabLst/>
              <a:defRPr sz="1600">
                <a:solidFill>
                  <a:schemeClr val="tx2"/>
                </a:solidFill>
              </a:defRPr>
            </a:lvl3pPr>
          </a:lstStyle>
          <a:p>
            <a:pPr lvl="0"/>
            <a:r>
              <a:rPr lang="en-US" dirty="0"/>
              <a:t>Bullet copy here</a:t>
            </a:r>
          </a:p>
          <a:p>
            <a:pPr lvl="1"/>
            <a:r>
              <a:rPr lang="en-US" dirty="0"/>
              <a:t>Bullet level two</a:t>
            </a:r>
          </a:p>
          <a:p>
            <a:pPr lvl="2"/>
            <a:r>
              <a:rPr lang="en-US" dirty="0"/>
              <a:t>Bullet level three</a:t>
            </a:r>
          </a:p>
        </p:txBody>
      </p:sp>
    </p:spTree>
    <p:extLst>
      <p:ext uri="{BB962C8B-B14F-4D97-AF65-F5344CB8AC3E}">
        <p14:creationId xmlns:p14="http://schemas.microsoft.com/office/powerpoint/2010/main" val="25087822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9" name="Picture Placeholder 4"/>
          <p:cNvSpPr>
            <a:spLocks noGrp="1"/>
          </p:cNvSpPr>
          <p:nvPr>
            <p:ph type="pic" sz="quarter" idx="15" hasCustomPrompt="1"/>
          </p:nvPr>
        </p:nvSpPr>
        <p:spPr>
          <a:xfrm>
            <a:off x="994840" y="1388707"/>
            <a:ext cx="6314877" cy="4336660"/>
          </a:xfrm>
          <a:prstGeom prst="rect">
            <a:avLst/>
          </a:prstGeom>
          <a:solidFill>
            <a:schemeClr val="bg1">
              <a:lumMod val="50000"/>
            </a:schemeClr>
          </a:solidFill>
        </p:spPr>
        <p:txBody>
          <a:bodyPr anchor="ctr" anchorCtr="0"/>
          <a:lstStyle>
            <a:lvl1pPr marL="0" indent="0" algn="ctr">
              <a:buFontTx/>
              <a:buNone/>
              <a:defRPr sz="2667" b="0" i="0">
                <a:solidFill>
                  <a:schemeClr val="bg1"/>
                </a:solidFill>
                <a:latin typeface="+mn-lt"/>
                <a:ea typeface="Times New Roman" charset="0"/>
                <a:cs typeface="Times New Roman" charset="0"/>
              </a:defRPr>
            </a:lvl1pPr>
          </a:lstStyle>
          <a:p>
            <a:r>
              <a:rPr lang="en-US" dirty="0"/>
              <a:t>Insert picture here</a:t>
            </a:r>
          </a:p>
        </p:txBody>
      </p:sp>
      <p:sp>
        <p:nvSpPr>
          <p:cNvPr id="6" name="Slide Number Placeholder 12">
            <a:extLst>
              <a:ext uri="{FF2B5EF4-FFF2-40B4-BE49-F238E27FC236}">
                <a16:creationId xmlns:a16="http://schemas.microsoft.com/office/drawing/2014/main" id="{B91C6DA8-6A6D-FF4C-A0E3-014C7190D277}"/>
              </a:ext>
            </a:extLst>
          </p:cNvPr>
          <p:cNvSpPr>
            <a:spLocks noGrp="1"/>
          </p:cNvSpPr>
          <p:nvPr>
            <p:ph type="sldNum" sz="quarter" idx="4"/>
          </p:nvPr>
        </p:nvSpPr>
        <p:spPr>
          <a:xfrm>
            <a:off x="4719541" y="6265559"/>
            <a:ext cx="2743200" cy="366183"/>
          </a:xfrm>
          <a:prstGeom prst="rect">
            <a:avLst/>
          </a:prstGeom>
        </p:spPr>
        <p:txBody>
          <a:bodyPr vert="horz" lIns="91440" tIns="45720" rIns="91440" bIns="45720" rtlCol="0" anchor="ctr"/>
          <a:lstStyle>
            <a:lvl1pPr algn="ctr">
              <a:defRPr sz="1600">
                <a:solidFill>
                  <a:schemeClr val="tx1">
                    <a:tint val="75000"/>
                  </a:schemeClr>
                </a:solidFill>
              </a:defRPr>
            </a:lvl1pPr>
          </a:lstStyle>
          <a:p>
            <a:fld id="{19D32446-EE4E-A04C-B16A-5398FB2B413D}" type="slidenum">
              <a:rPr lang="en-US" smtClean="0"/>
              <a:pPr/>
              <a:t>‹#›</a:t>
            </a:fld>
            <a:endParaRPr lang="en-US"/>
          </a:p>
        </p:txBody>
      </p:sp>
      <p:sp>
        <p:nvSpPr>
          <p:cNvPr id="12" name="Content Placeholder 16">
            <a:extLst>
              <a:ext uri="{FF2B5EF4-FFF2-40B4-BE49-F238E27FC236}">
                <a16:creationId xmlns:a16="http://schemas.microsoft.com/office/drawing/2014/main" id="{4BC5FC00-5E3E-274D-BA61-E77341B2A43A}"/>
              </a:ext>
            </a:extLst>
          </p:cNvPr>
          <p:cNvSpPr>
            <a:spLocks noGrp="1"/>
          </p:cNvSpPr>
          <p:nvPr>
            <p:ph sz="quarter" idx="18" hasCustomPrompt="1"/>
          </p:nvPr>
        </p:nvSpPr>
        <p:spPr>
          <a:xfrm>
            <a:off x="7763761" y="1331385"/>
            <a:ext cx="4148423" cy="4336500"/>
          </a:xfrm>
          <a:prstGeom prst="rect">
            <a:avLst/>
          </a:prstGeom>
        </p:spPr>
        <p:txBody>
          <a:bodyPr/>
          <a:lstStyle>
            <a:lvl1pPr marL="230712" indent="-230712">
              <a:tabLst/>
              <a:defRPr sz="2667">
                <a:solidFill>
                  <a:schemeClr val="tx2"/>
                </a:solidFill>
              </a:defRPr>
            </a:lvl1pPr>
            <a:lvl2pPr marL="461422" indent="-230712">
              <a:buFont typeface="AppleSymbols" panose="02000000000000000000" pitchFamily="2" charset="-79"/>
              <a:buChar char="⎼"/>
              <a:tabLst/>
              <a:defRPr sz="2133">
                <a:solidFill>
                  <a:schemeClr val="tx2"/>
                </a:solidFill>
              </a:defRPr>
            </a:lvl2pPr>
            <a:lvl3pPr marL="914377" indent="-222245">
              <a:buFont typeface="Courier New" panose="02070309020205020404" pitchFamily="49" charset="0"/>
              <a:buChar char="o"/>
              <a:tabLst/>
              <a:defRPr sz="1600">
                <a:solidFill>
                  <a:schemeClr val="tx2"/>
                </a:solidFill>
              </a:defRPr>
            </a:lvl3pPr>
          </a:lstStyle>
          <a:p>
            <a:pPr lvl="0"/>
            <a:r>
              <a:rPr lang="en-US" dirty="0"/>
              <a:t>Bullet copy here</a:t>
            </a:r>
          </a:p>
          <a:p>
            <a:pPr lvl="1"/>
            <a:r>
              <a:rPr lang="en-US" dirty="0"/>
              <a:t>Bullet level two</a:t>
            </a:r>
          </a:p>
          <a:p>
            <a:pPr lvl="2"/>
            <a:r>
              <a:rPr lang="en-US" dirty="0"/>
              <a:t>Bullet level three</a:t>
            </a:r>
          </a:p>
        </p:txBody>
      </p:sp>
      <p:sp>
        <p:nvSpPr>
          <p:cNvPr id="13" name="Text Placeholder 3">
            <a:extLst>
              <a:ext uri="{FF2B5EF4-FFF2-40B4-BE49-F238E27FC236}">
                <a16:creationId xmlns:a16="http://schemas.microsoft.com/office/drawing/2014/main" id="{A3B1DF03-9C6D-DE4B-A42C-C4884DE7F142}"/>
              </a:ext>
            </a:extLst>
          </p:cNvPr>
          <p:cNvSpPr>
            <a:spLocks noGrp="1"/>
          </p:cNvSpPr>
          <p:nvPr>
            <p:ph type="body" sz="quarter" idx="19" hasCustomPrompt="1"/>
          </p:nvPr>
        </p:nvSpPr>
        <p:spPr>
          <a:xfrm>
            <a:off x="809408" y="213413"/>
            <a:ext cx="11112693" cy="801036"/>
          </a:xfrm>
          <a:prstGeom prst="rect">
            <a:avLst/>
          </a:prstGeom>
        </p:spPr>
        <p:txBody>
          <a:bodyPr/>
          <a:lstStyle>
            <a:lvl1pPr marL="0" indent="0">
              <a:buNone/>
              <a:defRPr sz="4800"/>
            </a:lvl1pPr>
          </a:lstStyle>
          <a:p>
            <a:pPr lvl="0"/>
            <a:r>
              <a:rPr lang="en-US" dirty="0"/>
              <a:t>HEADLINE COPY</a:t>
            </a:r>
          </a:p>
        </p:txBody>
      </p:sp>
    </p:spTree>
    <p:extLst>
      <p:ext uri="{BB962C8B-B14F-4D97-AF65-F5344CB8AC3E}">
        <p14:creationId xmlns:p14="http://schemas.microsoft.com/office/powerpoint/2010/main" val="4236942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CF72FA-4308-43F8-B0BC-0EEA254123B5}" type="datetimeFigureOut">
              <a:rPr lang="en-US" smtClean="0"/>
              <a:t>8/14/2025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9D56B55-0469-41B3-B958-36D45DD91949}" type="slidenum">
              <a:rPr lang="en-US" smtClean="0"/>
              <a:t>‹#›</a:t>
            </a:fld>
            <a:endParaRPr lang="en-US"/>
          </a:p>
        </p:txBody>
      </p:sp>
    </p:spTree>
    <p:extLst>
      <p:ext uri="{BB962C8B-B14F-4D97-AF65-F5344CB8AC3E}">
        <p14:creationId xmlns:p14="http://schemas.microsoft.com/office/powerpoint/2010/main" val="3351920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normAutofit/>
          </a:bodyPr>
          <a:lstStyle>
            <a:lvl1pPr algn="ctr">
              <a:defRPr sz="4400"/>
            </a:lvl1pPr>
          </a:lstStyle>
          <a:p>
            <a:r>
              <a:rPr lang="en-US" dirty="0"/>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D1CF72FA-4308-43F8-B0BC-0EEA254123B5}" type="datetimeFigureOut">
              <a:rPr lang="en-US" smtClean="0"/>
              <a:t>8/14/2025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D56B55-0469-41B3-B958-36D45DD91949}" type="slidenum">
              <a:rPr lang="en-US" smtClean="0"/>
              <a:t>‹#›</a:t>
            </a:fld>
            <a:endParaRPr lang="en-US"/>
          </a:p>
        </p:txBody>
      </p:sp>
    </p:spTree>
    <p:extLst>
      <p:ext uri="{BB962C8B-B14F-4D97-AF65-F5344CB8AC3E}">
        <p14:creationId xmlns:p14="http://schemas.microsoft.com/office/powerpoint/2010/main" val="20555289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609600" y="668475"/>
            <a:ext cx="10972800" cy="1143000"/>
          </a:xfrm>
          <a:prstGeom prst="rect">
            <a:avLst/>
          </a:prstGeom>
        </p:spPr>
        <p:txBody>
          <a:bodyPr vert="horz" lIns="91440" tIns="45720" rIns="91440" bIns="45720" rtlCol="0" anchor="ctr">
            <a:normAutofit/>
          </a:bodyPr>
          <a:lstStyle/>
          <a:p>
            <a:r>
              <a:rPr lang="en-US" dirty="0"/>
              <a:t>Click to edit Master title style</a:t>
            </a:r>
            <a:br>
              <a:rPr lang="en-US" dirty="0"/>
            </a:br>
            <a:r>
              <a:rPr lang="en-US" dirty="0"/>
              <a:t>Click to edit Master title style</a:t>
            </a:r>
          </a:p>
        </p:txBody>
      </p:sp>
      <p:sp>
        <p:nvSpPr>
          <p:cNvPr id="4" name="Text Placeholder 2"/>
          <p:cNvSpPr>
            <a:spLocks noGrp="1"/>
          </p:cNvSpPr>
          <p:nvPr>
            <p:ph idx="1"/>
          </p:nvPr>
        </p:nvSpPr>
        <p:spPr>
          <a:xfrm>
            <a:off x="609600" y="1994038"/>
            <a:ext cx="10972800" cy="394687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00710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4D21C5F-D512-4C8B-93B7-E2ABA3CAD93D}" type="datetimeFigureOut">
              <a:rPr lang="en-US" smtClean="0"/>
              <a:pPr/>
              <a:t>8/14/2025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9BC394-547B-4B9B-817F-B91A7C110734}" type="slidenum">
              <a:rPr lang="en-US" smtClean="0"/>
              <a:pPr/>
              <a:t>‹#›</a:t>
            </a:fld>
            <a:endParaRPr lang="en-US"/>
          </a:p>
        </p:txBody>
      </p:sp>
    </p:spTree>
    <p:extLst>
      <p:ext uri="{BB962C8B-B14F-4D97-AF65-F5344CB8AC3E}">
        <p14:creationId xmlns:p14="http://schemas.microsoft.com/office/powerpoint/2010/main" val="943658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4D21C5F-D512-4C8B-93B7-E2ABA3CAD93D}" type="datetimeFigureOut">
              <a:rPr lang="en-US" smtClean="0"/>
              <a:pPr/>
              <a:t>8/14/2025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9BC394-547B-4B9B-817F-B91A7C110734}" type="slidenum">
              <a:rPr lang="en-US" smtClean="0"/>
              <a:pPr/>
              <a:t>‹#›</a:t>
            </a:fld>
            <a:endParaRPr lang="en-US"/>
          </a:p>
        </p:txBody>
      </p:sp>
    </p:spTree>
    <p:extLst>
      <p:ext uri="{BB962C8B-B14F-4D97-AF65-F5344CB8AC3E}">
        <p14:creationId xmlns:p14="http://schemas.microsoft.com/office/powerpoint/2010/main" val="231287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D21C5F-D512-4C8B-93B7-E2ABA3CAD93D}" type="datetimeFigureOut">
              <a:rPr lang="en-US" smtClean="0"/>
              <a:pPr/>
              <a:t>8/14/2025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9BC394-547B-4B9B-817F-B91A7C110734}" type="slidenum">
              <a:rPr lang="en-US" smtClean="0"/>
              <a:pPr/>
              <a:t>‹#›</a:t>
            </a:fld>
            <a:endParaRPr lang="en-US"/>
          </a:p>
        </p:txBody>
      </p:sp>
    </p:spTree>
    <p:extLst>
      <p:ext uri="{BB962C8B-B14F-4D97-AF65-F5344CB8AC3E}">
        <p14:creationId xmlns:p14="http://schemas.microsoft.com/office/powerpoint/2010/main" val="2135722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D21C5F-D512-4C8B-93B7-E2ABA3CAD93D}" type="datetimeFigureOut">
              <a:rPr lang="en-US" smtClean="0"/>
              <a:pPr/>
              <a:t>8/14/2025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9BC394-547B-4B9B-817F-B91A7C110734}" type="slidenum">
              <a:rPr lang="en-US" smtClean="0"/>
              <a:pPr/>
              <a:t>‹#›</a:t>
            </a:fld>
            <a:endParaRPr lang="en-US"/>
          </a:p>
        </p:txBody>
      </p:sp>
    </p:spTree>
    <p:extLst>
      <p:ext uri="{BB962C8B-B14F-4D97-AF65-F5344CB8AC3E}">
        <p14:creationId xmlns:p14="http://schemas.microsoft.com/office/powerpoint/2010/main" val="297385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4D21C5F-D512-4C8B-93B7-E2ABA3CAD93D}" type="datetimeFigureOut">
              <a:rPr lang="en-US" smtClean="0"/>
              <a:pPr/>
              <a:t>8/14/2025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9BC394-547B-4B9B-817F-B91A7C110734}" type="slidenum">
              <a:rPr lang="en-US" smtClean="0"/>
              <a:pPr/>
              <a:t>‹#›</a:t>
            </a:fld>
            <a:endParaRPr lang="en-US"/>
          </a:p>
        </p:txBody>
      </p:sp>
    </p:spTree>
    <p:extLst>
      <p:ext uri="{BB962C8B-B14F-4D97-AF65-F5344CB8AC3E}">
        <p14:creationId xmlns:p14="http://schemas.microsoft.com/office/powerpoint/2010/main" val="41363872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4D21C5F-D512-4C8B-93B7-E2ABA3CAD93D}" type="datetimeFigureOut">
              <a:rPr lang="en-US" smtClean="0"/>
              <a:pPr/>
              <a:t>8/14/2025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9BC394-547B-4B9B-817F-B91A7C110734}" type="slidenum">
              <a:rPr lang="en-US" smtClean="0"/>
              <a:pPr/>
              <a:t>‹#›</a:t>
            </a:fld>
            <a:endParaRPr lang="en-US"/>
          </a:p>
        </p:txBody>
      </p:sp>
    </p:spTree>
    <p:extLst>
      <p:ext uri="{BB962C8B-B14F-4D97-AF65-F5344CB8AC3E}">
        <p14:creationId xmlns:p14="http://schemas.microsoft.com/office/powerpoint/2010/main" val="8221391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4D21C5F-D512-4C8B-93B7-E2ABA3CAD93D}" type="datetimeFigureOut">
              <a:rPr lang="en-US" smtClean="0"/>
              <a:pPr/>
              <a:t>8/14/2025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9BC394-547B-4B9B-817F-B91A7C110734}" type="slidenum">
              <a:rPr lang="en-US" smtClean="0"/>
              <a:pPr/>
              <a:t>‹#›</a:t>
            </a:fld>
            <a:endParaRPr lang="en-US"/>
          </a:p>
        </p:txBody>
      </p:sp>
    </p:spTree>
    <p:extLst>
      <p:ext uri="{BB962C8B-B14F-4D97-AF65-F5344CB8AC3E}">
        <p14:creationId xmlns:p14="http://schemas.microsoft.com/office/powerpoint/2010/main" val="33231857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D21C5F-D512-4C8B-93B7-E2ABA3CAD93D}" type="datetimeFigureOut">
              <a:rPr lang="en-US" smtClean="0"/>
              <a:pPr/>
              <a:t>8/14/2025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9BC394-547B-4B9B-817F-B91A7C110734}" type="slidenum">
              <a:rPr lang="en-US" smtClean="0"/>
              <a:pPr/>
              <a:t>‹#›</a:t>
            </a:fld>
            <a:endParaRPr lang="en-US"/>
          </a:p>
        </p:txBody>
      </p:sp>
    </p:spTree>
    <p:extLst>
      <p:ext uri="{BB962C8B-B14F-4D97-AF65-F5344CB8AC3E}">
        <p14:creationId xmlns:p14="http://schemas.microsoft.com/office/powerpoint/2010/main" val="31508554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4D21C5F-D512-4C8B-93B7-E2ABA3CAD93D}" type="datetimeFigureOut">
              <a:rPr lang="en-US" smtClean="0"/>
              <a:pPr/>
              <a:t>8/14/2025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9BC394-547B-4B9B-817F-B91A7C110734}" type="slidenum">
              <a:rPr lang="en-US" smtClean="0"/>
              <a:pPr/>
              <a:t>‹#›</a:t>
            </a:fld>
            <a:endParaRPr lang="en-US"/>
          </a:p>
        </p:txBody>
      </p:sp>
    </p:spTree>
    <p:extLst>
      <p:ext uri="{BB962C8B-B14F-4D97-AF65-F5344CB8AC3E}">
        <p14:creationId xmlns:p14="http://schemas.microsoft.com/office/powerpoint/2010/main" val="14689112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4D21C5F-D512-4C8B-93B7-E2ABA3CAD93D}" type="datetimeFigureOut">
              <a:rPr lang="en-US" smtClean="0"/>
              <a:pPr/>
              <a:t>8/14/2025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9BC394-547B-4B9B-817F-B91A7C110734}" type="slidenum">
              <a:rPr lang="en-US" smtClean="0"/>
              <a:pPr/>
              <a:t>‹#›</a:t>
            </a:fld>
            <a:endParaRPr lang="en-US"/>
          </a:p>
        </p:txBody>
      </p:sp>
    </p:spTree>
    <p:extLst>
      <p:ext uri="{BB962C8B-B14F-4D97-AF65-F5344CB8AC3E}">
        <p14:creationId xmlns:p14="http://schemas.microsoft.com/office/powerpoint/2010/main" val="7022642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D21C5F-D512-4C8B-93B7-E2ABA3CAD93D}" type="datetimeFigureOut">
              <a:rPr lang="en-US" smtClean="0"/>
              <a:pPr/>
              <a:t>8/14/2025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9BC394-547B-4B9B-817F-B91A7C110734}" type="slidenum">
              <a:rPr lang="en-US" smtClean="0"/>
              <a:pPr/>
              <a:t>‹#›</a:t>
            </a:fld>
            <a:endParaRPr lang="en-US"/>
          </a:p>
        </p:txBody>
      </p:sp>
    </p:spTree>
    <p:extLst>
      <p:ext uri="{BB962C8B-B14F-4D97-AF65-F5344CB8AC3E}">
        <p14:creationId xmlns:p14="http://schemas.microsoft.com/office/powerpoint/2010/main" val="40123250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D21C5F-D512-4C8B-93B7-E2ABA3CAD93D}" type="datetimeFigureOut">
              <a:rPr lang="en-US" smtClean="0"/>
              <a:pPr/>
              <a:t>8/14/2025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9BC394-547B-4B9B-817F-B91A7C110734}" type="slidenum">
              <a:rPr lang="en-US" smtClean="0"/>
              <a:pPr/>
              <a:t>‹#›</a:t>
            </a:fld>
            <a:endParaRPr lang="en-US"/>
          </a:p>
        </p:txBody>
      </p:sp>
    </p:spTree>
    <p:extLst>
      <p:ext uri="{BB962C8B-B14F-4D97-AF65-F5344CB8AC3E}">
        <p14:creationId xmlns:p14="http://schemas.microsoft.com/office/powerpoint/2010/main" val="1170328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emf"/><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p:cNvSpPr/>
          <p:nvPr userDrawn="1"/>
        </p:nvSpPr>
        <p:spPr>
          <a:xfrm>
            <a:off x="0" y="6059424"/>
            <a:ext cx="12192000" cy="816213"/>
          </a:xfrm>
          <a:prstGeom prst="rect">
            <a:avLst/>
          </a:prstGeom>
          <a:solidFill>
            <a:srgbClr val="006F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10" name="Picture 9">
            <a:extLst>
              <a:ext uri="{FF2B5EF4-FFF2-40B4-BE49-F238E27FC236}">
                <a16:creationId xmlns:a16="http://schemas.microsoft.com/office/drawing/2014/main" id="{C8611BA5-A9CE-E548-9297-2340C60993DB}"/>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60465" y="6213704"/>
            <a:ext cx="678141" cy="539483"/>
          </a:xfrm>
          <a:prstGeom prst="rect">
            <a:avLst/>
          </a:prstGeom>
        </p:spPr>
      </p:pic>
      <p:pic>
        <p:nvPicPr>
          <p:cNvPr id="11" name="Picture 10" descr="MCW_Logo.ai">
            <a:extLst>
              <a:ext uri="{FF2B5EF4-FFF2-40B4-BE49-F238E27FC236}">
                <a16:creationId xmlns:a16="http://schemas.microsoft.com/office/drawing/2014/main" id="{B850D109-E3D8-D649-A94B-AA89919A71C3}"/>
              </a:ext>
            </a:extLst>
          </p:cNvPr>
          <p:cNvPicPr>
            <a:picLocks noChangeAspect="1"/>
          </p:cNvPicPr>
          <p:nvPr userDrawn="1"/>
        </p:nvPicPr>
        <p:blipFill rotWithShape="1">
          <a:blip r:embed="rId11" cstate="screen">
            <a:extLst>
              <a:ext uri="{28A0092B-C50C-407E-A947-70E740481C1C}">
                <a14:useLocalDpi xmlns:a14="http://schemas.microsoft.com/office/drawing/2010/main"/>
              </a:ext>
            </a:extLst>
          </a:blip>
          <a:srcRect l="39697"/>
          <a:stretch/>
        </p:blipFill>
        <p:spPr>
          <a:xfrm>
            <a:off x="1138189" y="5720763"/>
            <a:ext cx="2386504" cy="1248636"/>
          </a:xfrm>
          <a:prstGeom prst="rect">
            <a:avLst/>
          </a:prstGeom>
        </p:spPr>
      </p:pic>
      <p:sp>
        <p:nvSpPr>
          <p:cNvPr id="6" name="Slide Number Placeholder 12">
            <a:extLst>
              <a:ext uri="{FF2B5EF4-FFF2-40B4-BE49-F238E27FC236}">
                <a16:creationId xmlns:a16="http://schemas.microsoft.com/office/drawing/2014/main" id="{20C6F3B0-FBED-184A-B3F4-E690C1CABF16}"/>
              </a:ext>
            </a:extLst>
          </p:cNvPr>
          <p:cNvSpPr>
            <a:spLocks noGrp="1"/>
          </p:cNvSpPr>
          <p:nvPr>
            <p:ph type="sldNum" sz="quarter" idx="4"/>
          </p:nvPr>
        </p:nvSpPr>
        <p:spPr>
          <a:xfrm>
            <a:off x="4719541" y="6265559"/>
            <a:ext cx="2743200" cy="366183"/>
          </a:xfrm>
          <a:prstGeom prst="rect">
            <a:avLst/>
          </a:prstGeom>
        </p:spPr>
        <p:txBody>
          <a:bodyPr vert="horz" lIns="91440" tIns="45720" rIns="91440" bIns="45720" rtlCol="0" anchor="ctr"/>
          <a:lstStyle>
            <a:lvl1pPr algn="ctr">
              <a:defRPr sz="1600">
                <a:solidFill>
                  <a:schemeClr val="tx1">
                    <a:tint val="75000"/>
                  </a:schemeClr>
                </a:solidFill>
              </a:defRPr>
            </a:lvl1pPr>
          </a:lstStyle>
          <a:p>
            <a:fld id="{19D32446-EE4E-A04C-B16A-5398FB2B413D}" type="slidenum">
              <a:rPr lang="en-US" smtClean="0"/>
              <a:pPr/>
              <a:t>‹#›</a:t>
            </a:fld>
            <a:endParaRPr lang="en-US"/>
          </a:p>
        </p:txBody>
      </p:sp>
    </p:spTree>
    <p:extLst>
      <p:ext uri="{BB962C8B-B14F-4D97-AF65-F5344CB8AC3E}">
        <p14:creationId xmlns:p14="http://schemas.microsoft.com/office/powerpoint/2010/main" val="219235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dt="0"/>
  <p:txStyles>
    <p:titleStyle>
      <a:lvl1pPr algn="l" defTabSz="609585" rtl="0" eaLnBrk="1" latinLnBrk="0" hangingPunct="1">
        <a:spcBef>
          <a:spcPct val="0"/>
        </a:spcBef>
        <a:buNone/>
        <a:defRPr sz="4800" kern="1200">
          <a:solidFill>
            <a:schemeClr val="tx1"/>
          </a:solidFill>
          <a:latin typeface="+mn-lt"/>
          <a:ea typeface="+mj-ea"/>
          <a:cs typeface="+mj-cs"/>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Clr>
          <a:schemeClr val="tx2"/>
        </a:buClr>
        <a:buFont typeface="Arial" panose="020B0604020202020204" pitchFamily="34" charset="0"/>
        <a:buChar char="•"/>
        <a:defRPr sz="2667" kern="1200">
          <a:solidFill>
            <a:schemeClr val="tx2"/>
          </a:solidFill>
          <a:latin typeface="+mn-lt"/>
          <a:ea typeface="+mn-ea"/>
          <a:cs typeface="+mn-cs"/>
        </a:defRPr>
      </a:lvl2pPr>
      <a:lvl3pPr marL="1523962" indent="-304792" algn="l" defTabSz="609585" rtl="0" eaLnBrk="1" latinLnBrk="0" hangingPunct="1">
        <a:spcBef>
          <a:spcPct val="20000"/>
        </a:spcBef>
        <a:buClr>
          <a:schemeClr val="tx2"/>
        </a:buClr>
        <a:buFont typeface="Wingdings" pitchFamily="2" charset="2"/>
        <a:buChar char="§"/>
        <a:defRPr sz="3200" kern="1200">
          <a:solidFill>
            <a:schemeClr val="tx1"/>
          </a:solidFill>
          <a:latin typeface="+mn-lt"/>
          <a:ea typeface="+mn-ea"/>
          <a:cs typeface="+mn-cs"/>
        </a:defRPr>
      </a:lvl3pPr>
      <a:lvl4pPr marL="2133547" indent="-304792" algn="l" defTabSz="609585" rtl="0" eaLnBrk="1" latinLnBrk="0" hangingPunct="1">
        <a:spcBef>
          <a:spcPct val="20000"/>
        </a:spcBef>
        <a:buClr>
          <a:schemeClr val="tx2"/>
        </a:buClr>
        <a:buFont typeface="Courier New" panose="02070309020205020404" pitchFamily="49" charset="0"/>
        <a:buChar char="o"/>
        <a:defRPr sz="1600" kern="1200">
          <a:solidFill>
            <a:schemeClr val="tx2"/>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D21C5F-D512-4C8B-93B7-E2ABA3CAD93D}" type="datetimeFigureOut">
              <a:rPr lang="en-US" smtClean="0"/>
              <a:pPr/>
              <a:t>8/14/2025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9BC394-547B-4B9B-817F-B91A7C110734}" type="slidenum">
              <a:rPr lang="en-US" smtClean="0"/>
              <a:pPr/>
              <a:t>‹#›</a:t>
            </a:fld>
            <a:endParaRPr lang="en-US"/>
          </a:p>
        </p:txBody>
      </p:sp>
    </p:spTree>
    <p:extLst>
      <p:ext uri="{BB962C8B-B14F-4D97-AF65-F5344CB8AC3E}">
        <p14:creationId xmlns:p14="http://schemas.microsoft.com/office/powerpoint/2010/main" val="814785156"/>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ctr" defTabSz="914377"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914377"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2" indent="-285744" algn="l" defTabSz="914377"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1" indent="-228594" algn="l" defTabSz="914377"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en.wikipedia.org/wiki/Shiny_object_syndrome" TargetMode="External"/><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DD460-75E8-C04A-B728-15970BFBE66E}"/>
              </a:ext>
            </a:extLst>
          </p:cNvPr>
          <p:cNvSpPr>
            <a:spLocks noGrp="1"/>
          </p:cNvSpPr>
          <p:nvPr>
            <p:ph type="title"/>
          </p:nvPr>
        </p:nvSpPr>
        <p:spPr>
          <a:xfrm>
            <a:off x="730251" y="1206501"/>
            <a:ext cx="11088936" cy="2584860"/>
          </a:xfrm>
        </p:spPr>
        <p:txBody>
          <a:bodyPr/>
          <a:lstStyle/>
          <a:p>
            <a:r>
              <a:rPr lang="en-US" b="1" dirty="0"/>
              <a:t>Should family medicine and the family physician be responsible for addressing population health and the social drivers of health? </a:t>
            </a:r>
            <a:br>
              <a:rPr lang="en-US" b="1" dirty="0"/>
            </a:br>
            <a:br>
              <a:rPr lang="en-US" b="1" dirty="0"/>
            </a:br>
            <a:br>
              <a:rPr lang="en-US" b="1" dirty="0"/>
            </a:br>
            <a:br>
              <a:rPr lang="en-US" dirty="0"/>
            </a:br>
            <a:endParaRPr lang="en-US" dirty="0"/>
          </a:p>
        </p:txBody>
      </p:sp>
      <p:sp>
        <p:nvSpPr>
          <p:cNvPr id="3" name="Content Placeholder 2">
            <a:extLst>
              <a:ext uri="{FF2B5EF4-FFF2-40B4-BE49-F238E27FC236}">
                <a16:creationId xmlns:a16="http://schemas.microsoft.com/office/drawing/2014/main" id="{FDEFC4EC-89A6-DA42-843F-6FEE04EBF755}"/>
              </a:ext>
            </a:extLst>
          </p:cNvPr>
          <p:cNvSpPr>
            <a:spLocks noGrp="1"/>
          </p:cNvSpPr>
          <p:nvPr>
            <p:ph idx="1"/>
          </p:nvPr>
        </p:nvSpPr>
        <p:spPr>
          <a:xfrm>
            <a:off x="95251" y="3238498"/>
            <a:ext cx="12096748" cy="1720853"/>
          </a:xfrm>
        </p:spPr>
        <p:txBody>
          <a:bodyPr/>
          <a:lstStyle/>
          <a:p>
            <a:r>
              <a:rPr lang="en-US" sz="3200" dirty="0"/>
              <a:t>Knowledgeable – Yes. Aware- Yes. Supportive- Yes. Responsible- No.  </a:t>
            </a:r>
          </a:p>
        </p:txBody>
      </p:sp>
      <p:sp>
        <p:nvSpPr>
          <p:cNvPr id="4" name="Content Placeholder 3">
            <a:extLst>
              <a:ext uri="{FF2B5EF4-FFF2-40B4-BE49-F238E27FC236}">
                <a16:creationId xmlns:a16="http://schemas.microsoft.com/office/drawing/2014/main" id="{4184176B-5EAE-5946-A153-C145E7A13D09}"/>
              </a:ext>
            </a:extLst>
          </p:cNvPr>
          <p:cNvSpPr>
            <a:spLocks noGrp="1"/>
          </p:cNvSpPr>
          <p:nvPr>
            <p:ph idx="11"/>
          </p:nvPr>
        </p:nvSpPr>
        <p:spPr>
          <a:xfrm>
            <a:off x="841747" y="4102101"/>
            <a:ext cx="10977439" cy="1104900"/>
          </a:xfrm>
        </p:spPr>
        <p:txBody>
          <a:bodyPr/>
          <a:lstStyle/>
          <a:p>
            <a:pPr>
              <a:lnSpc>
                <a:spcPct val="100000"/>
              </a:lnSpc>
            </a:pPr>
            <a:r>
              <a:rPr lang="en-US" sz="2133" dirty="0"/>
              <a:t>Joe Gravel MD FAAFP, Immediate Past President STFM and </a:t>
            </a:r>
          </a:p>
          <a:p>
            <a:pPr>
              <a:lnSpc>
                <a:spcPct val="100000"/>
              </a:lnSpc>
            </a:pPr>
            <a:r>
              <a:rPr lang="en-US" sz="2133" dirty="0"/>
              <a:t>Chair, Dept of Family &amp; Community Medicine, Medical College of Wisconsin </a:t>
            </a:r>
          </a:p>
          <a:p>
            <a:endParaRPr lang="en-US" sz="2133" dirty="0"/>
          </a:p>
          <a:p>
            <a:r>
              <a:rPr lang="en-US" sz="2133" dirty="0"/>
              <a:t>FMLC</a:t>
            </a:r>
          </a:p>
          <a:p>
            <a:r>
              <a:rPr lang="en-US" sz="2133" dirty="0"/>
              <a:t>August 14, 2025</a:t>
            </a:r>
          </a:p>
        </p:txBody>
      </p:sp>
    </p:spTree>
    <p:extLst>
      <p:ext uri="{BB962C8B-B14F-4D97-AF65-F5344CB8AC3E}">
        <p14:creationId xmlns:p14="http://schemas.microsoft.com/office/powerpoint/2010/main" val="15531702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92C9FD5-8BCE-B073-37FA-ADE038AFF947}"/>
              </a:ext>
            </a:extLst>
          </p:cNvPr>
          <p:cNvSpPr>
            <a:spLocks noGrp="1"/>
          </p:cNvSpPr>
          <p:nvPr>
            <p:ph type="sldNum" sz="quarter" idx="4"/>
          </p:nvPr>
        </p:nvSpPr>
        <p:spPr/>
        <p:txBody>
          <a:bodyPr/>
          <a:lstStyle/>
          <a:p>
            <a:pPr defTabSz="609585"/>
            <a:fld id="{19D32446-EE4E-A04C-B16A-5398FB2B413D}" type="slidenum">
              <a:rPr lang="en-US">
                <a:solidFill>
                  <a:srgbClr val="006F66">
                    <a:tint val="75000"/>
                  </a:srgbClr>
                </a:solidFill>
                <a:latin typeface="Franklin Gothic Book" panose="020B0503020102020204"/>
              </a:rPr>
              <a:pPr defTabSz="609585"/>
              <a:t>2</a:t>
            </a:fld>
            <a:endParaRPr lang="en-US">
              <a:solidFill>
                <a:srgbClr val="006F66">
                  <a:tint val="75000"/>
                </a:srgbClr>
              </a:solidFill>
              <a:latin typeface="Franklin Gothic Book" panose="020B0503020102020204"/>
            </a:endParaRPr>
          </a:p>
        </p:txBody>
      </p:sp>
      <p:sp>
        <p:nvSpPr>
          <p:cNvPr id="3" name="Text Placeholder 2">
            <a:extLst>
              <a:ext uri="{FF2B5EF4-FFF2-40B4-BE49-F238E27FC236}">
                <a16:creationId xmlns:a16="http://schemas.microsoft.com/office/drawing/2014/main" id="{69D5D482-95E2-A1B9-9399-38153D005A53}"/>
              </a:ext>
            </a:extLst>
          </p:cNvPr>
          <p:cNvSpPr>
            <a:spLocks noGrp="1"/>
          </p:cNvSpPr>
          <p:nvPr>
            <p:ph type="body" sz="quarter" idx="13"/>
          </p:nvPr>
        </p:nvSpPr>
        <p:spPr>
          <a:xfrm>
            <a:off x="532015" y="138545"/>
            <a:ext cx="11593483" cy="814649"/>
          </a:xfrm>
        </p:spPr>
        <p:txBody>
          <a:bodyPr/>
          <a:lstStyle/>
          <a:p>
            <a:r>
              <a:rPr lang="en-US" sz="4267" dirty="0"/>
              <a:t>The Road to Hell is Paved with Good Intentions</a:t>
            </a:r>
          </a:p>
        </p:txBody>
      </p:sp>
      <p:sp>
        <p:nvSpPr>
          <p:cNvPr id="4" name="Content Placeholder 3">
            <a:extLst>
              <a:ext uri="{FF2B5EF4-FFF2-40B4-BE49-F238E27FC236}">
                <a16:creationId xmlns:a16="http://schemas.microsoft.com/office/drawing/2014/main" id="{3AC0FE23-30AE-2C1D-EB11-3F314CCDD225}"/>
              </a:ext>
            </a:extLst>
          </p:cNvPr>
          <p:cNvSpPr>
            <a:spLocks noGrp="1"/>
          </p:cNvSpPr>
          <p:nvPr>
            <p:ph sz="quarter" idx="14"/>
          </p:nvPr>
        </p:nvSpPr>
        <p:spPr>
          <a:xfrm>
            <a:off x="66503" y="953195"/>
            <a:ext cx="12058995" cy="4714691"/>
          </a:xfrm>
        </p:spPr>
        <p:txBody>
          <a:bodyPr/>
          <a:lstStyle/>
          <a:p>
            <a:r>
              <a:rPr lang="fr-FR" i="1" dirty="0"/>
              <a:t>L'enfer est plein de bonnes volontés et désirs.  </a:t>
            </a:r>
            <a:r>
              <a:rPr lang="fr-FR" dirty="0"/>
              <a:t>(</a:t>
            </a:r>
            <a:r>
              <a:rPr lang="fr-FR" dirty="0" err="1"/>
              <a:t>Hell</a:t>
            </a:r>
            <a:r>
              <a:rPr lang="fr-FR" dirty="0"/>
              <a:t> </a:t>
            </a:r>
            <a:r>
              <a:rPr lang="fr-FR" dirty="0" err="1"/>
              <a:t>is</a:t>
            </a:r>
            <a:r>
              <a:rPr lang="fr-FR" dirty="0"/>
              <a:t> full of good </a:t>
            </a:r>
            <a:r>
              <a:rPr lang="fr-FR" dirty="0" err="1"/>
              <a:t>wishes</a:t>
            </a:r>
            <a:r>
              <a:rPr lang="fr-FR" dirty="0"/>
              <a:t> and </a:t>
            </a:r>
            <a:r>
              <a:rPr lang="fr-FR" dirty="0" err="1"/>
              <a:t>desires</a:t>
            </a:r>
            <a:r>
              <a:rPr lang="fr-FR" dirty="0"/>
              <a:t>.) St Bernard of Clairvaux, mid-12th century</a:t>
            </a:r>
          </a:p>
          <a:p>
            <a:r>
              <a:rPr lang="en-US" dirty="0"/>
              <a:t>“the unhappy failure of pious resolves… Sir, hell is paved with good intentions.“ Samuel Johnson 1775</a:t>
            </a:r>
          </a:p>
          <a:p>
            <a:r>
              <a:rPr lang="en-US" dirty="0"/>
              <a:t>“The safest road to hell is the gradual one- the gentle slope, soft underfoot, without sudden turnings, without milestones, without signposts.” CS Lewis 1942</a:t>
            </a:r>
          </a:p>
          <a:p>
            <a:endParaRPr lang="en-US" dirty="0"/>
          </a:p>
        </p:txBody>
      </p:sp>
      <p:pic>
        <p:nvPicPr>
          <p:cNvPr id="6" name="Picture 5">
            <a:extLst>
              <a:ext uri="{FF2B5EF4-FFF2-40B4-BE49-F238E27FC236}">
                <a16:creationId xmlns:a16="http://schemas.microsoft.com/office/drawing/2014/main" id="{76DEEAD2-9E25-0E54-08B9-075449D49063}"/>
              </a:ext>
            </a:extLst>
          </p:cNvPr>
          <p:cNvPicPr>
            <a:picLocks noChangeAspect="1"/>
          </p:cNvPicPr>
          <p:nvPr/>
        </p:nvPicPr>
        <p:blipFill>
          <a:blip r:embed="rId2"/>
          <a:stretch>
            <a:fillRect/>
          </a:stretch>
        </p:blipFill>
        <p:spPr>
          <a:xfrm>
            <a:off x="7514706" y="3668685"/>
            <a:ext cx="4677295" cy="3239191"/>
          </a:xfrm>
          <a:prstGeom prst="rect">
            <a:avLst/>
          </a:prstGeom>
        </p:spPr>
      </p:pic>
    </p:spTree>
    <p:extLst>
      <p:ext uri="{BB962C8B-B14F-4D97-AF65-F5344CB8AC3E}">
        <p14:creationId xmlns:p14="http://schemas.microsoft.com/office/powerpoint/2010/main" val="32894295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E0C472-6524-D971-5229-3CD3A65B6F1F}"/>
              </a:ext>
            </a:extLst>
          </p:cNvPr>
          <p:cNvSpPr>
            <a:spLocks noGrp="1"/>
          </p:cNvSpPr>
          <p:nvPr>
            <p:ph type="sldNum" sz="quarter" idx="4"/>
          </p:nvPr>
        </p:nvSpPr>
        <p:spPr/>
        <p:txBody>
          <a:bodyPr/>
          <a:lstStyle/>
          <a:p>
            <a:pPr defTabSz="609585"/>
            <a:fld id="{19D32446-EE4E-A04C-B16A-5398FB2B413D}" type="slidenum">
              <a:rPr lang="en-US">
                <a:solidFill>
                  <a:srgbClr val="006F66">
                    <a:tint val="75000"/>
                  </a:srgbClr>
                </a:solidFill>
                <a:latin typeface="Franklin Gothic Book" panose="020B0503020102020204"/>
              </a:rPr>
              <a:pPr defTabSz="609585"/>
              <a:t>3</a:t>
            </a:fld>
            <a:endParaRPr lang="en-US" dirty="0">
              <a:solidFill>
                <a:srgbClr val="006F66">
                  <a:tint val="75000"/>
                </a:srgbClr>
              </a:solidFill>
              <a:latin typeface="Franklin Gothic Book" panose="020B0503020102020204"/>
            </a:endParaRPr>
          </a:p>
        </p:txBody>
      </p:sp>
      <p:sp>
        <p:nvSpPr>
          <p:cNvPr id="3" name="Text Placeholder 2">
            <a:extLst>
              <a:ext uri="{FF2B5EF4-FFF2-40B4-BE49-F238E27FC236}">
                <a16:creationId xmlns:a16="http://schemas.microsoft.com/office/drawing/2014/main" id="{2B0A3375-7D10-A914-883C-FB010F8DE0E3}"/>
              </a:ext>
            </a:extLst>
          </p:cNvPr>
          <p:cNvSpPr>
            <a:spLocks noGrp="1"/>
          </p:cNvSpPr>
          <p:nvPr>
            <p:ph type="body" sz="quarter" idx="13"/>
          </p:nvPr>
        </p:nvSpPr>
        <p:spPr>
          <a:xfrm>
            <a:off x="565850" y="213413"/>
            <a:ext cx="11365559" cy="801036"/>
          </a:xfrm>
        </p:spPr>
        <p:txBody>
          <a:bodyPr/>
          <a:lstStyle/>
          <a:p>
            <a:r>
              <a:rPr lang="en-US" dirty="0"/>
              <a:t>Social Drivers= Bright Shiny Objects?</a:t>
            </a:r>
          </a:p>
        </p:txBody>
      </p:sp>
      <p:sp>
        <p:nvSpPr>
          <p:cNvPr id="4" name="Content Placeholder 3">
            <a:extLst>
              <a:ext uri="{FF2B5EF4-FFF2-40B4-BE49-F238E27FC236}">
                <a16:creationId xmlns:a16="http://schemas.microsoft.com/office/drawing/2014/main" id="{F501C48E-7983-742A-4DA6-BBC2DEEC7AAD}"/>
              </a:ext>
            </a:extLst>
          </p:cNvPr>
          <p:cNvSpPr>
            <a:spLocks noGrp="1"/>
          </p:cNvSpPr>
          <p:nvPr>
            <p:ph sz="quarter" idx="14"/>
          </p:nvPr>
        </p:nvSpPr>
        <p:spPr>
          <a:xfrm>
            <a:off x="320843" y="1130532"/>
            <a:ext cx="11629179" cy="4537353"/>
          </a:xfrm>
        </p:spPr>
        <p:txBody>
          <a:bodyPr/>
          <a:lstStyle/>
          <a:p>
            <a:r>
              <a:rPr lang="en-US" dirty="0"/>
              <a:t>Shiny object syndrome (SOS) is a psychological concept where people focus on a new and fashionable idea, </a:t>
            </a:r>
            <a:r>
              <a:rPr lang="en-US" u="sng" dirty="0"/>
              <a:t>regardless of how valuable or helpful it may ultimately be</a:t>
            </a:r>
            <a:r>
              <a:rPr lang="en-US" dirty="0"/>
              <a:t>. While at the moment it seems to be something worth focusing one's attention upon, it is ultimately a distraction. </a:t>
            </a:r>
          </a:p>
        </p:txBody>
      </p:sp>
      <p:pic>
        <p:nvPicPr>
          <p:cNvPr id="6" name="Picture 5">
            <a:extLst>
              <a:ext uri="{FF2B5EF4-FFF2-40B4-BE49-F238E27FC236}">
                <a16:creationId xmlns:a16="http://schemas.microsoft.com/office/drawing/2014/main" id="{DE292474-0BC5-4984-555C-AFD4B6320A4D}"/>
              </a:ext>
            </a:extLst>
          </p:cNvPr>
          <p:cNvPicPr>
            <a:picLocks noChangeAspect="1"/>
          </p:cNvPicPr>
          <p:nvPr/>
        </p:nvPicPr>
        <p:blipFill>
          <a:blip r:embed="rId2"/>
          <a:stretch>
            <a:fillRect/>
          </a:stretch>
        </p:blipFill>
        <p:spPr>
          <a:xfrm>
            <a:off x="5425148" y="2957582"/>
            <a:ext cx="6603515" cy="3085917"/>
          </a:xfrm>
          <a:prstGeom prst="rect">
            <a:avLst/>
          </a:prstGeom>
        </p:spPr>
      </p:pic>
      <p:sp>
        <p:nvSpPr>
          <p:cNvPr id="5" name="TextBox 4">
            <a:extLst>
              <a:ext uri="{FF2B5EF4-FFF2-40B4-BE49-F238E27FC236}">
                <a16:creationId xmlns:a16="http://schemas.microsoft.com/office/drawing/2014/main" id="{1A173386-37DC-C697-65C4-067FD8D8E991}"/>
              </a:ext>
            </a:extLst>
          </p:cNvPr>
          <p:cNvSpPr txBox="1"/>
          <p:nvPr/>
        </p:nvSpPr>
        <p:spPr>
          <a:xfrm>
            <a:off x="6527679" y="6200854"/>
            <a:ext cx="5325979" cy="338554"/>
          </a:xfrm>
          <a:prstGeom prst="rect">
            <a:avLst/>
          </a:prstGeom>
          <a:noFill/>
        </p:spPr>
        <p:txBody>
          <a:bodyPr wrap="square" rtlCol="0">
            <a:spAutoFit/>
          </a:bodyPr>
          <a:lstStyle/>
          <a:p>
            <a:pPr defTabSz="609585">
              <a:spcBef>
                <a:spcPct val="20000"/>
              </a:spcBef>
              <a:defRPr/>
            </a:pPr>
            <a:r>
              <a:rPr lang="en-US" sz="1600" dirty="0">
                <a:solidFill>
                  <a:prstClr val="white"/>
                </a:solidFill>
                <a:latin typeface="Franklin Gothic Book" panose="020B0503020102020204"/>
                <a:hlinkClick r:id="rId3">
                  <a:extLst>
                    <a:ext uri="{A12FA001-AC4F-418D-AE19-62706E023703}">
                      <ahyp:hlinkClr xmlns:ahyp="http://schemas.microsoft.com/office/drawing/2018/hyperlinkcolor" val="tx"/>
                    </a:ext>
                  </a:extLst>
                </a:hlinkClick>
              </a:rPr>
              <a:t>https://en.wikipedia.org/wiki/Shiny_object_syndrome</a:t>
            </a:r>
            <a:endParaRPr lang="en-US" sz="1600" dirty="0">
              <a:solidFill>
                <a:prstClr val="white"/>
              </a:solidFill>
              <a:latin typeface="Franklin Gothic Book" panose="020B0503020102020204"/>
            </a:endParaRPr>
          </a:p>
        </p:txBody>
      </p:sp>
    </p:spTree>
    <p:extLst>
      <p:ext uri="{BB962C8B-B14F-4D97-AF65-F5344CB8AC3E}">
        <p14:creationId xmlns:p14="http://schemas.microsoft.com/office/powerpoint/2010/main" val="42208218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BBF1C-B0DC-2BB0-049C-2CD042374583}"/>
              </a:ext>
            </a:extLst>
          </p:cNvPr>
          <p:cNvSpPr>
            <a:spLocks noGrp="1"/>
          </p:cNvSpPr>
          <p:nvPr>
            <p:ph type="title"/>
          </p:nvPr>
        </p:nvSpPr>
        <p:spPr/>
        <p:txBody>
          <a:bodyPr>
            <a:normAutofit fontScale="90000"/>
          </a:bodyPr>
          <a:lstStyle/>
          <a:p>
            <a:r>
              <a:rPr lang="en-US" sz="5333" dirty="0">
                <a:solidFill>
                  <a:srgbClr val="006F66"/>
                </a:solidFill>
              </a:rPr>
              <a:t>Opportunity Cost</a:t>
            </a:r>
            <a:br>
              <a:rPr lang="en-US" dirty="0"/>
            </a:br>
            <a:endParaRPr lang="en-US" dirty="0"/>
          </a:p>
        </p:txBody>
      </p:sp>
      <p:sp>
        <p:nvSpPr>
          <p:cNvPr id="3" name="Content Placeholder 2">
            <a:extLst>
              <a:ext uri="{FF2B5EF4-FFF2-40B4-BE49-F238E27FC236}">
                <a16:creationId xmlns:a16="http://schemas.microsoft.com/office/drawing/2014/main" id="{0D0A1A5D-60AB-DDDD-22F3-3C520EDB99B0}"/>
              </a:ext>
            </a:extLst>
          </p:cNvPr>
          <p:cNvSpPr>
            <a:spLocks noGrp="1"/>
          </p:cNvSpPr>
          <p:nvPr>
            <p:ph sz="half" idx="1"/>
          </p:nvPr>
        </p:nvSpPr>
        <p:spPr/>
        <p:txBody>
          <a:bodyPr/>
          <a:lstStyle/>
          <a:p>
            <a:pPr marL="0" indent="0" defTabSz="609585">
              <a:buNone/>
              <a:defRPr/>
            </a:pPr>
            <a:r>
              <a:rPr lang="en-US" sz="2667" dirty="0">
                <a:solidFill>
                  <a:srgbClr val="141413"/>
                </a:solidFill>
                <a:latin typeface="Franklin Gothic Book" panose="020B0503020102020204"/>
              </a:rPr>
              <a:t>Opportunity cost is the potential benefit that is lost when one alternative is chosen over another. It's the value of the next best thing you could have had, but didn't because you made a different choice. Essentially, it's what you give up when you decide to do one thing instead of something else. </a:t>
            </a:r>
          </a:p>
          <a:p>
            <a:endParaRPr lang="en-US" dirty="0"/>
          </a:p>
        </p:txBody>
      </p:sp>
      <p:pic>
        <p:nvPicPr>
          <p:cNvPr id="6" name="Content Placeholder 5">
            <a:extLst>
              <a:ext uri="{FF2B5EF4-FFF2-40B4-BE49-F238E27FC236}">
                <a16:creationId xmlns:a16="http://schemas.microsoft.com/office/drawing/2014/main" id="{58270706-A47D-F7BB-4A16-E95FE6D0EDB4}"/>
              </a:ext>
            </a:extLst>
          </p:cNvPr>
          <p:cNvPicPr>
            <a:picLocks noGrp="1" noChangeAspect="1"/>
          </p:cNvPicPr>
          <p:nvPr>
            <p:ph sz="half" idx="2"/>
          </p:nvPr>
        </p:nvPicPr>
        <p:blipFill>
          <a:blip r:embed="rId2"/>
          <a:stretch>
            <a:fillRect/>
          </a:stretch>
        </p:blipFill>
        <p:spPr>
          <a:xfrm>
            <a:off x="5994400" y="1522844"/>
            <a:ext cx="6085392" cy="4525963"/>
          </a:xfrm>
        </p:spPr>
      </p:pic>
    </p:spTree>
    <p:extLst>
      <p:ext uri="{BB962C8B-B14F-4D97-AF65-F5344CB8AC3E}">
        <p14:creationId xmlns:p14="http://schemas.microsoft.com/office/powerpoint/2010/main" val="26130163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2E6A76E-B11D-85E4-14AB-FBEA4368FC7C}"/>
              </a:ext>
            </a:extLst>
          </p:cNvPr>
          <p:cNvSpPr>
            <a:spLocks noGrp="1"/>
          </p:cNvSpPr>
          <p:nvPr>
            <p:ph type="sldNum" sz="quarter" idx="4"/>
          </p:nvPr>
        </p:nvSpPr>
        <p:spPr/>
        <p:txBody>
          <a:bodyPr/>
          <a:lstStyle/>
          <a:p>
            <a:pPr defTabSz="609585"/>
            <a:fld id="{19D32446-EE4E-A04C-B16A-5398FB2B413D}" type="slidenum">
              <a:rPr lang="en-US">
                <a:solidFill>
                  <a:srgbClr val="006F66">
                    <a:tint val="75000"/>
                  </a:srgbClr>
                </a:solidFill>
                <a:latin typeface="Franklin Gothic Book" panose="020B0503020102020204"/>
              </a:rPr>
              <a:pPr defTabSz="609585"/>
              <a:t>5</a:t>
            </a:fld>
            <a:endParaRPr lang="en-US" dirty="0">
              <a:solidFill>
                <a:srgbClr val="006F66">
                  <a:tint val="75000"/>
                </a:srgbClr>
              </a:solidFill>
              <a:latin typeface="Franklin Gothic Book" panose="020B0503020102020204"/>
            </a:endParaRPr>
          </a:p>
        </p:txBody>
      </p:sp>
      <p:pic>
        <p:nvPicPr>
          <p:cNvPr id="6" name="Content Placeholder 5">
            <a:extLst>
              <a:ext uri="{FF2B5EF4-FFF2-40B4-BE49-F238E27FC236}">
                <a16:creationId xmlns:a16="http://schemas.microsoft.com/office/drawing/2014/main" id="{92E360C7-FCAC-7CFC-5DA3-7985C3624DD8}"/>
              </a:ext>
            </a:extLst>
          </p:cNvPr>
          <p:cNvPicPr>
            <a:picLocks noGrp="1" noChangeAspect="1"/>
          </p:cNvPicPr>
          <p:nvPr>
            <p:ph sz="quarter" idx="14"/>
          </p:nvPr>
        </p:nvPicPr>
        <p:blipFill>
          <a:blip r:embed="rId2"/>
          <a:stretch>
            <a:fillRect/>
          </a:stretch>
        </p:blipFill>
        <p:spPr>
          <a:xfrm>
            <a:off x="121035" y="270417"/>
            <a:ext cx="10402879" cy="5398017"/>
          </a:xfrm>
        </p:spPr>
      </p:pic>
      <p:sp>
        <p:nvSpPr>
          <p:cNvPr id="7" name="TextBox 6">
            <a:extLst>
              <a:ext uri="{FF2B5EF4-FFF2-40B4-BE49-F238E27FC236}">
                <a16:creationId xmlns:a16="http://schemas.microsoft.com/office/drawing/2014/main" id="{4FFC1E9A-0769-86B3-6554-1CC947D8D2DA}"/>
              </a:ext>
            </a:extLst>
          </p:cNvPr>
          <p:cNvSpPr txBox="1"/>
          <p:nvPr/>
        </p:nvSpPr>
        <p:spPr>
          <a:xfrm>
            <a:off x="7939314" y="6265559"/>
            <a:ext cx="4091972" cy="379656"/>
          </a:xfrm>
          <a:prstGeom prst="rect">
            <a:avLst/>
          </a:prstGeom>
          <a:noFill/>
        </p:spPr>
        <p:txBody>
          <a:bodyPr wrap="square" rtlCol="0">
            <a:spAutoFit/>
          </a:bodyPr>
          <a:lstStyle/>
          <a:p>
            <a:pPr defTabSz="609585"/>
            <a:r>
              <a:rPr lang="en-US" sz="1867" dirty="0">
                <a:solidFill>
                  <a:prstClr val="white"/>
                </a:solidFill>
                <a:latin typeface="Franklin Gothic Demi" charset="0"/>
                <a:ea typeface="Franklin Gothic Demi" charset="0"/>
                <a:cs typeface="Franklin Gothic Demi" charset="0"/>
              </a:rPr>
              <a:t>Source: Merriam-Webster dictionary</a:t>
            </a:r>
          </a:p>
        </p:txBody>
      </p:sp>
    </p:spTree>
    <p:extLst>
      <p:ext uri="{BB962C8B-B14F-4D97-AF65-F5344CB8AC3E}">
        <p14:creationId xmlns:p14="http://schemas.microsoft.com/office/powerpoint/2010/main" val="10685794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D7C7900-2DB2-534D-EE76-BA6547214126}"/>
              </a:ext>
            </a:extLst>
          </p:cNvPr>
          <p:cNvSpPr>
            <a:spLocks noGrp="1"/>
          </p:cNvSpPr>
          <p:nvPr>
            <p:ph type="sldNum" sz="quarter" idx="4"/>
          </p:nvPr>
        </p:nvSpPr>
        <p:spPr/>
        <p:txBody>
          <a:bodyPr/>
          <a:lstStyle/>
          <a:p>
            <a:pPr defTabSz="609585"/>
            <a:fld id="{19D32446-EE4E-A04C-B16A-5398FB2B413D}" type="slidenum">
              <a:rPr lang="en-US">
                <a:solidFill>
                  <a:srgbClr val="006F66">
                    <a:tint val="75000"/>
                  </a:srgbClr>
                </a:solidFill>
                <a:latin typeface="Franklin Gothic Book" panose="020B0503020102020204"/>
              </a:rPr>
              <a:pPr defTabSz="609585"/>
              <a:t>6</a:t>
            </a:fld>
            <a:endParaRPr lang="en-US">
              <a:solidFill>
                <a:srgbClr val="006F66">
                  <a:tint val="75000"/>
                </a:srgbClr>
              </a:solidFill>
              <a:latin typeface="Franklin Gothic Book" panose="020B0503020102020204"/>
            </a:endParaRPr>
          </a:p>
        </p:txBody>
      </p:sp>
      <p:sp>
        <p:nvSpPr>
          <p:cNvPr id="3" name="Text Placeholder 2">
            <a:extLst>
              <a:ext uri="{FF2B5EF4-FFF2-40B4-BE49-F238E27FC236}">
                <a16:creationId xmlns:a16="http://schemas.microsoft.com/office/drawing/2014/main" id="{298445C1-BF9E-E593-415C-0326295F0C6A}"/>
              </a:ext>
            </a:extLst>
          </p:cNvPr>
          <p:cNvSpPr>
            <a:spLocks noGrp="1"/>
          </p:cNvSpPr>
          <p:nvPr>
            <p:ph type="body" sz="quarter" idx="13"/>
          </p:nvPr>
        </p:nvSpPr>
        <p:spPr/>
        <p:txBody>
          <a:bodyPr/>
          <a:lstStyle/>
          <a:p>
            <a:r>
              <a:rPr lang="en-US" sz="3600" dirty="0"/>
              <a:t>How are we (really) doing in “Patient-centered care”? </a:t>
            </a:r>
          </a:p>
        </p:txBody>
      </p:sp>
      <p:pic>
        <p:nvPicPr>
          <p:cNvPr id="6" name="Content Placeholder 5">
            <a:extLst>
              <a:ext uri="{FF2B5EF4-FFF2-40B4-BE49-F238E27FC236}">
                <a16:creationId xmlns:a16="http://schemas.microsoft.com/office/drawing/2014/main" id="{0D421846-2643-FA65-6097-377FE3377029}"/>
              </a:ext>
            </a:extLst>
          </p:cNvPr>
          <p:cNvPicPr>
            <a:picLocks noGrp="1" noChangeAspect="1"/>
          </p:cNvPicPr>
          <p:nvPr>
            <p:ph sz="quarter" idx="14"/>
          </p:nvPr>
        </p:nvPicPr>
        <p:blipFill>
          <a:blip r:embed="rId2"/>
          <a:stretch>
            <a:fillRect/>
          </a:stretch>
        </p:blipFill>
        <p:spPr>
          <a:xfrm>
            <a:off x="2948248" y="794567"/>
            <a:ext cx="6644640" cy="5224204"/>
          </a:xfrm>
        </p:spPr>
      </p:pic>
    </p:spTree>
    <p:extLst>
      <p:ext uri="{BB962C8B-B14F-4D97-AF65-F5344CB8AC3E}">
        <p14:creationId xmlns:p14="http://schemas.microsoft.com/office/powerpoint/2010/main" val="644438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B3E8675-53BB-6D65-5300-37CB6DD6137F}"/>
              </a:ext>
            </a:extLst>
          </p:cNvPr>
          <p:cNvSpPr>
            <a:spLocks noGrp="1"/>
          </p:cNvSpPr>
          <p:nvPr>
            <p:ph type="sldNum" sz="quarter" idx="4"/>
          </p:nvPr>
        </p:nvSpPr>
        <p:spPr/>
        <p:txBody>
          <a:bodyPr/>
          <a:lstStyle/>
          <a:p>
            <a:pPr defTabSz="609585"/>
            <a:fld id="{19D32446-EE4E-A04C-B16A-5398FB2B413D}" type="slidenum">
              <a:rPr lang="en-US">
                <a:solidFill>
                  <a:srgbClr val="006F66">
                    <a:tint val="75000"/>
                  </a:srgbClr>
                </a:solidFill>
                <a:latin typeface="Franklin Gothic Book" panose="020B0503020102020204"/>
              </a:rPr>
              <a:pPr defTabSz="609585"/>
              <a:t>7</a:t>
            </a:fld>
            <a:endParaRPr lang="en-US">
              <a:solidFill>
                <a:srgbClr val="006F66">
                  <a:tint val="75000"/>
                </a:srgbClr>
              </a:solidFill>
              <a:latin typeface="Franklin Gothic Book" panose="020B0503020102020204"/>
            </a:endParaRPr>
          </a:p>
        </p:txBody>
      </p:sp>
      <p:sp>
        <p:nvSpPr>
          <p:cNvPr id="3" name="Text Placeholder 2">
            <a:extLst>
              <a:ext uri="{FF2B5EF4-FFF2-40B4-BE49-F238E27FC236}">
                <a16:creationId xmlns:a16="http://schemas.microsoft.com/office/drawing/2014/main" id="{451E6939-F31B-6A15-A971-E306BD996550}"/>
              </a:ext>
            </a:extLst>
          </p:cNvPr>
          <p:cNvSpPr>
            <a:spLocks noGrp="1"/>
          </p:cNvSpPr>
          <p:nvPr>
            <p:ph type="body" sz="quarter" idx="13"/>
          </p:nvPr>
        </p:nvSpPr>
        <p:spPr>
          <a:xfrm>
            <a:off x="417849" y="213413"/>
            <a:ext cx="11513560" cy="801036"/>
          </a:xfrm>
        </p:spPr>
        <p:txBody>
          <a:bodyPr/>
          <a:lstStyle/>
          <a:p>
            <a:r>
              <a:rPr lang="en-US" sz="4267" dirty="0"/>
              <a:t>My Recent Precepting Experiences in 3 Programs</a:t>
            </a:r>
          </a:p>
        </p:txBody>
      </p:sp>
      <p:pic>
        <p:nvPicPr>
          <p:cNvPr id="7" name="Content Placeholder 6">
            <a:extLst>
              <a:ext uri="{FF2B5EF4-FFF2-40B4-BE49-F238E27FC236}">
                <a16:creationId xmlns:a16="http://schemas.microsoft.com/office/drawing/2014/main" id="{39E6D299-A291-FBC7-6A5F-E9E518EEF99D}"/>
              </a:ext>
            </a:extLst>
          </p:cNvPr>
          <p:cNvPicPr>
            <a:picLocks noGrp="1" noChangeAspect="1"/>
          </p:cNvPicPr>
          <p:nvPr>
            <p:ph sz="quarter" idx="14"/>
          </p:nvPr>
        </p:nvPicPr>
        <p:blipFill>
          <a:blip r:embed="rId2"/>
          <a:stretch>
            <a:fillRect/>
          </a:stretch>
        </p:blipFill>
        <p:spPr>
          <a:xfrm>
            <a:off x="1710325" y="1260476"/>
            <a:ext cx="4380817" cy="4337049"/>
          </a:xfrm>
        </p:spPr>
      </p:pic>
      <p:pic>
        <p:nvPicPr>
          <p:cNvPr id="11" name="Picture 10">
            <a:extLst>
              <a:ext uri="{FF2B5EF4-FFF2-40B4-BE49-F238E27FC236}">
                <a16:creationId xmlns:a16="http://schemas.microsoft.com/office/drawing/2014/main" id="{EC39EADE-53A8-4EE2-4803-205ABE175168}"/>
              </a:ext>
            </a:extLst>
          </p:cNvPr>
          <p:cNvPicPr>
            <a:picLocks noChangeAspect="1"/>
          </p:cNvPicPr>
          <p:nvPr/>
        </p:nvPicPr>
        <p:blipFill>
          <a:blip r:embed="rId3"/>
          <a:stretch>
            <a:fillRect/>
          </a:stretch>
        </p:blipFill>
        <p:spPr>
          <a:xfrm>
            <a:off x="6866022" y="1260475"/>
            <a:ext cx="3867604" cy="4412788"/>
          </a:xfrm>
          <a:prstGeom prst="rect">
            <a:avLst/>
          </a:prstGeom>
        </p:spPr>
      </p:pic>
    </p:spTree>
    <p:extLst>
      <p:ext uri="{BB962C8B-B14F-4D97-AF65-F5344CB8AC3E}">
        <p14:creationId xmlns:p14="http://schemas.microsoft.com/office/powerpoint/2010/main" val="36795463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7C8FB-6B9C-47DD-4604-DE0A9A608593}"/>
              </a:ext>
            </a:extLst>
          </p:cNvPr>
          <p:cNvSpPr>
            <a:spLocks noGrp="1"/>
          </p:cNvSpPr>
          <p:nvPr>
            <p:ph type="title"/>
          </p:nvPr>
        </p:nvSpPr>
        <p:spPr>
          <a:xfrm>
            <a:off x="46668" y="897775"/>
            <a:ext cx="12075331" cy="519864"/>
          </a:xfrm>
        </p:spPr>
        <p:txBody>
          <a:bodyPr>
            <a:normAutofit fontScale="90000"/>
          </a:bodyPr>
          <a:lstStyle/>
          <a:p>
            <a:pPr algn="l" defTabSz="609585">
              <a:spcBef>
                <a:spcPct val="20000"/>
              </a:spcBef>
              <a:defRPr/>
            </a:pPr>
            <a:r>
              <a:rPr lang="en-US" sz="3200" dirty="0">
                <a:solidFill>
                  <a:srgbClr val="006F66"/>
                </a:solidFill>
                <a:latin typeface="Franklin Gothic Book" panose="020B0503020102020204"/>
                <a:ea typeface="+mn-ea"/>
                <a:cs typeface="+mn-cs"/>
              </a:rPr>
              <a:t>What circle is “addressing the Social Drivers of Health” for a </a:t>
            </a:r>
            <a:r>
              <a:rPr lang="en-US" sz="3200" u="sng" dirty="0">
                <a:solidFill>
                  <a:srgbClr val="006F66"/>
                </a:solidFill>
                <a:latin typeface="Franklin Gothic Book" panose="020B0503020102020204"/>
                <a:ea typeface="+mn-ea"/>
                <a:cs typeface="+mn-cs"/>
              </a:rPr>
              <a:t>Real-World</a:t>
            </a:r>
            <a:r>
              <a:rPr lang="en-US" sz="3200" dirty="0">
                <a:solidFill>
                  <a:srgbClr val="006F66"/>
                </a:solidFill>
                <a:latin typeface="Franklin Gothic Book" panose="020B0503020102020204"/>
                <a:ea typeface="+mn-ea"/>
                <a:cs typeface="+mn-cs"/>
              </a:rPr>
              <a:t> FP? </a:t>
            </a:r>
            <a:br>
              <a:rPr lang="en-US" sz="3200" dirty="0">
                <a:solidFill>
                  <a:srgbClr val="006F66"/>
                </a:solidFill>
                <a:latin typeface="Franklin Gothic Book" panose="020B0503020102020204"/>
                <a:ea typeface="+mn-ea"/>
                <a:cs typeface="+mn-cs"/>
              </a:rPr>
            </a:br>
            <a:br>
              <a:rPr lang="en-US" sz="4800" dirty="0"/>
            </a:br>
            <a:endParaRPr lang="en-US" dirty="0"/>
          </a:p>
        </p:txBody>
      </p:sp>
      <p:sp>
        <p:nvSpPr>
          <p:cNvPr id="4" name="Content Placeholder 3">
            <a:extLst>
              <a:ext uri="{FF2B5EF4-FFF2-40B4-BE49-F238E27FC236}">
                <a16:creationId xmlns:a16="http://schemas.microsoft.com/office/drawing/2014/main" id="{554DDFE3-1606-4C28-AA32-1F881BB9584F}"/>
              </a:ext>
            </a:extLst>
          </p:cNvPr>
          <p:cNvSpPr>
            <a:spLocks noGrp="1"/>
          </p:cNvSpPr>
          <p:nvPr>
            <p:ph sz="half" idx="2"/>
          </p:nvPr>
        </p:nvSpPr>
        <p:spPr>
          <a:xfrm>
            <a:off x="6197600" y="1224545"/>
            <a:ext cx="5384800" cy="4901620"/>
          </a:xfrm>
        </p:spPr>
        <p:txBody>
          <a:bodyPr>
            <a:normAutofit fontScale="92500"/>
          </a:bodyPr>
          <a:lstStyle/>
          <a:p>
            <a:r>
              <a:rPr lang="en-US" b="1" dirty="0"/>
              <a:t>Circle of Control- </a:t>
            </a:r>
            <a:r>
              <a:rPr lang="en-US" dirty="0"/>
              <a:t>what we can directly control </a:t>
            </a:r>
          </a:p>
          <a:p>
            <a:r>
              <a:rPr lang="en-US" b="1" dirty="0"/>
              <a:t>Circle of Influence- </a:t>
            </a:r>
            <a:r>
              <a:rPr lang="en-US" dirty="0"/>
              <a:t>the concerns we can do something about. We do not have control over the outcome but can influence it.  </a:t>
            </a:r>
          </a:p>
          <a:p>
            <a:r>
              <a:rPr lang="en-US" b="1" dirty="0"/>
              <a:t>Circle of Concern- </a:t>
            </a:r>
            <a:r>
              <a:rPr lang="en-US" dirty="0"/>
              <a:t>Wide range of concerns of which we have no or little control over the outcome.</a:t>
            </a:r>
          </a:p>
          <a:p>
            <a:r>
              <a:rPr lang="en-US" b="1" dirty="0"/>
              <a:t>Circle of No Concern </a:t>
            </a:r>
            <a:r>
              <a:rPr lang="en-US" dirty="0"/>
              <a:t>– Everything outside Circle of Concern.   </a:t>
            </a:r>
          </a:p>
        </p:txBody>
      </p:sp>
      <p:pic>
        <p:nvPicPr>
          <p:cNvPr id="6" name="Content Placeholder 5">
            <a:extLst>
              <a:ext uri="{FF2B5EF4-FFF2-40B4-BE49-F238E27FC236}">
                <a16:creationId xmlns:a16="http://schemas.microsoft.com/office/drawing/2014/main" id="{57CE00ED-2A6C-CFEB-EF2E-B133DFE33C30}"/>
              </a:ext>
            </a:extLst>
          </p:cNvPr>
          <p:cNvPicPr>
            <a:picLocks noGrp="1" noChangeAspect="1"/>
          </p:cNvPicPr>
          <p:nvPr>
            <p:ph sz="half" idx="1"/>
          </p:nvPr>
        </p:nvPicPr>
        <p:blipFill>
          <a:blip r:embed="rId2"/>
          <a:stretch>
            <a:fillRect/>
          </a:stretch>
        </p:blipFill>
        <p:spPr>
          <a:xfrm>
            <a:off x="992948" y="1224544"/>
            <a:ext cx="5001453" cy="4901091"/>
          </a:xfrm>
        </p:spPr>
      </p:pic>
    </p:spTree>
    <p:extLst>
      <p:ext uri="{BB962C8B-B14F-4D97-AF65-F5344CB8AC3E}">
        <p14:creationId xmlns:p14="http://schemas.microsoft.com/office/powerpoint/2010/main" val="32267776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DEA3B-5C7D-149F-6DFA-A40919ADDC7D}"/>
              </a:ext>
            </a:extLst>
          </p:cNvPr>
          <p:cNvSpPr>
            <a:spLocks noGrp="1"/>
          </p:cNvSpPr>
          <p:nvPr>
            <p:ph type="title"/>
          </p:nvPr>
        </p:nvSpPr>
        <p:spPr/>
        <p:txBody>
          <a:bodyPr/>
          <a:lstStyle/>
          <a:p>
            <a:r>
              <a:rPr lang="en-US" dirty="0">
                <a:ln w="0"/>
                <a:solidFill>
                  <a:srgbClr val="006666"/>
                </a:solidFill>
                <a:effectLst>
                  <a:outerShdw blurRad="38100" dist="19050" dir="2700000" algn="tl" rotWithShape="0">
                    <a:schemeClr val="dk1">
                      <a:alpha val="40000"/>
                    </a:schemeClr>
                  </a:outerShdw>
                </a:effectLst>
              </a:rPr>
              <a:t>Where to Best Put our Finite Time and Energy?</a:t>
            </a:r>
          </a:p>
        </p:txBody>
      </p:sp>
      <p:pic>
        <p:nvPicPr>
          <p:cNvPr id="4" name="Content Placeholder 5">
            <a:extLst>
              <a:ext uri="{FF2B5EF4-FFF2-40B4-BE49-F238E27FC236}">
                <a16:creationId xmlns:a16="http://schemas.microsoft.com/office/drawing/2014/main" id="{42BA8F7E-AD1E-A2C2-687D-5F0BD18ACC99}"/>
              </a:ext>
            </a:extLst>
          </p:cNvPr>
          <p:cNvPicPr>
            <a:picLocks noChangeAspect="1"/>
          </p:cNvPicPr>
          <p:nvPr/>
        </p:nvPicPr>
        <p:blipFill>
          <a:blip r:embed="rId2"/>
          <a:stretch>
            <a:fillRect/>
          </a:stretch>
        </p:blipFill>
        <p:spPr>
          <a:xfrm>
            <a:off x="3699802" y="1385460"/>
            <a:ext cx="6928340" cy="5447257"/>
          </a:xfrm>
          <a:prstGeom prst="rect">
            <a:avLst/>
          </a:prstGeom>
        </p:spPr>
      </p:pic>
      <p:sp>
        <p:nvSpPr>
          <p:cNvPr id="5" name="Arrow: Right 4">
            <a:extLst>
              <a:ext uri="{FF2B5EF4-FFF2-40B4-BE49-F238E27FC236}">
                <a16:creationId xmlns:a16="http://schemas.microsoft.com/office/drawing/2014/main" id="{213F2831-3AF5-9987-5B44-BFA3BC161BDD}"/>
              </a:ext>
            </a:extLst>
          </p:cNvPr>
          <p:cNvSpPr/>
          <p:nvPr/>
        </p:nvSpPr>
        <p:spPr>
          <a:xfrm>
            <a:off x="2658793" y="3953435"/>
            <a:ext cx="3333215" cy="42492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782145F5-75D2-B622-6371-707D259FF055}"/>
              </a:ext>
            </a:extLst>
          </p:cNvPr>
          <p:cNvSpPr txBox="1"/>
          <p:nvPr/>
        </p:nvSpPr>
        <p:spPr>
          <a:xfrm flipH="1">
            <a:off x="452510" y="3987473"/>
            <a:ext cx="2360614" cy="461665"/>
          </a:xfrm>
          <a:prstGeom prst="rect">
            <a:avLst/>
          </a:prstGeom>
          <a:noFill/>
        </p:spPr>
        <p:txBody>
          <a:bodyPr wrap="square" rtlCol="0">
            <a:spAutoFit/>
          </a:bodyPr>
          <a:lstStyle/>
          <a:p>
            <a:r>
              <a:rPr lang="en-US" sz="2400" b="1" dirty="0"/>
              <a:t>Circle of Control</a:t>
            </a:r>
          </a:p>
        </p:txBody>
      </p:sp>
      <p:sp>
        <p:nvSpPr>
          <p:cNvPr id="9" name="Arrow: Right 8">
            <a:extLst>
              <a:ext uri="{FF2B5EF4-FFF2-40B4-BE49-F238E27FC236}">
                <a16:creationId xmlns:a16="http://schemas.microsoft.com/office/drawing/2014/main" id="{97E69ED2-7156-0438-DBB3-69108A92C883}"/>
              </a:ext>
            </a:extLst>
          </p:cNvPr>
          <p:cNvSpPr/>
          <p:nvPr/>
        </p:nvSpPr>
        <p:spPr>
          <a:xfrm>
            <a:off x="2963732" y="3060551"/>
            <a:ext cx="1925619" cy="36844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E254674-264C-02D9-83BF-418863494599}"/>
              </a:ext>
            </a:extLst>
          </p:cNvPr>
          <p:cNvSpPr txBox="1"/>
          <p:nvPr/>
        </p:nvSpPr>
        <p:spPr>
          <a:xfrm>
            <a:off x="677731" y="3060550"/>
            <a:ext cx="2286000" cy="369332"/>
          </a:xfrm>
          <a:prstGeom prst="rect">
            <a:avLst/>
          </a:prstGeom>
          <a:noFill/>
        </p:spPr>
        <p:txBody>
          <a:bodyPr wrap="square" rtlCol="0">
            <a:spAutoFit/>
          </a:bodyPr>
          <a:lstStyle/>
          <a:p>
            <a:r>
              <a:rPr lang="en-US" b="1" dirty="0"/>
              <a:t>(2) Circles of Influence</a:t>
            </a:r>
          </a:p>
        </p:txBody>
      </p:sp>
      <p:sp>
        <p:nvSpPr>
          <p:cNvPr id="11" name="Arrow: Right 10">
            <a:extLst>
              <a:ext uri="{FF2B5EF4-FFF2-40B4-BE49-F238E27FC236}">
                <a16:creationId xmlns:a16="http://schemas.microsoft.com/office/drawing/2014/main" id="{2126991A-4852-4804-3C53-D1362BCE5FF1}"/>
              </a:ext>
            </a:extLst>
          </p:cNvPr>
          <p:cNvSpPr/>
          <p:nvPr/>
        </p:nvSpPr>
        <p:spPr>
          <a:xfrm>
            <a:off x="3012141" y="2350546"/>
            <a:ext cx="1479177" cy="29045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566145D5-3E6B-43F8-3D28-CA2074998397}"/>
              </a:ext>
            </a:extLst>
          </p:cNvPr>
          <p:cNvSpPr txBox="1"/>
          <p:nvPr/>
        </p:nvSpPr>
        <p:spPr>
          <a:xfrm>
            <a:off x="839095" y="2312893"/>
            <a:ext cx="2237591" cy="369332"/>
          </a:xfrm>
          <a:prstGeom prst="rect">
            <a:avLst/>
          </a:prstGeom>
          <a:noFill/>
        </p:spPr>
        <p:txBody>
          <a:bodyPr wrap="square" rtlCol="0">
            <a:spAutoFit/>
          </a:bodyPr>
          <a:lstStyle/>
          <a:p>
            <a:r>
              <a:rPr lang="en-US" b="1" dirty="0"/>
              <a:t>(2) Circles of Concern</a:t>
            </a:r>
          </a:p>
        </p:txBody>
      </p:sp>
    </p:spTree>
    <p:extLst>
      <p:ext uri="{BB962C8B-B14F-4D97-AF65-F5344CB8AC3E}">
        <p14:creationId xmlns:p14="http://schemas.microsoft.com/office/powerpoint/2010/main" val="10587917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2133205" y="275167"/>
            <a:ext cx="8077399" cy="1143000"/>
          </a:xfrm>
        </p:spPr>
        <p:txBody>
          <a:bodyPr>
            <a:normAutofit fontScale="90000"/>
          </a:bodyPr>
          <a:lstStyle/>
          <a:p>
            <a:pPr eaLnBrk="1" hangingPunct="1"/>
            <a:r>
              <a:rPr lang="en-US" altLang="en-US" sz="3600" b="1" dirty="0"/>
              <a:t>What Do You Wish You Got More Training in During Your FM Residency?</a:t>
            </a:r>
          </a:p>
        </p:txBody>
      </p:sp>
      <p:pic>
        <p:nvPicPr>
          <p:cNvPr id="31747" name="Picture 2"/>
          <p:cNvPicPr>
            <a:picLocks noGrp="1" noChangeAspect="1" noChangeArrowheads="1"/>
          </p:cNvPicPr>
          <p:nvPr>
            <p:ph idx="1"/>
          </p:nvPr>
        </p:nvPicPr>
        <p:blipFill>
          <a:blip r:embed="rId2" cstate="print"/>
          <a:srcRect/>
          <a:stretch>
            <a:fillRect/>
          </a:stretch>
        </p:blipFill>
        <p:spPr>
          <a:xfrm>
            <a:off x="1396642" y="1512929"/>
            <a:ext cx="9375820" cy="5345072"/>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2057798" y="275167"/>
            <a:ext cx="8152805" cy="715699"/>
          </a:xfrm>
        </p:spPr>
        <p:txBody>
          <a:bodyPr>
            <a:normAutofit fontScale="90000"/>
          </a:bodyPr>
          <a:lstStyle/>
          <a:p>
            <a:pPr eaLnBrk="1" hangingPunct="1"/>
            <a:r>
              <a:rPr lang="en-US" altLang="en-US" sz="3200" b="1" dirty="0"/>
              <a:t>What Do You Wish You Got More Training In During Your FM Residency? </a:t>
            </a:r>
            <a:r>
              <a:rPr lang="en-US" altLang="en-US" sz="2400" b="1" dirty="0"/>
              <a:t>(cont.) </a:t>
            </a:r>
          </a:p>
        </p:txBody>
      </p:sp>
      <p:sp>
        <p:nvSpPr>
          <p:cNvPr id="32771" name="TextBox 3"/>
          <p:cNvSpPr txBox="1">
            <a:spLocks noChangeArrowheads="1"/>
          </p:cNvSpPr>
          <p:nvPr/>
        </p:nvSpPr>
        <p:spPr bwMode="auto">
          <a:xfrm>
            <a:off x="1524000" y="1270000"/>
            <a:ext cx="4876603" cy="430879"/>
          </a:xfrm>
          <a:prstGeom prst="rect">
            <a:avLst/>
          </a:prstGeom>
          <a:noFill/>
          <a:ln w="9525">
            <a:noFill/>
            <a:miter lim="800000"/>
            <a:headEnd/>
            <a:tailEnd/>
          </a:ln>
        </p:spPr>
        <p:txBody>
          <a:bodyPr lIns="91431" tIns="45716" rIns="91431" bIns="45716">
            <a:spAutoFit/>
          </a:bodyPr>
          <a:lstStyle/>
          <a:p>
            <a:pPr defTabSz="914377"/>
            <a:r>
              <a:rPr lang="en-US" altLang="en-US" sz="2200" b="1" dirty="0">
                <a:solidFill>
                  <a:prstClr val="black"/>
                </a:solidFill>
                <a:latin typeface="Calibri"/>
              </a:rPr>
              <a:t>Greater Depth of Training in: </a:t>
            </a:r>
          </a:p>
        </p:txBody>
      </p:sp>
      <p:pic>
        <p:nvPicPr>
          <p:cNvPr id="32772" name="Picture 2"/>
          <p:cNvPicPr>
            <a:picLocks noGrp="1" noChangeAspect="1" noChangeArrowheads="1"/>
          </p:cNvPicPr>
          <p:nvPr>
            <p:ph idx="1"/>
          </p:nvPr>
        </p:nvPicPr>
        <p:blipFill>
          <a:blip r:embed="rId2" cstate="print"/>
          <a:srcRect/>
          <a:stretch>
            <a:fillRect/>
          </a:stretch>
        </p:blipFill>
        <p:spPr>
          <a:xfrm>
            <a:off x="1524001" y="1778000"/>
            <a:ext cx="9048751" cy="508000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A9E2FD5-8270-6BE5-AB44-2CDBAB7A2C8C}"/>
              </a:ext>
            </a:extLst>
          </p:cNvPr>
          <p:cNvSpPr>
            <a:spLocks noGrp="1"/>
          </p:cNvSpPr>
          <p:nvPr>
            <p:ph type="sldNum" sz="quarter" idx="4"/>
          </p:nvPr>
        </p:nvSpPr>
        <p:spPr/>
        <p:txBody>
          <a:bodyPr/>
          <a:lstStyle/>
          <a:p>
            <a:pPr defTabSz="609585"/>
            <a:fld id="{19D32446-EE4E-A04C-B16A-5398FB2B413D}" type="slidenum">
              <a:rPr lang="en-US">
                <a:solidFill>
                  <a:srgbClr val="006F66">
                    <a:tint val="75000"/>
                  </a:srgbClr>
                </a:solidFill>
                <a:latin typeface="Franklin Gothic Book" panose="020B0503020102020204"/>
              </a:rPr>
              <a:pPr defTabSz="609585"/>
              <a:t>12</a:t>
            </a:fld>
            <a:endParaRPr lang="en-US">
              <a:solidFill>
                <a:srgbClr val="006F66">
                  <a:tint val="75000"/>
                </a:srgbClr>
              </a:solidFill>
              <a:latin typeface="Franklin Gothic Book" panose="020B0503020102020204"/>
            </a:endParaRPr>
          </a:p>
        </p:txBody>
      </p:sp>
      <p:sp>
        <p:nvSpPr>
          <p:cNvPr id="3" name="Text Placeholder 2">
            <a:extLst>
              <a:ext uri="{FF2B5EF4-FFF2-40B4-BE49-F238E27FC236}">
                <a16:creationId xmlns:a16="http://schemas.microsoft.com/office/drawing/2014/main" id="{0C04658C-9077-975B-F839-2BED96888A9B}"/>
              </a:ext>
            </a:extLst>
          </p:cNvPr>
          <p:cNvSpPr>
            <a:spLocks noGrp="1"/>
          </p:cNvSpPr>
          <p:nvPr>
            <p:ph type="body" sz="quarter" idx="13"/>
          </p:nvPr>
        </p:nvSpPr>
        <p:spPr/>
        <p:txBody>
          <a:bodyPr/>
          <a:lstStyle/>
          <a:p>
            <a:r>
              <a:rPr lang="en-US" dirty="0"/>
              <a:t>Our Epic’s Social Drivers tab</a:t>
            </a:r>
          </a:p>
        </p:txBody>
      </p:sp>
      <p:pic>
        <p:nvPicPr>
          <p:cNvPr id="6" name="Content Placeholder 5">
            <a:extLst>
              <a:ext uri="{FF2B5EF4-FFF2-40B4-BE49-F238E27FC236}">
                <a16:creationId xmlns:a16="http://schemas.microsoft.com/office/drawing/2014/main" id="{032E38D2-7F10-A43E-7952-1DD8630EE99E}"/>
              </a:ext>
            </a:extLst>
          </p:cNvPr>
          <p:cNvPicPr>
            <a:picLocks noGrp="1" noChangeAspect="1"/>
          </p:cNvPicPr>
          <p:nvPr>
            <p:ph sz="quarter" idx="14"/>
          </p:nvPr>
        </p:nvPicPr>
        <p:blipFill>
          <a:blip r:embed="rId2"/>
          <a:stretch>
            <a:fillRect/>
          </a:stretch>
        </p:blipFill>
        <p:spPr>
          <a:xfrm>
            <a:off x="1516708" y="1331384"/>
            <a:ext cx="8977747" cy="4556947"/>
          </a:xfrm>
        </p:spPr>
      </p:pic>
    </p:spTree>
    <p:extLst>
      <p:ext uri="{BB962C8B-B14F-4D97-AF65-F5344CB8AC3E}">
        <p14:creationId xmlns:p14="http://schemas.microsoft.com/office/powerpoint/2010/main" val="37272318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B0D21AA-D954-E9B5-0B0E-59BADB23FD7D}"/>
              </a:ext>
            </a:extLst>
          </p:cNvPr>
          <p:cNvPicPr>
            <a:picLocks noChangeAspect="1"/>
          </p:cNvPicPr>
          <p:nvPr/>
        </p:nvPicPr>
        <p:blipFill>
          <a:blip r:embed="rId2"/>
          <a:stretch>
            <a:fillRect/>
          </a:stretch>
        </p:blipFill>
        <p:spPr>
          <a:xfrm>
            <a:off x="0" y="0"/>
            <a:ext cx="12294256" cy="6858000"/>
          </a:xfrm>
          <a:prstGeom prst="rect">
            <a:avLst/>
          </a:prstGeom>
        </p:spPr>
      </p:pic>
    </p:spTree>
    <p:extLst>
      <p:ext uri="{BB962C8B-B14F-4D97-AF65-F5344CB8AC3E}">
        <p14:creationId xmlns:p14="http://schemas.microsoft.com/office/powerpoint/2010/main" val="2580697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4DD7DDE-D6AF-BA90-7F74-959BD9FDE462}"/>
              </a:ext>
            </a:extLst>
          </p:cNvPr>
          <p:cNvSpPr>
            <a:spLocks noGrp="1"/>
          </p:cNvSpPr>
          <p:nvPr>
            <p:ph type="sldNum" sz="quarter" idx="4"/>
          </p:nvPr>
        </p:nvSpPr>
        <p:spPr/>
        <p:txBody>
          <a:bodyPr/>
          <a:lstStyle/>
          <a:p>
            <a:pPr defTabSz="609585"/>
            <a:fld id="{19D32446-EE4E-A04C-B16A-5398FB2B413D}" type="slidenum">
              <a:rPr lang="en-US">
                <a:solidFill>
                  <a:srgbClr val="006F66">
                    <a:tint val="75000"/>
                  </a:srgbClr>
                </a:solidFill>
                <a:latin typeface="Franklin Gothic Book" panose="020B0503020102020204"/>
              </a:rPr>
              <a:pPr defTabSz="609585"/>
              <a:t>14</a:t>
            </a:fld>
            <a:endParaRPr lang="en-US">
              <a:solidFill>
                <a:srgbClr val="006F66">
                  <a:tint val="75000"/>
                </a:srgbClr>
              </a:solidFill>
              <a:latin typeface="Franklin Gothic Book" panose="020B0503020102020204"/>
            </a:endParaRPr>
          </a:p>
        </p:txBody>
      </p:sp>
      <p:sp>
        <p:nvSpPr>
          <p:cNvPr id="3" name="Text Placeholder 2">
            <a:extLst>
              <a:ext uri="{FF2B5EF4-FFF2-40B4-BE49-F238E27FC236}">
                <a16:creationId xmlns:a16="http://schemas.microsoft.com/office/drawing/2014/main" id="{35C719B4-732E-DAD5-6C64-CB1B05FD84C0}"/>
              </a:ext>
            </a:extLst>
          </p:cNvPr>
          <p:cNvSpPr>
            <a:spLocks noGrp="1"/>
          </p:cNvSpPr>
          <p:nvPr>
            <p:ph type="body" sz="quarter" idx="13"/>
          </p:nvPr>
        </p:nvSpPr>
        <p:spPr>
          <a:xfrm>
            <a:off x="385012" y="213413"/>
            <a:ext cx="11546397" cy="801036"/>
          </a:xfrm>
        </p:spPr>
        <p:txBody>
          <a:bodyPr/>
          <a:lstStyle/>
          <a:p>
            <a:r>
              <a:rPr lang="en-US" dirty="0"/>
              <a:t>Arguments against expecting FPs to be held responsible for improved social outcomes</a:t>
            </a:r>
          </a:p>
        </p:txBody>
      </p:sp>
      <p:sp>
        <p:nvSpPr>
          <p:cNvPr id="7" name="Content Placeholder 6">
            <a:extLst>
              <a:ext uri="{FF2B5EF4-FFF2-40B4-BE49-F238E27FC236}">
                <a16:creationId xmlns:a16="http://schemas.microsoft.com/office/drawing/2014/main" id="{CF692DC3-213D-B347-94F9-B4A3BD7803AD}"/>
              </a:ext>
            </a:extLst>
          </p:cNvPr>
          <p:cNvSpPr>
            <a:spLocks noGrp="1"/>
          </p:cNvSpPr>
          <p:nvPr>
            <p:ph sz="quarter" idx="14"/>
          </p:nvPr>
        </p:nvSpPr>
        <p:spPr>
          <a:xfrm>
            <a:off x="828312" y="1837551"/>
            <a:ext cx="11121709" cy="3830333"/>
          </a:xfrm>
        </p:spPr>
        <p:txBody>
          <a:bodyPr/>
          <a:lstStyle/>
          <a:p>
            <a:r>
              <a:rPr lang="en-US" dirty="0"/>
              <a:t>Mission Creep</a:t>
            </a:r>
          </a:p>
          <a:p>
            <a:r>
              <a:rPr lang="en-US" dirty="0"/>
              <a:t>Burnout and Emotional Exhaustion</a:t>
            </a:r>
          </a:p>
          <a:p>
            <a:r>
              <a:rPr lang="en-US" dirty="0"/>
              <a:t>Structural Problems Need Structural Solutions</a:t>
            </a:r>
          </a:p>
          <a:p>
            <a:r>
              <a:rPr lang="en-US" dirty="0"/>
              <a:t>Lack of Training and Resources</a:t>
            </a:r>
          </a:p>
          <a:p>
            <a:r>
              <a:rPr lang="en-US" dirty="0"/>
              <a:t>Medicalization of Social Issues</a:t>
            </a:r>
          </a:p>
          <a:p>
            <a:r>
              <a:rPr lang="en-US" dirty="0"/>
              <a:t>Inequity in Expectations</a:t>
            </a:r>
          </a:p>
        </p:txBody>
      </p:sp>
    </p:spTree>
    <p:extLst>
      <p:ext uri="{BB962C8B-B14F-4D97-AF65-F5344CB8AC3E}">
        <p14:creationId xmlns:p14="http://schemas.microsoft.com/office/powerpoint/2010/main" val="2712447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74BE88F-FD84-2990-A83D-DB8583253AD8}"/>
              </a:ext>
            </a:extLst>
          </p:cNvPr>
          <p:cNvSpPr>
            <a:spLocks noGrp="1"/>
          </p:cNvSpPr>
          <p:nvPr>
            <p:ph type="sldNum" sz="quarter" idx="4"/>
          </p:nvPr>
        </p:nvSpPr>
        <p:spPr/>
        <p:txBody>
          <a:bodyPr/>
          <a:lstStyle/>
          <a:p>
            <a:pPr defTabSz="609585"/>
            <a:fld id="{19D32446-EE4E-A04C-B16A-5398FB2B413D}" type="slidenum">
              <a:rPr lang="en-US">
                <a:solidFill>
                  <a:srgbClr val="006F66">
                    <a:tint val="75000"/>
                  </a:srgbClr>
                </a:solidFill>
                <a:latin typeface="Franklin Gothic Book" panose="020B0503020102020204"/>
              </a:rPr>
              <a:pPr defTabSz="609585"/>
              <a:t>15</a:t>
            </a:fld>
            <a:endParaRPr lang="en-US">
              <a:solidFill>
                <a:srgbClr val="006F66">
                  <a:tint val="75000"/>
                </a:srgbClr>
              </a:solidFill>
              <a:latin typeface="Franklin Gothic Book" panose="020B0503020102020204"/>
            </a:endParaRPr>
          </a:p>
        </p:txBody>
      </p:sp>
      <p:sp>
        <p:nvSpPr>
          <p:cNvPr id="3" name="Text Placeholder 2">
            <a:extLst>
              <a:ext uri="{FF2B5EF4-FFF2-40B4-BE49-F238E27FC236}">
                <a16:creationId xmlns:a16="http://schemas.microsoft.com/office/drawing/2014/main" id="{15F113EE-5CED-2386-88A3-2E5B04B38384}"/>
              </a:ext>
            </a:extLst>
          </p:cNvPr>
          <p:cNvSpPr>
            <a:spLocks noGrp="1"/>
          </p:cNvSpPr>
          <p:nvPr>
            <p:ph type="body" sz="quarter" idx="13"/>
          </p:nvPr>
        </p:nvSpPr>
        <p:spPr/>
        <p:txBody>
          <a:bodyPr/>
          <a:lstStyle/>
          <a:p>
            <a:r>
              <a:rPr lang="en-US" dirty="0"/>
              <a:t>Mission Creep</a:t>
            </a:r>
          </a:p>
          <a:p>
            <a:endParaRPr lang="en-US" dirty="0"/>
          </a:p>
        </p:txBody>
      </p:sp>
      <p:sp>
        <p:nvSpPr>
          <p:cNvPr id="4" name="Content Placeholder 3">
            <a:extLst>
              <a:ext uri="{FF2B5EF4-FFF2-40B4-BE49-F238E27FC236}">
                <a16:creationId xmlns:a16="http://schemas.microsoft.com/office/drawing/2014/main" id="{0F193E51-E687-FBB7-1C8F-5FC13AAD6E7D}"/>
              </a:ext>
            </a:extLst>
          </p:cNvPr>
          <p:cNvSpPr>
            <a:spLocks noGrp="1"/>
          </p:cNvSpPr>
          <p:nvPr>
            <p:ph sz="quarter" idx="14"/>
          </p:nvPr>
        </p:nvSpPr>
        <p:spPr>
          <a:xfrm>
            <a:off x="828312" y="1242534"/>
            <a:ext cx="11121709" cy="4425351"/>
          </a:xfrm>
        </p:spPr>
        <p:txBody>
          <a:bodyPr/>
          <a:lstStyle/>
          <a:p>
            <a:r>
              <a:rPr lang="en-US" dirty="0"/>
              <a:t>It dilutes the core role of the physician.</a:t>
            </a:r>
          </a:p>
          <a:p>
            <a:r>
              <a:rPr lang="en-US" dirty="0"/>
              <a:t>Family physicians are trained to provide medical care, not to serve as social workers, housing advocates, or case managers. </a:t>
            </a:r>
          </a:p>
          <a:p>
            <a:r>
              <a:rPr lang="en-US" dirty="0"/>
              <a:t>Expanding their role into addressing SDOH may:</a:t>
            </a:r>
          </a:p>
          <a:p>
            <a:pPr lvl="0">
              <a:buFontTx/>
              <a:buChar char="-"/>
            </a:pPr>
            <a:r>
              <a:rPr lang="en-US" dirty="0"/>
              <a:t>Blur professional boundaries</a:t>
            </a:r>
          </a:p>
          <a:p>
            <a:pPr lvl="0">
              <a:buFontTx/>
              <a:buChar char="-"/>
            </a:pPr>
            <a:r>
              <a:rPr lang="en-US" dirty="0"/>
              <a:t>Create unrealistic expectations</a:t>
            </a:r>
          </a:p>
          <a:p>
            <a:pPr lvl="0">
              <a:buFontTx/>
              <a:buChar char="-"/>
            </a:pPr>
            <a:r>
              <a:rPr lang="en-US" dirty="0"/>
              <a:t>Distract from their primary medical focus</a:t>
            </a:r>
          </a:p>
          <a:p>
            <a:r>
              <a:rPr lang="en-US" dirty="0"/>
              <a:t>Let doctors be doctors. Solving poverty is a societal obligation, not a clinical one.  </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7178846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C11AEF6-B473-4212-0CF2-B21B7502959D}"/>
              </a:ext>
            </a:extLst>
          </p:cNvPr>
          <p:cNvSpPr>
            <a:spLocks noGrp="1"/>
          </p:cNvSpPr>
          <p:nvPr>
            <p:ph type="sldNum" sz="quarter" idx="4"/>
          </p:nvPr>
        </p:nvSpPr>
        <p:spPr/>
        <p:txBody>
          <a:bodyPr/>
          <a:lstStyle/>
          <a:p>
            <a:pPr defTabSz="609585"/>
            <a:fld id="{19D32446-EE4E-A04C-B16A-5398FB2B413D}" type="slidenum">
              <a:rPr lang="en-US">
                <a:solidFill>
                  <a:srgbClr val="006F66">
                    <a:tint val="75000"/>
                  </a:srgbClr>
                </a:solidFill>
                <a:latin typeface="Franklin Gothic Book" panose="020B0503020102020204"/>
              </a:rPr>
              <a:pPr defTabSz="609585"/>
              <a:t>16</a:t>
            </a:fld>
            <a:endParaRPr lang="en-US">
              <a:solidFill>
                <a:srgbClr val="006F66">
                  <a:tint val="75000"/>
                </a:srgbClr>
              </a:solidFill>
              <a:latin typeface="Franklin Gothic Book" panose="020B0503020102020204"/>
            </a:endParaRPr>
          </a:p>
        </p:txBody>
      </p:sp>
      <p:sp>
        <p:nvSpPr>
          <p:cNvPr id="3" name="Text Placeholder 2">
            <a:extLst>
              <a:ext uri="{FF2B5EF4-FFF2-40B4-BE49-F238E27FC236}">
                <a16:creationId xmlns:a16="http://schemas.microsoft.com/office/drawing/2014/main" id="{94807684-2591-8445-2BA5-9C502B2A764C}"/>
              </a:ext>
            </a:extLst>
          </p:cNvPr>
          <p:cNvSpPr>
            <a:spLocks noGrp="1"/>
          </p:cNvSpPr>
          <p:nvPr>
            <p:ph type="body" sz="quarter" idx="13"/>
          </p:nvPr>
        </p:nvSpPr>
        <p:spPr/>
        <p:txBody>
          <a:bodyPr/>
          <a:lstStyle/>
          <a:p>
            <a:r>
              <a:rPr lang="en-US" dirty="0"/>
              <a:t>Burnout and Emotional Exhaustion</a:t>
            </a:r>
          </a:p>
          <a:p>
            <a:endParaRPr lang="en-US" dirty="0"/>
          </a:p>
        </p:txBody>
      </p:sp>
      <p:sp>
        <p:nvSpPr>
          <p:cNvPr id="4" name="Content Placeholder 3">
            <a:extLst>
              <a:ext uri="{FF2B5EF4-FFF2-40B4-BE49-F238E27FC236}">
                <a16:creationId xmlns:a16="http://schemas.microsoft.com/office/drawing/2014/main" id="{7E32D1E8-CB0B-1083-9D4C-5BE7E4B02FFC}"/>
              </a:ext>
            </a:extLst>
          </p:cNvPr>
          <p:cNvSpPr>
            <a:spLocks noGrp="1"/>
          </p:cNvSpPr>
          <p:nvPr>
            <p:ph sz="quarter" idx="14"/>
          </p:nvPr>
        </p:nvSpPr>
        <p:spPr>
          <a:xfrm>
            <a:off x="828312" y="1219201"/>
            <a:ext cx="11121709" cy="4448684"/>
          </a:xfrm>
        </p:spPr>
        <p:txBody>
          <a:bodyPr/>
          <a:lstStyle/>
          <a:p>
            <a:r>
              <a:rPr lang="en-US" dirty="0"/>
              <a:t>Physicians already face high levels of burnout. Adding the burden of addressing deeply entrenched social issues—often without adequate tools or support—can contribute to:</a:t>
            </a:r>
          </a:p>
          <a:p>
            <a:pPr marL="0" indent="0">
              <a:buNone/>
            </a:pPr>
            <a:r>
              <a:rPr lang="en-US" dirty="0"/>
              <a:t>-  Moral injury (feeling helpless in the face of patient suffering)</a:t>
            </a:r>
          </a:p>
          <a:p>
            <a:pPr marL="0" indent="0">
              <a:buNone/>
            </a:pPr>
            <a:r>
              <a:rPr lang="en-US" dirty="0"/>
              <a:t>-  Overwork and stress</a:t>
            </a:r>
          </a:p>
          <a:p>
            <a:pPr marL="0" indent="0">
              <a:buNone/>
            </a:pPr>
            <a:r>
              <a:rPr lang="en-US" dirty="0"/>
              <a:t>-  Decreased job satisfaction</a:t>
            </a:r>
          </a:p>
          <a:p>
            <a:r>
              <a:rPr lang="en-US" i="1" dirty="0"/>
              <a:t>Example:</a:t>
            </a:r>
            <a:r>
              <a:rPr lang="en-US" dirty="0"/>
              <a:t> A doctor spends their limited time coordinating a food pantry referral instead of learning more about patient’s goals, their work/interests, their family, their spiritual or cultural beliefs, or actually providing shared decision-making – things only they can do. </a:t>
            </a:r>
          </a:p>
        </p:txBody>
      </p:sp>
    </p:spTree>
    <p:extLst>
      <p:ext uri="{BB962C8B-B14F-4D97-AF65-F5344CB8AC3E}">
        <p14:creationId xmlns:p14="http://schemas.microsoft.com/office/powerpoint/2010/main" val="28456435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49875C7-999A-ACE5-23C0-677D6DC3F2E6}"/>
              </a:ext>
            </a:extLst>
          </p:cNvPr>
          <p:cNvSpPr>
            <a:spLocks noGrp="1"/>
          </p:cNvSpPr>
          <p:nvPr>
            <p:ph type="sldNum" sz="quarter" idx="4"/>
          </p:nvPr>
        </p:nvSpPr>
        <p:spPr/>
        <p:txBody>
          <a:bodyPr/>
          <a:lstStyle/>
          <a:p>
            <a:pPr defTabSz="609585"/>
            <a:fld id="{19D32446-EE4E-A04C-B16A-5398FB2B413D}" type="slidenum">
              <a:rPr lang="en-US">
                <a:solidFill>
                  <a:srgbClr val="006F66">
                    <a:tint val="75000"/>
                  </a:srgbClr>
                </a:solidFill>
                <a:latin typeface="Franklin Gothic Book" panose="020B0503020102020204"/>
              </a:rPr>
              <a:pPr defTabSz="609585"/>
              <a:t>17</a:t>
            </a:fld>
            <a:endParaRPr lang="en-US">
              <a:solidFill>
                <a:srgbClr val="006F66">
                  <a:tint val="75000"/>
                </a:srgbClr>
              </a:solidFill>
              <a:latin typeface="Franklin Gothic Book" panose="020B0503020102020204"/>
            </a:endParaRPr>
          </a:p>
        </p:txBody>
      </p:sp>
      <p:sp>
        <p:nvSpPr>
          <p:cNvPr id="3" name="Text Placeholder 2">
            <a:extLst>
              <a:ext uri="{FF2B5EF4-FFF2-40B4-BE49-F238E27FC236}">
                <a16:creationId xmlns:a16="http://schemas.microsoft.com/office/drawing/2014/main" id="{5FD41ADA-134E-8E90-F07C-E0A65E0C93F8}"/>
              </a:ext>
            </a:extLst>
          </p:cNvPr>
          <p:cNvSpPr>
            <a:spLocks noGrp="1"/>
          </p:cNvSpPr>
          <p:nvPr>
            <p:ph type="body" sz="quarter" idx="13"/>
          </p:nvPr>
        </p:nvSpPr>
        <p:spPr>
          <a:xfrm>
            <a:off x="1" y="213413"/>
            <a:ext cx="12192000" cy="801036"/>
          </a:xfrm>
        </p:spPr>
        <p:txBody>
          <a:bodyPr/>
          <a:lstStyle/>
          <a:p>
            <a:r>
              <a:rPr lang="en-US" dirty="0"/>
              <a:t>Structural Problems Need Structural Solutions</a:t>
            </a:r>
          </a:p>
        </p:txBody>
      </p:sp>
      <p:sp>
        <p:nvSpPr>
          <p:cNvPr id="4" name="Content Placeholder 3">
            <a:extLst>
              <a:ext uri="{FF2B5EF4-FFF2-40B4-BE49-F238E27FC236}">
                <a16:creationId xmlns:a16="http://schemas.microsoft.com/office/drawing/2014/main" id="{5E5A1351-0ED2-888A-989B-DC20B709F798}"/>
              </a:ext>
            </a:extLst>
          </p:cNvPr>
          <p:cNvSpPr>
            <a:spLocks noGrp="1"/>
          </p:cNvSpPr>
          <p:nvPr>
            <p:ph sz="quarter" idx="14"/>
          </p:nvPr>
        </p:nvSpPr>
        <p:spPr>
          <a:xfrm>
            <a:off x="431679" y="1331385"/>
            <a:ext cx="11518343" cy="4336500"/>
          </a:xfrm>
        </p:spPr>
        <p:txBody>
          <a:bodyPr/>
          <a:lstStyle/>
          <a:p>
            <a:r>
              <a:rPr lang="en-US" dirty="0"/>
              <a:t>Many SDOH are systemic: poverty, racism, housing instability, etc. Individual physicians are not equipped to solve these problems alone or at scale.</a:t>
            </a:r>
          </a:p>
          <a:p>
            <a:r>
              <a:rPr lang="en-US" dirty="0"/>
              <a:t>This is a distraction from the need for </a:t>
            </a:r>
            <a:r>
              <a:rPr lang="en-US" b="1" dirty="0"/>
              <a:t>policy-level reform</a:t>
            </a:r>
            <a:r>
              <a:rPr lang="en-US" dirty="0"/>
              <a:t>. </a:t>
            </a:r>
            <a:r>
              <a:rPr lang="en-US" b="1" dirty="0"/>
              <a:t>Physicians should advocate upstream, not try to fix everything downstream </a:t>
            </a:r>
            <a:r>
              <a:rPr lang="en-US" dirty="0"/>
              <a:t>in a 15-minute visit.</a:t>
            </a:r>
          </a:p>
          <a:p>
            <a:endParaRPr lang="en-US" dirty="0"/>
          </a:p>
        </p:txBody>
      </p:sp>
    </p:spTree>
    <p:extLst>
      <p:ext uri="{BB962C8B-B14F-4D97-AF65-F5344CB8AC3E}">
        <p14:creationId xmlns:p14="http://schemas.microsoft.com/office/powerpoint/2010/main" val="4237551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E0531B4-5742-668A-5B93-593FFE746EDE}"/>
              </a:ext>
            </a:extLst>
          </p:cNvPr>
          <p:cNvSpPr>
            <a:spLocks noGrp="1"/>
          </p:cNvSpPr>
          <p:nvPr>
            <p:ph type="sldNum" sz="quarter" idx="4"/>
          </p:nvPr>
        </p:nvSpPr>
        <p:spPr/>
        <p:txBody>
          <a:bodyPr/>
          <a:lstStyle/>
          <a:p>
            <a:pPr defTabSz="609585"/>
            <a:fld id="{19D32446-EE4E-A04C-B16A-5398FB2B413D}" type="slidenum">
              <a:rPr lang="en-US">
                <a:solidFill>
                  <a:srgbClr val="006F66">
                    <a:tint val="75000"/>
                  </a:srgbClr>
                </a:solidFill>
                <a:latin typeface="Franklin Gothic Book" panose="020B0503020102020204"/>
              </a:rPr>
              <a:pPr defTabSz="609585"/>
              <a:t>18</a:t>
            </a:fld>
            <a:endParaRPr lang="en-US">
              <a:solidFill>
                <a:srgbClr val="006F66">
                  <a:tint val="75000"/>
                </a:srgbClr>
              </a:solidFill>
              <a:latin typeface="Franklin Gothic Book" panose="020B0503020102020204"/>
            </a:endParaRPr>
          </a:p>
        </p:txBody>
      </p:sp>
      <p:sp>
        <p:nvSpPr>
          <p:cNvPr id="3" name="Text Placeholder 2">
            <a:extLst>
              <a:ext uri="{FF2B5EF4-FFF2-40B4-BE49-F238E27FC236}">
                <a16:creationId xmlns:a16="http://schemas.microsoft.com/office/drawing/2014/main" id="{C666D09B-D6D0-BA28-F58A-8A6750C24A06}"/>
              </a:ext>
            </a:extLst>
          </p:cNvPr>
          <p:cNvSpPr>
            <a:spLocks noGrp="1"/>
          </p:cNvSpPr>
          <p:nvPr>
            <p:ph type="body" sz="quarter" idx="13"/>
          </p:nvPr>
        </p:nvSpPr>
        <p:spPr/>
        <p:txBody>
          <a:bodyPr/>
          <a:lstStyle/>
          <a:p>
            <a:r>
              <a:rPr lang="en-US" dirty="0"/>
              <a:t>Lack of Training and Resources</a:t>
            </a:r>
          </a:p>
        </p:txBody>
      </p:sp>
      <p:sp>
        <p:nvSpPr>
          <p:cNvPr id="4" name="Content Placeholder 3">
            <a:extLst>
              <a:ext uri="{FF2B5EF4-FFF2-40B4-BE49-F238E27FC236}">
                <a16:creationId xmlns:a16="http://schemas.microsoft.com/office/drawing/2014/main" id="{542524DA-D27D-2649-A413-261A4DF7B99F}"/>
              </a:ext>
            </a:extLst>
          </p:cNvPr>
          <p:cNvSpPr>
            <a:spLocks noGrp="1"/>
          </p:cNvSpPr>
          <p:nvPr>
            <p:ph sz="quarter" idx="14"/>
          </p:nvPr>
        </p:nvSpPr>
        <p:spPr>
          <a:xfrm>
            <a:off x="707923" y="1331385"/>
            <a:ext cx="11242099" cy="4336500"/>
          </a:xfrm>
        </p:spPr>
        <p:txBody>
          <a:bodyPr/>
          <a:lstStyle/>
          <a:p>
            <a:r>
              <a:rPr lang="en-US" dirty="0"/>
              <a:t>Most physicians receive minimal training in social care, public health systems, or community organizing. Even when they screen for social needs:</a:t>
            </a:r>
          </a:p>
          <a:p>
            <a:pPr marL="0" indent="0">
              <a:buNone/>
            </a:pPr>
            <a:r>
              <a:rPr lang="en-US" dirty="0"/>
              <a:t>- There may be no/inadequate resources available</a:t>
            </a:r>
          </a:p>
          <a:p>
            <a:pPr marL="0" indent="0">
              <a:buNone/>
            </a:pPr>
            <a:r>
              <a:rPr lang="en-US" dirty="0"/>
              <a:t>- Referrals may not be completed or followed up</a:t>
            </a:r>
          </a:p>
          <a:p>
            <a:pPr marL="0" indent="0">
              <a:buNone/>
            </a:pPr>
            <a:r>
              <a:rPr lang="en-US" dirty="0"/>
              <a:t>- Health systems may not invest in support infrastructure</a:t>
            </a:r>
          </a:p>
          <a:p>
            <a:r>
              <a:rPr lang="en-US" i="1" dirty="0"/>
              <a:t>Outcome:</a:t>
            </a:r>
            <a:r>
              <a:rPr lang="en-US" dirty="0"/>
              <a:t> Screening without follow-up can frustrate both patient and family physician.</a:t>
            </a:r>
          </a:p>
          <a:p>
            <a:endParaRPr lang="en-US" dirty="0"/>
          </a:p>
        </p:txBody>
      </p:sp>
    </p:spTree>
    <p:extLst>
      <p:ext uri="{BB962C8B-B14F-4D97-AF65-F5344CB8AC3E}">
        <p14:creationId xmlns:p14="http://schemas.microsoft.com/office/powerpoint/2010/main" val="32230803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1FBC89B-8E61-8945-B102-DDC5FFE04664}"/>
              </a:ext>
            </a:extLst>
          </p:cNvPr>
          <p:cNvSpPr>
            <a:spLocks noGrp="1"/>
          </p:cNvSpPr>
          <p:nvPr>
            <p:ph type="sldNum" sz="quarter" idx="4"/>
          </p:nvPr>
        </p:nvSpPr>
        <p:spPr/>
        <p:txBody>
          <a:bodyPr/>
          <a:lstStyle/>
          <a:p>
            <a:pPr defTabSz="609585"/>
            <a:fld id="{19D32446-EE4E-A04C-B16A-5398FB2B413D}" type="slidenum">
              <a:rPr lang="en-US">
                <a:solidFill>
                  <a:srgbClr val="006F66">
                    <a:tint val="75000"/>
                  </a:srgbClr>
                </a:solidFill>
                <a:latin typeface="Franklin Gothic Book" panose="020B0503020102020204"/>
              </a:rPr>
              <a:pPr defTabSz="609585"/>
              <a:t>19</a:t>
            </a:fld>
            <a:endParaRPr lang="en-US" dirty="0">
              <a:solidFill>
                <a:srgbClr val="006F66">
                  <a:tint val="75000"/>
                </a:srgbClr>
              </a:solidFill>
              <a:latin typeface="Franklin Gothic Book" panose="020B0503020102020204"/>
            </a:endParaRPr>
          </a:p>
        </p:txBody>
      </p:sp>
      <p:sp>
        <p:nvSpPr>
          <p:cNvPr id="3" name="Text Placeholder 2">
            <a:extLst>
              <a:ext uri="{FF2B5EF4-FFF2-40B4-BE49-F238E27FC236}">
                <a16:creationId xmlns:a16="http://schemas.microsoft.com/office/drawing/2014/main" id="{84115CC1-5283-4665-A109-62F009BBFCC4}"/>
              </a:ext>
            </a:extLst>
          </p:cNvPr>
          <p:cNvSpPr>
            <a:spLocks noGrp="1"/>
          </p:cNvSpPr>
          <p:nvPr>
            <p:ph type="body" sz="quarter" idx="13"/>
          </p:nvPr>
        </p:nvSpPr>
        <p:spPr/>
        <p:txBody>
          <a:bodyPr/>
          <a:lstStyle/>
          <a:p>
            <a:r>
              <a:rPr lang="en-US" dirty="0"/>
              <a:t>Medicalization of Social Issues</a:t>
            </a:r>
          </a:p>
        </p:txBody>
      </p:sp>
      <p:sp>
        <p:nvSpPr>
          <p:cNvPr id="4" name="Content Placeholder 3">
            <a:extLst>
              <a:ext uri="{FF2B5EF4-FFF2-40B4-BE49-F238E27FC236}">
                <a16:creationId xmlns:a16="http://schemas.microsoft.com/office/drawing/2014/main" id="{AEF1A811-FAF6-86D6-28E2-8F1B95054B05}"/>
              </a:ext>
            </a:extLst>
          </p:cNvPr>
          <p:cNvSpPr>
            <a:spLocks noGrp="1"/>
          </p:cNvSpPr>
          <p:nvPr>
            <p:ph sz="quarter" idx="14"/>
          </p:nvPr>
        </p:nvSpPr>
        <p:spPr/>
        <p:txBody>
          <a:bodyPr/>
          <a:lstStyle/>
          <a:p>
            <a:r>
              <a:rPr lang="en-US" dirty="0"/>
              <a:t>Integrating SDOH into clinical care can unintentionally </a:t>
            </a:r>
            <a:r>
              <a:rPr lang="en-US" b="1" dirty="0"/>
              <a:t>medicalize</a:t>
            </a:r>
            <a:r>
              <a:rPr lang="en-US" dirty="0"/>
              <a:t> non-medical problems, shifting attention away from:</a:t>
            </a:r>
          </a:p>
          <a:p>
            <a:pPr marL="0" indent="0">
              <a:buNone/>
            </a:pPr>
            <a:r>
              <a:rPr lang="en-US" dirty="0"/>
              <a:t>- Root causes (e.g., minimum wage, red-lining, poor education policy)</a:t>
            </a:r>
          </a:p>
          <a:p>
            <a:pPr marL="0" indent="0">
              <a:buNone/>
            </a:pPr>
            <a:r>
              <a:rPr lang="en-US" dirty="0"/>
              <a:t>- Community-based leadership and solutions</a:t>
            </a:r>
          </a:p>
          <a:p>
            <a:pPr marL="0" indent="0">
              <a:buNone/>
            </a:pPr>
            <a:r>
              <a:rPr lang="en-US" dirty="0"/>
              <a:t>- Collective responsibility</a:t>
            </a:r>
          </a:p>
          <a:p>
            <a:r>
              <a:rPr lang="en-US" dirty="0"/>
              <a:t>This lets society off the hook by turning social failure into a clinical issue.</a:t>
            </a:r>
          </a:p>
          <a:p>
            <a:r>
              <a:rPr lang="en-US" dirty="0"/>
              <a:t>Patient labeling has potential risks. </a:t>
            </a:r>
          </a:p>
          <a:p>
            <a:endParaRPr lang="en-US" dirty="0"/>
          </a:p>
        </p:txBody>
      </p:sp>
    </p:spTree>
    <p:extLst>
      <p:ext uri="{BB962C8B-B14F-4D97-AF65-F5344CB8AC3E}">
        <p14:creationId xmlns:p14="http://schemas.microsoft.com/office/powerpoint/2010/main" val="15457652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6D8E189-51A0-BBC4-E82A-3C260C49D292}"/>
              </a:ext>
            </a:extLst>
          </p:cNvPr>
          <p:cNvSpPr>
            <a:spLocks noGrp="1"/>
          </p:cNvSpPr>
          <p:nvPr>
            <p:ph type="sldNum" sz="quarter" idx="4"/>
          </p:nvPr>
        </p:nvSpPr>
        <p:spPr/>
        <p:txBody>
          <a:bodyPr/>
          <a:lstStyle/>
          <a:p>
            <a:pPr defTabSz="609585"/>
            <a:fld id="{19D32446-EE4E-A04C-B16A-5398FB2B413D}" type="slidenum">
              <a:rPr lang="en-US">
                <a:solidFill>
                  <a:srgbClr val="006F66">
                    <a:tint val="75000"/>
                  </a:srgbClr>
                </a:solidFill>
                <a:latin typeface="Franklin Gothic Book" panose="020B0503020102020204"/>
              </a:rPr>
              <a:pPr defTabSz="609585"/>
              <a:t>20</a:t>
            </a:fld>
            <a:endParaRPr lang="en-US" dirty="0">
              <a:solidFill>
                <a:srgbClr val="006F66">
                  <a:tint val="75000"/>
                </a:srgbClr>
              </a:solidFill>
              <a:latin typeface="Franklin Gothic Book" panose="020B0503020102020204"/>
            </a:endParaRPr>
          </a:p>
        </p:txBody>
      </p:sp>
      <p:sp>
        <p:nvSpPr>
          <p:cNvPr id="3" name="Text Placeholder 2">
            <a:extLst>
              <a:ext uri="{FF2B5EF4-FFF2-40B4-BE49-F238E27FC236}">
                <a16:creationId xmlns:a16="http://schemas.microsoft.com/office/drawing/2014/main" id="{95816397-E5A5-6520-C306-876237BF195A}"/>
              </a:ext>
            </a:extLst>
          </p:cNvPr>
          <p:cNvSpPr>
            <a:spLocks noGrp="1"/>
          </p:cNvSpPr>
          <p:nvPr>
            <p:ph type="body" sz="quarter" idx="13"/>
          </p:nvPr>
        </p:nvSpPr>
        <p:spPr/>
        <p:txBody>
          <a:bodyPr/>
          <a:lstStyle/>
          <a:p>
            <a:r>
              <a:rPr lang="en-US" dirty="0"/>
              <a:t>Inequity in Expectations</a:t>
            </a:r>
          </a:p>
        </p:txBody>
      </p:sp>
      <p:sp>
        <p:nvSpPr>
          <p:cNvPr id="4" name="Content Placeholder 3">
            <a:extLst>
              <a:ext uri="{FF2B5EF4-FFF2-40B4-BE49-F238E27FC236}">
                <a16:creationId xmlns:a16="http://schemas.microsoft.com/office/drawing/2014/main" id="{62256E82-87CE-47CD-1338-67CC7966F374}"/>
              </a:ext>
            </a:extLst>
          </p:cNvPr>
          <p:cNvSpPr>
            <a:spLocks noGrp="1"/>
          </p:cNvSpPr>
          <p:nvPr>
            <p:ph sz="quarter" idx="14"/>
          </p:nvPr>
        </p:nvSpPr>
        <p:spPr/>
        <p:txBody>
          <a:bodyPr/>
          <a:lstStyle/>
          <a:p>
            <a:r>
              <a:rPr lang="en-US" dirty="0"/>
              <a:t>Family physicians—especially those in underfunded, underserved, or rural settings—are already asked to do more with less. </a:t>
            </a:r>
          </a:p>
          <a:p>
            <a:r>
              <a:rPr lang="en-US" dirty="0"/>
              <a:t>Adding SDOH work may:</a:t>
            </a:r>
          </a:p>
          <a:p>
            <a:pPr marL="0" indent="0">
              <a:buNone/>
            </a:pPr>
            <a:r>
              <a:rPr lang="en-US" dirty="0"/>
              <a:t>- Widen inequities between affluent and safety-net practices</a:t>
            </a:r>
          </a:p>
          <a:p>
            <a:pPr marL="0" indent="0">
              <a:buNone/>
            </a:pPr>
            <a:r>
              <a:rPr lang="en-US" dirty="0"/>
              <a:t>- Create moral distress in resource-poor areas</a:t>
            </a:r>
          </a:p>
          <a:p>
            <a:pPr marL="0" indent="0">
              <a:buNone/>
            </a:pPr>
            <a:r>
              <a:rPr lang="en-US" dirty="0"/>
              <a:t>- Penalize doctors serving the most vulnerable populations</a:t>
            </a:r>
          </a:p>
          <a:p>
            <a:endParaRPr lang="en-US" dirty="0"/>
          </a:p>
        </p:txBody>
      </p:sp>
    </p:spTree>
    <p:extLst>
      <p:ext uri="{BB962C8B-B14F-4D97-AF65-F5344CB8AC3E}">
        <p14:creationId xmlns:p14="http://schemas.microsoft.com/office/powerpoint/2010/main" val="9080021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C72B1E-314B-2CE5-44CB-353FBE36960C}"/>
              </a:ext>
            </a:extLst>
          </p:cNvPr>
          <p:cNvSpPr>
            <a:spLocks noGrp="1"/>
          </p:cNvSpPr>
          <p:nvPr>
            <p:ph type="sldNum" sz="quarter" idx="4"/>
          </p:nvPr>
        </p:nvSpPr>
        <p:spPr>
          <a:xfrm>
            <a:off x="4719541" y="6265559"/>
            <a:ext cx="6853383" cy="366183"/>
          </a:xfrm>
        </p:spPr>
        <p:txBody>
          <a:bodyPr/>
          <a:lstStyle/>
          <a:p>
            <a:pPr defTabSz="609585"/>
            <a:fld id="{19D32446-EE4E-A04C-B16A-5398FB2B413D}" type="slidenum">
              <a:rPr lang="en-US">
                <a:solidFill>
                  <a:srgbClr val="006F66">
                    <a:tint val="75000"/>
                  </a:srgbClr>
                </a:solidFill>
                <a:latin typeface="Franklin Gothic Book" panose="020B0503020102020204"/>
              </a:rPr>
              <a:pPr defTabSz="609585"/>
              <a:t>21</a:t>
            </a:fld>
            <a:endParaRPr lang="en-US">
              <a:solidFill>
                <a:srgbClr val="006F66">
                  <a:tint val="75000"/>
                </a:srgbClr>
              </a:solidFill>
              <a:latin typeface="Franklin Gothic Book" panose="020B0503020102020204"/>
            </a:endParaRPr>
          </a:p>
        </p:txBody>
      </p:sp>
      <p:sp>
        <p:nvSpPr>
          <p:cNvPr id="3" name="Text Placeholder 2">
            <a:extLst>
              <a:ext uri="{FF2B5EF4-FFF2-40B4-BE49-F238E27FC236}">
                <a16:creationId xmlns:a16="http://schemas.microsoft.com/office/drawing/2014/main" id="{493F4454-761B-9FB9-A64F-8D8B4DC84BA0}"/>
              </a:ext>
            </a:extLst>
          </p:cNvPr>
          <p:cNvSpPr>
            <a:spLocks noGrp="1"/>
          </p:cNvSpPr>
          <p:nvPr>
            <p:ph type="body" sz="quarter" idx="13"/>
          </p:nvPr>
        </p:nvSpPr>
        <p:spPr>
          <a:xfrm>
            <a:off x="530637" y="213413"/>
            <a:ext cx="11400772" cy="801036"/>
          </a:xfrm>
        </p:spPr>
        <p:txBody>
          <a:bodyPr/>
          <a:lstStyle/>
          <a:p>
            <a:r>
              <a:rPr lang="en-US" sz="3200" dirty="0"/>
              <a:t>Avoiding the Unintended Consequences of Screening for </a:t>
            </a:r>
          </a:p>
          <a:p>
            <a:r>
              <a:rPr lang="en-US" sz="3200" dirty="0"/>
              <a:t>Social Drivers of Health</a:t>
            </a:r>
          </a:p>
        </p:txBody>
      </p:sp>
      <p:sp>
        <p:nvSpPr>
          <p:cNvPr id="4" name="Content Placeholder 3">
            <a:extLst>
              <a:ext uri="{FF2B5EF4-FFF2-40B4-BE49-F238E27FC236}">
                <a16:creationId xmlns:a16="http://schemas.microsoft.com/office/drawing/2014/main" id="{829AD802-6F31-B556-B403-230FBFD9240A}"/>
              </a:ext>
            </a:extLst>
          </p:cNvPr>
          <p:cNvSpPr>
            <a:spLocks noGrp="1"/>
          </p:cNvSpPr>
          <p:nvPr>
            <p:ph sz="quarter" idx="14"/>
          </p:nvPr>
        </p:nvSpPr>
        <p:spPr>
          <a:xfrm>
            <a:off x="88439" y="1579275"/>
            <a:ext cx="11914047" cy="3613380"/>
          </a:xfrm>
        </p:spPr>
        <p:txBody>
          <a:bodyPr/>
          <a:lstStyle/>
          <a:p>
            <a:r>
              <a:rPr lang="en-US" b="1" dirty="0"/>
              <a:t>“Screening for any condition in isolation without the capacity to ensure referral and linkage to appropriate treatment is ineffective and, arguably, unethical.”</a:t>
            </a:r>
          </a:p>
          <a:p>
            <a:r>
              <a:rPr lang="en-US" sz="2400" dirty="0"/>
              <a:t>“Many validated screening tools … were created for research purposes. </a:t>
            </a:r>
            <a:r>
              <a:rPr lang="en-US" sz="2400" b="1" dirty="0"/>
              <a:t>For clinical use, such tools should always be interpreted in the context of what is known about the patient and family. </a:t>
            </a:r>
            <a:r>
              <a:rPr lang="en-US" sz="2400" dirty="0"/>
              <a:t>In 1 study, even though 106 of 340 families (31%) screened positive for food insecurity and 107 (31%) requested food assistance, </a:t>
            </a:r>
            <a:r>
              <a:rPr lang="en-US" sz="2400" b="1" dirty="0"/>
              <a:t>there was only a 36% overlap </a:t>
            </a:r>
            <a:r>
              <a:rPr lang="en-US" sz="2400" dirty="0"/>
              <a:t>(</a:t>
            </a:r>
            <a:r>
              <a:rPr lang="en-US" sz="2400" dirty="0" err="1"/>
              <a:t>ie</a:t>
            </a:r>
            <a:r>
              <a:rPr lang="en-US" sz="2400" dirty="0"/>
              <a:t>, 57 in both groups) between the 2 groups. </a:t>
            </a:r>
          </a:p>
          <a:p>
            <a:r>
              <a:rPr lang="en-US" sz="2400" b="1" dirty="0"/>
              <a:t>Clinicians should avoid recommending risk-stratification models that automatically refer patients </a:t>
            </a:r>
            <a:r>
              <a:rPr lang="en-US" sz="2400" dirty="0"/>
              <a:t>without elicitation of patients’ opinions, concerns, and priorities and without shared decision making.”</a:t>
            </a:r>
          </a:p>
        </p:txBody>
      </p:sp>
      <p:sp>
        <p:nvSpPr>
          <p:cNvPr id="6" name="TextBox 5">
            <a:extLst>
              <a:ext uri="{FF2B5EF4-FFF2-40B4-BE49-F238E27FC236}">
                <a16:creationId xmlns:a16="http://schemas.microsoft.com/office/drawing/2014/main" id="{BAD49F37-C101-D06B-C672-95C78E452E8E}"/>
              </a:ext>
            </a:extLst>
          </p:cNvPr>
          <p:cNvSpPr txBox="1"/>
          <p:nvPr/>
        </p:nvSpPr>
        <p:spPr>
          <a:xfrm>
            <a:off x="4719541" y="6102320"/>
            <a:ext cx="7472460" cy="769634"/>
          </a:xfrm>
          <a:prstGeom prst="rect">
            <a:avLst/>
          </a:prstGeom>
          <a:noFill/>
        </p:spPr>
        <p:txBody>
          <a:bodyPr wrap="square">
            <a:spAutoFit/>
          </a:bodyPr>
          <a:lstStyle/>
          <a:p>
            <a:pPr defTabSz="609585"/>
            <a:r>
              <a:rPr lang="en-US" sz="1467" dirty="0">
                <a:solidFill>
                  <a:prstClr val="white"/>
                </a:solidFill>
                <a:latin typeface="Franklin Gothic Book" panose="020B0503020102020204"/>
              </a:rPr>
              <a:t>Garg A, Boynton-Jarrett R, Dworkin PH. Avoiding the Unintended Consequences of Screening for Social Determinants of Health. JAMA. 2016 Aug 23-30;316(8):813-4. </a:t>
            </a:r>
            <a:r>
              <a:rPr lang="en-US" sz="1467" dirty="0" err="1">
                <a:solidFill>
                  <a:prstClr val="white"/>
                </a:solidFill>
                <a:latin typeface="Franklin Gothic Book" panose="020B0503020102020204"/>
              </a:rPr>
              <a:t>doi</a:t>
            </a:r>
            <a:r>
              <a:rPr lang="en-US" sz="1467" dirty="0">
                <a:solidFill>
                  <a:prstClr val="white"/>
                </a:solidFill>
                <a:latin typeface="Franklin Gothic Book" panose="020B0503020102020204"/>
              </a:rPr>
              <a:t>: 10.1001/jama.2016.9282. PMID: 27367226.</a:t>
            </a:r>
          </a:p>
        </p:txBody>
      </p:sp>
    </p:spTree>
    <p:extLst>
      <p:ext uri="{BB962C8B-B14F-4D97-AF65-F5344CB8AC3E}">
        <p14:creationId xmlns:p14="http://schemas.microsoft.com/office/powerpoint/2010/main" val="32140257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8776C5C-2EC1-86B6-B7D9-3979441A6E42}"/>
              </a:ext>
            </a:extLst>
          </p:cNvPr>
          <p:cNvSpPr>
            <a:spLocks noGrp="1"/>
          </p:cNvSpPr>
          <p:nvPr>
            <p:ph type="sldNum" sz="quarter" idx="4"/>
          </p:nvPr>
        </p:nvSpPr>
        <p:spPr/>
        <p:txBody>
          <a:bodyPr/>
          <a:lstStyle/>
          <a:p>
            <a:pPr defTabSz="609585"/>
            <a:fld id="{19D32446-EE4E-A04C-B16A-5398FB2B413D}" type="slidenum">
              <a:rPr lang="en-US">
                <a:solidFill>
                  <a:srgbClr val="006F66">
                    <a:tint val="75000"/>
                  </a:srgbClr>
                </a:solidFill>
                <a:latin typeface="Franklin Gothic Book" panose="020B0503020102020204"/>
              </a:rPr>
              <a:pPr defTabSz="609585"/>
              <a:t>22</a:t>
            </a:fld>
            <a:endParaRPr lang="en-US">
              <a:solidFill>
                <a:srgbClr val="006F66">
                  <a:tint val="75000"/>
                </a:srgbClr>
              </a:solidFill>
              <a:latin typeface="Franklin Gothic Book" panose="020B0503020102020204"/>
            </a:endParaRPr>
          </a:p>
        </p:txBody>
      </p:sp>
      <p:sp>
        <p:nvSpPr>
          <p:cNvPr id="3" name="Text Placeholder 2">
            <a:extLst>
              <a:ext uri="{FF2B5EF4-FFF2-40B4-BE49-F238E27FC236}">
                <a16:creationId xmlns:a16="http://schemas.microsoft.com/office/drawing/2014/main" id="{FD2B2FE3-0429-8EA1-7FAD-0BD68B7A0DC2}"/>
              </a:ext>
            </a:extLst>
          </p:cNvPr>
          <p:cNvSpPr>
            <a:spLocks noGrp="1"/>
          </p:cNvSpPr>
          <p:nvPr>
            <p:ph type="body" sz="quarter" idx="13"/>
          </p:nvPr>
        </p:nvSpPr>
        <p:spPr/>
        <p:txBody>
          <a:bodyPr/>
          <a:lstStyle/>
          <a:p>
            <a:r>
              <a:rPr lang="en-US" sz="3733" dirty="0"/>
              <a:t>Did (the pre-MAHA) USPSTF Get it Wrong? </a:t>
            </a:r>
          </a:p>
        </p:txBody>
      </p:sp>
      <p:sp>
        <p:nvSpPr>
          <p:cNvPr id="4" name="Content Placeholder 3">
            <a:extLst>
              <a:ext uri="{FF2B5EF4-FFF2-40B4-BE49-F238E27FC236}">
                <a16:creationId xmlns:a16="http://schemas.microsoft.com/office/drawing/2014/main" id="{B79706CB-BFB8-9671-20A0-09FBA19D55BB}"/>
              </a:ext>
            </a:extLst>
          </p:cNvPr>
          <p:cNvSpPr>
            <a:spLocks noGrp="1"/>
          </p:cNvSpPr>
          <p:nvPr>
            <p:ph sz="quarter" idx="14"/>
          </p:nvPr>
        </p:nvSpPr>
        <p:spPr/>
        <p:txBody>
          <a:bodyPr/>
          <a:lstStyle/>
          <a:p>
            <a:pPr marL="0" indent="0">
              <a:buNone/>
            </a:pPr>
            <a:r>
              <a:rPr lang="en-US" b="1" dirty="0"/>
              <a:t>Conditions for USPSTF Recommendation </a:t>
            </a:r>
          </a:p>
          <a:p>
            <a:r>
              <a:rPr lang="en-US" dirty="0"/>
              <a:t>Screening Recommended: When a clinical practice has established systems for accurate diagnosis, treatment, and follow-up.</a:t>
            </a:r>
          </a:p>
          <a:p>
            <a:r>
              <a:rPr lang="en-US" dirty="0">
                <a:highlight>
                  <a:srgbClr val="FFFF00"/>
                </a:highlight>
              </a:rPr>
              <a:t>Screening Not Recommended: In the absence of these staff-assisted care supports, the USPSTF advises against routine screening due to potential harms and lack of benefits. </a:t>
            </a:r>
          </a:p>
          <a:p>
            <a:pPr>
              <a:lnSpc>
                <a:spcPts val="2200"/>
              </a:lnSpc>
              <a:spcBef>
                <a:spcPts val="1000"/>
              </a:spcBef>
              <a:spcAft>
                <a:spcPts val="1600"/>
              </a:spcAft>
              <a:buFont typeface="Arial" panose="020B0604020202020204" pitchFamily="34" charset="0"/>
              <a:buChar char="•"/>
            </a:pPr>
            <a:r>
              <a:rPr lang="en-US" b="0" i="0" dirty="0">
                <a:solidFill>
                  <a:srgbClr val="001D35"/>
                </a:solidFill>
                <a:effectLst/>
                <a:latin typeface="Google Sans"/>
              </a:rPr>
              <a:t>The USPSTF's recommendations emphasize the importance of the </a:t>
            </a:r>
            <a:r>
              <a:rPr lang="en-US" b="1" i="0" dirty="0">
                <a:solidFill>
                  <a:srgbClr val="001D35"/>
                </a:solidFill>
                <a:effectLst/>
                <a:latin typeface="Google Sans"/>
              </a:rPr>
              <a:t>entire care pathway</a:t>
            </a:r>
            <a:r>
              <a:rPr lang="en-US" b="0" i="0" dirty="0">
                <a:solidFill>
                  <a:srgbClr val="001D35"/>
                </a:solidFill>
                <a:effectLst/>
                <a:latin typeface="Google Sans"/>
              </a:rPr>
              <a:t>, not just the initial screening.</a:t>
            </a:r>
          </a:p>
          <a:p>
            <a:pPr>
              <a:lnSpc>
                <a:spcPts val="2200"/>
              </a:lnSpc>
              <a:spcBef>
                <a:spcPts val="1000"/>
              </a:spcBef>
              <a:spcAft>
                <a:spcPts val="1600"/>
              </a:spcAft>
              <a:buFont typeface="Arial" panose="020B0604020202020204" pitchFamily="34" charset="0"/>
              <a:buChar char="•"/>
            </a:pPr>
            <a:r>
              <a:rPr lang="en-US" b="1" dirty="0"/>
              <a:t>If a practice cannot provide accurate diagnosis, effective treatment, and consistent follow-up for individuals who screen positive, routine screening is not recommended. </a:t>
            </a:r>
          </a:p>
          <a:p>
            <a:pPr>
              <a:lnSpc>
                <a:spcPts val="2200"/>
              </a:lnSpc>
              <a:spcBef>
                <a:spcPts val="1000"/>
              </a:spcBef>
              <a:spcAft>
                <a:spcPts val="1600"/>
              </a:spcAft>
              <a:buFont typeface="Arial" panose="020B0604020202020204" pitchFamily="34" charset="0"/>
              <a:buChar char="•"/>
            </a:pPr>
            <a:endParaRPr lang="en-US" b="0" i="0" dirty="0">
              <a:solidFill>
                <a:srgbClr val="001D35"/>
              </a:solidFill>
              <a:effectLst/>
              <a:latin typeface="Google Sans"/>
            </a:endParaRPr>
          </a:p>
          <a:p>
            <a:endParaRPr lang="en-US" dirty="0"/>
          </a:p>
        </p:txBody>
      </p:sp>
    </p:spTree>
    <p:extLst>
      <p:ext uri="{BB962C8B-B14F-4D97-AF65-F5344CB8AC3E}">
        <p14:creationId xmlns:p14="http://schemas.microsoft.com/office/powerpoint/2010/main" val="39913836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0EDDF80-65A2-7AF2-DC1D-97CF589720C0}"/>
              </a:ext>
            </a:extLst>
          </p:cNvPr>
          <p:cNvSpPr>
            <a:spLocks noGrp="1"/>
          </p:cNvSpPr>
          <p:nvPr>
            <p:ph type="sldNum" sz="quarter" idx="4"/>
          </p:nvPr>
        </p:nvSpPr>
        <p:spPr/>
        <p:txBody>
          <a:bodyPr/>
          <a:lstStyle/>
          <a:p>
            <a:pPr defTabSz="609585"/>
            <a:fld id="{19D32446-EE4E-A04C-B16A-5398FB2B413D}" type="slidenum">
              <a:rPr lang="en-US">
                <a:solidFill>
                  <a:srgbClr val="006F66">
                    <a:tint val="75000"/>
                  </a:srgbClr>
                </a:solidFill>
                <a:latin typeface="Franklin Gothic Book" panose="020B0503020102020204"/>
              </a:rPr>
              <a:pPr defTabSz="609585"/>
              <a:t>23</a:t>
            </a:fld>
            <a:endParaRPr lang="en-US">
              <a:solidFill>
                <a:srgbClr val="006F66">
                  <a:tint val="75000"/>
                </a:srgbClr>
              </a:solidFill>
              <a:latin typeface="Franklin Gothic Book" panose="020B0503020102020204"/>
            </a:endParaRPr>
          </a:p>
        </p:txBody>
      </p:sp>
      <p:sp>
        <p:nvSpPr>
          <p:cNvPr id="3" name="Text Placeholder 2">
            <a:extLst>
              <a:ext uri="{FF2B5EF4-FFF2-40B4-BE49-F238E27FC236}">
                <a16:creationId xmlns:a16="http://schemas.microsoft.com/office/drawing/2014/main" id="{A81695BB-C4D1-CD49-5748-E7861C15D37F}"/>
              </a:ext>
            </a:extLst>
          </p:cNvPr>
          <p:cNvSpPr>
            <a:spLocks noGrp="1"/>
          </p:cNvSpPr>
          <p:nvPr>
            <p:ph type="body" sz="quarter" idx="13"/>
          </p:nvPr>
        </p:nvSpPr>
        <p:spPr>
          <a:xfrm>
            <a:off x="1" y="213413"/>
            <a:ext cx="11931408" cy="801036"/>
          </a:xfrm>
        </p:spPr>
        <p:txBody>
          <a:bodyPr/>
          <a:lstStyle/>
          <a:p>
            <a:r>
              <a:rPr lang="en-US" sz="2667" dirty="0"/>
              <a:t>“Evidence is needed that clearly links whether addressing SDH improves health outcomes.”</a:t>
            </a:r>
          </a:p>
          <a:p>
            <a:endParaRPr lang="en-US" dirty="0"/>
          </a:p>
        </p:txBody>
      </p:sp>
      <p:pic>
        <p:nvPicPr>
          <p:cNvPr id="7" name="Content Placeholder 6">
            <a:extLst>
              <a:ext uri="{FF2B5EF4-FFF2-40B4-BE49-F238E27FC236}">
                <a16:creationId xmlns:a16="http://schemas.microsoft.com/office/drawing/2014/main" id="{67F81D06-6DD1-3F06-A9B2-895225655D98}"/>
              </a:ext>
            </a:extLst>
          </p:cNvPr>
          <p:cNvPicPr>
            <a:picLocks noGrp="1" noChangeAspect="1"/>
          </p:cNvPicPr>
          <p:nvPr>
            <p:ph sz="quarter" idx="14"/>
          </p:nvPr>
        </p:nvPicPr>
        <p:blipFill>
          <a:blip r:embed="rId2"/>
          <a:stretch>
            <a:fillRect/>
          </a:stretch>
        </p:blipFill>
        <p:spPr>
          <a:xfrm>
            <a:off x="2318375" y="783320"/>
            <a:ext cx="8205912" cy="5202008"/>
          </a:xfrm>
        </p:spPr>
      </p:pic>
      <p:sp>
        <p:nvSpPr>
          <p:cNvPr id="5" name="TextBox 4">
            <a:extLst>
              <a:ext uri="{FF2B5EF4-FFF2-40B4-BE49-F238E27FC236}">
                <a16:creationId xmlns:a16="http://schemas.microsoft.com/office/drawing/2014/main" id="{107B0784-DDEF-0823-6651-F3AF9892FBFA}"/>
              </a:ext>
            </a:extLst>
          </p:cNvPr>
          <p:cNvSpPr txBox="1"/>
          <p:nvPr/>
        </p:nvSpPr>
        <p:spPr>
          <a:xfrm>
            <a:off x="4478823" y="5990818"/>
            <a:ext cx="7618423" cy="769634"/>
          </a:xfrm>
          <a:prstGeom prst="rect">
            <a:avLst/>
          </a:prstGeom>
          <a:noFill/>
        </p:spPr>
        <p:txBody>
          <a:bodyPr wrap="square" rtlCol="0">
            <a:spAutoFit/>
          </a:bodyPr>
          <a:lstStyle/>
          <a:p>
            <a:pPr defTabSz="609585"/>
            <a:r>
              <a:rPr lang="en-US" sz="1467" dirty="0">
                <a:solidFill>
                  <a:prstClr val="white"/>
                </a:solidFill>
                <a:latin typeface="Franklin Gothic Book" panose="020B0503020102020204"/>
              </a:rPr>
              <a:t>Krist AH, Davidson KW, Ngo-Metzger Q, Mills J. Social Determinants as a Preventive Service: U.S. Preventive Services Task Force Methods Considerations for Research. Am J Prev Med. 2019 Dec;57(6 Suppl 1):S6-S12. </a:t>
            </a:r>
            <a:r>
              <a:rPr lang="en-US" sz="1467" dirty="0" err="1">
                <a:solidFill>
                  <a:prstClr val="white"/>
                </a:solidFill>
                <a:latin typeface="Franklin Gothic Book" panose="020B0503020102020204"/>
              </a:rPr>
              <a:t>doi</a:t>
            </a:r>
            <a:r>
              <a:rPr lang="en-US" sz="1467" dirty="0">
                <a:solidFill>
                  <a:prstClr val="white"/>
                </a:solidFill>
                <a:latin typeface="Franklin Gothic Book" panose="020B0503020102020204"/>
              </a:rPr>
              <a:t>: 10.1016/j.amepre.2019.07.013. PMID: 31753280.</a:t>
            </a:r>
            <a:endParaRPr lang="en-US" sz="1467" dirty="0">
              <a:solidFill>
                <a:prstClr val="white"/>
              </a:solidFill>
              <a:latin typeface="Franklin Gothic Demi" charset="0"/>
              <a:ea typeface="Franklin Gothic Demi" charset="0"/>
              <a:cs typeface="Franklin Gothic Demi" charset="0"/>
            </a:endParaRPr>
          </a:p>
        </p:txBody>
      </p:sp>
    </p:spTree>
    <p:extLst>
      <p:ext uri="{BB962C8B-B14F-4D97-AF65-F5344CB8AC3E}">
        <p14:creationId xmlns:p14="http://schemas.microsoft.com/office/powerpoint/2010/main" val="38993870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6AAE83D-8A1B-B7A5-853A-FABEDF8BAFBC}"/>
              </a:ext>
            </a:extLst>
          </p:cNvPr>
          <p:cNvSpPr>
            <a:spLocks noGrp="1"/>
          </p:cNvSpPr>
          <p:nvPr>
            <p:ph type="sldNum" sz="quarter" idx="4"/>
          </p:nvPr>
        </p:nvSpPr>
        <p:spPr/>
        <p:txBody>
          <a:bodyPr/>
          <a:lstStyle/>
          <a:p>
            <a:pPr defTabSz="609585"/>
            <a:fld id="{19D32446-EE4E-A04C-B16A-5398FB2B413D}" type="slidenum">
              <a:rPr lang="en-US">
                <a:solidFill>
                  <a:srgbClr val="006F66">
                    <a:tint val="75000"/>
                  </a:srgbClr>
                </a:solidFill>
                <a:latin typeface="Franklin Gothic Book" panose="020B0503020102020204"/>
              </a:rPr>
              <a:pPr defTabSz="609585"/>
              <a:t>24</a:t>
            </a:fld>
            <a:endParaRPr lang="en-US">
              <a:solidFill>
                <a:srgbClr val="006F66">
                  <a:tint val="75000"/>
                </a:srgbClr>
              </a:solidFill>
              <a:latin typeface="Franklin Gothic Book" panose="020B0503020102020204"/>
            </a:endParaRPr>
          </a:p>
        </p:txBody>
      </p:sp>
      <p:sp>
        <p:nvSpPr>
          <p:cNvPr id="3" name="Text Placeholder 2">
            <a:extLst>
              <a:ext uri="{FF2B5EF4-FFF2-40B4-BE49-F238E27FC236}">
                <a16:creationId xmlns:a16="http://schemas.microsoft.com/office/drawing/2014/main" id="{021B33A7-CE33-D7A5-EB9B-DC3338B1530B}"/>
              </a:ext>
            </a:extLst>
          </p:cNvPr>
          <p:cNvSpPr>
            <a:spLocks noGrp="1"/>
          </p:cNvSpPr>
          <p:nvPr>
            <p:ph type="body" sz="quarter" idx="13"/>
          </p:nvPr>
        </p:nvSpPr>
        <p:spPr/>
        <p:txBody>
          <a:bodyPr/>
          <a:lstStyle/>
          <a:p>
            <a:r>
              <a:rPr lang="en-US" sz="2667" dirty="0"/>
              <a:t>USPSTF Final Recommendation Statement- Food Insecurity: Screening</a:t>
            </a:r>
          </a:p>
          <a:p>
            <a:r>
              <a:rPr lang="en-US" sz="2667" dirty="0"/>
              <a:t>March 11, 2025</a:t>
            </a:r>
          </a:p>
          <a:p>
            <a:endParaRPr lang="en-US" dirty="0"/>
          </a:p>
        </p:txBody>
      </p:sp>
      <p:pic>
        <p:nvPicPr>
          <p:cNvPr id="6" name="Content Placeholder 5">
            <a:extLst>
              <a:ext uri="{FF2B5EF4-FFF2-40B4-BE49-F238E27FC236}">
                <a16:creationId xmlns:a16="http://schemas.microsoft.com/office/drawing/2014/main" id="{75FDAD01-7AF4-3C70-39E7-F38797648B25}"/>
              </a:ext>
            </a:extLst>
          </p:cNvPr>
          <p:cNvPicPr>
            <a:picLocks noGrp="1" noChangeAspect="1"/>
          </p:cNvPicPr>
          <p:nvPr>
            <p:ph sz="quarter" idx="14"/>
          </p:nvPr>
        </p:nvPicPr>
        <p:blipFill>
          <a:blip r:embed="rId2"/>
          <a:stretch>
            <a:fillRect/>
          </a:stretch>
        </p:blipFill>
        <p:spPr>
          <a:xfrm>
            <a:off x="707516" y="1421347"/>
            <a:ext cx="11243185" cy="2615279"/>
          </a:xfrm>
        </p:spPr>
      </p:pic>
      <p:pic>
        <p:nvPicPr>
          <p:cNvPr id="8" name="Picture 7">
            <a:extLst>
              <a:ext uri="{FF2B5EF4-FFF2-40B4-BE49-F238E27FC236}">
                <a16:creationId xmlns:a16="http://schemas.microsoft.com/office/drawing/2014/main" id="{A115E568-DCB1-9EA4-DD97-C80A2AE1339A}"/>
              </a:ext>
            </a:extLst>
          </p:cNvPr>
          <p:cNvPicPr>
            <a:picLocks noChangeAspect="1"/>
          </p:cNvPicPr>
          <p:nvPr/>
        </p:nvPicPr>
        <p:blipFill>
          <a:blip r:embed="rId3"/>
          <a:stretch>
            <a:fillRect/>
          </a:stretch>
        </p:blipFill>
        <p:spPr>
          <a:xfrm>
            <a:off x="707515" y="4036625"/>
            <a:ext cx="10214748" cy="2046740"/>
          </a:xfrm>
          <a:prstGeom prst="rect">
            <a:avLst/>
          </a:prstGeom>
        </p:spPr>
      </p:pic>
    </p:spTree>
    <p:extLst>
      <p:ext uri="{BB962C8B-B14F-4D97-AF65-F5344CB8AC3E}">
        <p14:creationId xmlns:p14="http://schemas.microsoft.com/office/powerpoint/2010/main" val="30281692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5711C91-D49A-FD43-CCA2-AEEA0F57BC8D}"/>
              </a:ext>
            </a:extLst>
          </p:cNvPr>
          <p:cNvSpPr>
            <a:spLocks noGrp="1"/>
          </p:cNvSpPr>
          <p:nvPr>
            <p:ph type="sldNum" sz="quarter" idx="4"/>
          </p:nvPr>
        </p:nvSpPr>
        <p:spPr/>
        <p:txBody>
          <a:bodyPr/>
          <a:lstStyle/>
          <a:p>
            <a:pPr defTabSz="609585"/>
            <a:fld id="{19D32446-EE4E-A04C-B16A-5398FB2B413D}" type="slidenum">
              <a:rPr lang="en-US">
                <a:solidFill>
                  <a:srgbClr val="006F66">
                    <a:tint val="75000"/>
                  </a:srgbClr>
                </a:solidFill>
                <a:latin typeface="Franklin Gothic Book" panose="020B0503020102020204"/>
              </a:rPr>
              <a:pPr defTabSz="609585"/>
              <a:t>25</a:t>
            </a:fld>
            <a:endParaRPr lang="en-US">
              <a:solidFill>
                <a:srgbClr val="006F66">
                  <a:tint val="75000"/>
                </a:srgbClr>
              </a:solidFill>
              <a:latin typeface="Franklin Gothic Book" panose="020B0503020102020204"/>
            </a:endParaRPr>
          </a:p>
        </p:txBody>
      </p:sp>
      <p:sp>
        <p:nvSpPr>
          <p:cNvPr id="3" name="Text Placeholder 2">
            <a:extLst>
              <a:ext uri="{FF2B5EF4-FFF2-40B4-BE49-F238E27FC236}">
                <a16:creationId xmlns:a16="http://schemas.microsoft.com/office/drawing/2014/main" id="{0ED2D0BA-3BD6-0AC0-B55B-F231172A0724}"/>
              </a:ext>
            </a:extLst>
          </p:cNvPr>
          <p:cNvSpPr>
            <a:spLocks noGrp="1"/>
          </p:cNvSpPr>
          <p:nvPr>
            <p:ph type="body" sz="quarter" idx="13"/>
          </p:nvPr>
        </p:nvSpPr>
        <p:spPr>
          <a:xfrm>
            <a:off x="334808" y="334807"/>
            <a:ext cx="11596601" cy="855309"/>
          </a:xfrm>
        </p:spPr>
        <p:txBody>
          <a:bodyPr/>
          <a:lstStyle/>
          <a:p>
            <a:r>
              <a:rPr lang="en-US" sz="3733" dirty="0"/>
              <a:t>Actual Evidence is Very Limited</a:t>
            </a:r>
          </a:p>
        </p:txBody>
      </p:sp>
      <p:sp>
        <p:nvSpPr>
          <p:cNvPr id="4" name="Content Placeholder 3">
            <a:extLst>
              <a:ext uri="{FF2B5EF4-FFF2-40B4-BE49-F238E27FC236}">
                <a16:creationId xmlns:a16="http://schemas.microsoft.com/office/drawing/2014/main" id="{08BE1DB4-C89D-F0DF-B16E-8BC1F6E3C193}"/>
              </a:ext>
            </a:extLst>
          </p:cNvPr>
          <p:cNvSpPr>
            <a:spLocks noGrp="1"/>
          </p:cNvSpPr>
          <p:nvPr>
            <p:ph sz="quarter" idx="14"/>
          </p:nvPr>
        </p:nvSpPr>
        <p:spPr>
          <a:xfrm>
            <a:off x="284269" y="1331385"/>
            <a:ext cx="11665752" cy="4336500"/>
          </a:xfrm>
        </p:spPr>
        <p:txBody>
          <a:bodyPr/>
          <a:lstStyle/>
          <a:p>
            <a:r>
              <a:rPr lang="en-US" dirty="0"/>
              <a:t>“Force-fitting strategies to address social determinants of health into</a:t>
            </a:r>
          </a:p>
          <a:p>
            <a:pPr marL="0" indent="0">
              <a:buNone/>
            </a:pPr>
            <a:r>
              <a:rPr lang="en-US" dirty="0"/>
              <a:t>    traditional models of clinical care risks misdirecting limited resources into</a:t>
            </a:r>
          </a:p>
          <a:p>
            <a:pPr marL="0" indent="0">
              <a:buNone/>
            </a:pPr>
            <a:r>
              <a:rPr lang="en-US" dirty="0"/>
              <a:t>    programs that may ultimately prove inefficient or ineffective.”</a:t>
            </a:r>
          </a:p>
          <a:p>
            <a:r>
              <a:rPr lang="en-US" dirty="0"/>
              <a:t>“To date, the preponderance of research on these social determinants has been observational. Of the published interventional studies relevant to health care delivery, few have examined health outcomes or costs. Thus, the evidence for addressing social determinants from within health systems is limited.”</a:t>
            </a:r>
          </a:p>
        </p:txBody>
      </p:sp>
      <p:sp>
        <p:nvSpPr>
          <p:cNvPr id="5" name="TextBox 4">
            <a:extLst>
              <a:ext uri="{FF2B5EF4-FFF2-40B4-BE49-F238E27FC236}">
                <a16:creationId xmlns:a16="http://schemas.microsoft.com/office/drawing/2014/main" id="{FF2DC9F9-A0C4-9FB7-7DCE-8DE7F088D82B}"/>
              </a:ext>
            </a:extLst>
          </p:cNvPr>
          <p:cNvSpPr txBox="1"/>
          <p:nvPr/>
        </p:nvSpPr>
        <p:spPr>
          <a:xfrm>
            <a:off x="6028608" y="6140220"/>
            <a:ext cx="6163393" cy="707694"/>
          </a:xfrm>
          <a:prstGeom prst="rect">
            <a:avLst/>
          </a:prstGeom>
          <a:noFill/>
        </p:spPr>
        <p:txBody>
          <a:bodyPr wrap="square" rtlCol="0">
            <a:spAutoFit/>
          </a:bodyPr>
          <a:lstStyle/>
          <a:p>
            <a:pPr defTabSz="609585"/>
            <a:r>
              <a:rPr lang="en-US" sz="1333" dirty="0">
                <a:solidFill>
                  <a:prstClr val="white"/>
                </a:solidFill>
                <a:latin typeface="Franklin Gothic Book" panose="020B0503020102020204"/>
              </a:rPr>
              <a:t>Silverstein M, Hsu HE, Bell A. Addressing Social Determinants to Improve Population Health: The Balance Between Clinical Care and Public Health. </a:t>
            </a:r>
            <a:r>
              <a:rPr lang="en-US" sz="1333" i="1" dirty="0">
                <a:solidFill>
                  <a:prstClr val="white"/>
                </a:solidFill>
                <a:latin typeface="Franklin Gothic Book" panose="020B0503020102020204"/>
              </a:rPr>
              <a:t>JAMA.</a:t>
            </a:r>
            <a:r>
              <a:rPr lang="en-US" sz="1333" dirty="0">
                <a:solidFill>
                  <a:prstClr val="white"/>
                </a:solidFill>
                <a:latin typeface="Franklin Gothic Book" panose="020B0503020102020204"/>
              </a:rPr>
              <a:t> 2019;322(24):2379–2380. doi:10.1001/jama.2019.18055</a:t>
            </a:r>
            <a:endParaRPr lang="en-US" sz="1333" dirty="0">
              <a:solidFill>
                <a:prstClr val="white"/>
              </a:solidFill>
              <a:latin typeface="Franklin Gothic Demi" charset="0"/>
              <a:ea typeface="Franklin Gothic Demi" charset="0"/>
              <a:cs typeface="Franklin Gothic Demi" charset="0"/>
            </a:endParaRPr>
          </a:p>
        </p:txBody>
      </p:sp>
    </p:spTree>
    <p:extLst>
      <p:ext uri="{BB962C8B-B14F-4D97-AF65-F5344CB8AC3E}">
        <p14:creationId xmlns:p14="http://schemas.microsoft.com/office/powerpoint/2010/main" val="33231440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F80F107-948B-C8BA-A36E-DAC4F2E66AFA}"/>
              </a:ext>
            </a:extLst>
          </p:cNvPr>
          <p:cNvSpPr>
            <a:spLocks noGrp="1"/>
          </p:cNvSpPr>
          <p:nvPr>
            <p:ph type="sldNum" sz="quarter" idx="4"/>
          </p:nvPr>
        </p:nvSpPr>
        <p:spPr/>
        <p:txBody>
          <a:bodyPr/>
          <a:lstStyle/>
          <a:p>
            <a:pPr defTabSz="609585"/>
            <a:fld id="{19D32446-EE4E-A04C-B16A-5398FB2B413D}" type="slidenum">
              <a:rPr lang="en-US">
                <a:solidFill>
                  <a:srgbClr val="006F66">
                    <a:tint val="75000"/>
                  </a:srgbClr>
                </a:solidFill>
                <a:latin typeface="Franklin Gothic Book" panose="020B0503020102020204"/>
              </a:rPr>
              <a:pPr defTabSz="609585"/>
              <a:t>26</a:t>
            </a:fld>
            <a:endParaRPr lang="en-US">
              <a:solidFill>
                <a:srgbClr val="006F66">
                  <a:tint val="75000"/>
                </a:srgbClr>
              </a:solidFill>
              <a:latin typeface="Franklin Gothic Book" panose="020B0503020102020204"/>
            </a:endParaRPr>
          </a:p>
        </p:txBody>
      </p:sp>
      <p:pic>
        <p:nvPicPr>
          <p:cNvPr id="6" name="Content Placeholder 5">
            <a:extLst>
              <a:ext uri="{FF2B5EF4-FFF2-40B4-BE49-F238E27FC236}">
                <a16:creationId xmlns:a16="http://schemas.microsoft.com/office/drawing/2014/main" id="{CA76C725-3B66-7440-6086-B80C1EABC969}"/>
              </a:ext>
            </a:extLst>
          </p:cNvPr>
          <p:cNvPicPr>
            <a:picLocks noGrp="1" noChangeAspect="1"/>
          </p:cNvPicPr>
          <p:nvPr>
            <p:ph sz="quarter" idx="14"/>
          </p:nvPr>
        </p:nvPicPr>
        <p:blipFill>
          <a:blip r:embed="rId2"/>
          <a:stretch>
            <a:fillRect/>
          </a:stretch>
        </p:blipFill>
        <p:spPr>
          <a:xfrm>
            <a:off x="2265352" y="338579"/>
            <a:ext cx="8801837" cy="5678563"/>
          </a:xfrm>
        </p:spPr>
      </p:pic>
      <p:sp>
        <p:nvSpPr>
          <p:cNvPr id="7" name="Arrow: Right 6">
            <a:extLst>
              <a:ext uri="{FF2B5EF4-FFF2-40B4-BE49-F238E27FC236}">
                <a16:creationId xmlns:a16="http://schemas.microsoft.com/office/drawing/2014/main" id="{E4CB6369-2998-7FE2-1F03-D521A7F051AA}"/>
              </a:ext>
            </a:extLst>
          </p:cNvPr>
          <p:cNvSpPr/>
          <p:nvPr/>
        </p:nvSpPr>
        <p:spPr>
          <a:xfrm>
            <a:off x="4113818" y="1195866"/>
            <a:ext cx="1345052" cy="377295"/>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ln w="0"/>
              <a:solidFill>
                <a:srgbClr val="FF0000"/>
              </a:solidFill>
              <a:effectLst>
                <a:outerShdw blurRad="38100" dist="19050" dir="2700000" algn="tl" rotWithShape="0">
                  <a:srgbClr val="006F66">
                    <a:alpha val="40000"/>
                  </a:srgbClr>
                </a:outerShdw>
              </a:effectLst>
              <a:latin typeface="Franklin Gothic Book" panose="020B0503020102020204"/>
            </a:endParaRPr>
          </a:p>
        </p:txBody>
      </p:sp>
    </p:spTree>
    <p:extLst>
      <p:ext uri="{BB962C8B-B14F-4D97-AF65-F5344CB8AC3E}">
        <p14:creationId xmlns:p14="http://schemas.microsoft.com/office/powerpoint/2010/main" val="34477381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7094BD5-505F-CD88-87A7-33C6BAB1717A}"/>
              </a:ext>
            </a:extLst>
          </p:cNvPr>
          <p:cNvSpPr>
            <a:spLocks noGrp="1"/>
          </p:cNvSpPr>
          <p:nvPr>
            <p:ph type="ftr" sz="quarter" idx="11"/>
          </p:nvPr>
        </p:nvSpPr>
        <p:spPr/>
        <p:txBody>
          <a:bodyPr/>
          <a:lstStyle/>
          <a:p>
            <a:pPr defTabSz="609585"/>
            <a:endParaRPr lang="en-US" sz="2400" dirty="0">
              <a:solidFill>
                <a:srgbClr val="006F66"/>
              </a:solidFill>
              <a:latin typeface="Franklin Gothic Book" panose="020B0503020102020204"/>
            </a:endParaRPr>
          </a:p>
        </p:txBody>
      </p:sp>
      <p:sp>
        <p:nvSpPr>
          <p:cNvPr id="3" name="Slide Number Placeholder 2">
            <a:extLst>
              <a:ext uri="{FF2B5EF4-FFF2-40B4-BE49-F238E27FC236}">
                <a16:creationId xmlns:a16="http://schemas.microsoft.com/office/drawing/2014/main" id="{57990841-70DD-65FE-631C-D96821276778}"/>
              </a:ext>
            </a:extLst>
          </p:cNvPr>
          <p:cNvSpPr>
            <a:spLocks noGrp="1"/>
          </p:cNvSpPr>
          <p:nvPr>
            <p:ph type="sldNum" sz="quarter" idx="12"/>
          </p:nvPr>
        </p:nvSpPr>
        <p:spPr/>
        <p:txBody>
          <a:bodyPr/>
          <a:lstStyle/>
          <a:p>
            <a:pPr defTabSz="609585"/>
            <a:fld id="{D9D56B55-0469-41B3-B958-36D45DD91949}" type="slidenum">
              <a:rPr lang="en-US">
                <a:solidFill>
                  <a:srgbClr val="006F66">
                    <a:tint val="75000"/>
                  </a:srgbClr>
                </a:solidFill>
                <a:latin typeface="Franklin Gothic Book" panose="020B0503020102020204"/>
              </a:rPr>
              <a:pPr defTabSz="609585"/>
              <a:t>27</a:t>
            </a:fld>
            <a:endParaRPr lang="en-US">
              <a:solidFill>
                <a:srgbClr val="006F66">
                  <a:tint val="75000"/>
                </a:srgbClr>
              </a:solidFill>
              <a:latin typeface="Franklin Gothic Book" panose="020B0503020102020204"/>
            </a:endParaRPr>
          </a:p>
        </p:txBody>
      </p:sp>
      <p:pic>
        <p:nvPicPr>
          <p:cNvPr id="5" name="Picture 4">
            <a:extLst>
              <a:ext uri="{FF2B5EF4-FFF2-40B4-BE49-F238E27FC236}">
                <a16:creationId xmlns:a16="http://schemas.microsoft.com/office/drawing/2014/main" id="{9BBE60F7-D67E-9D86-9284-FBAE127BA0E3}"/>
              </a:ext>
            </a:extLst>
          </p:cNvPr>
          <p:cNvPicPr>
            <a:picLocks noChangeAspect="1"/>
          </p:cNvPicPr>
          <p:nvPr/>
        </p:nvPicPr>
        <p:blipFill>
          <a:blip r:embed="rId2"/>
          <a:stretch>
            <a:fillRect/>
          </a:stretch>
        </p:blipFill>
        <p:spPr>
          <a:xfrm>
            <a:off x="1256110" y="0"/>
            <a:ext cx="9679781" cy="5926829"/>
          </a:xfrm>
          <a:prstGeom prst="rect">
            <a:avLst/>
          </a:prstGeom>
        </p:spPr>
      </p:pic>
    </p:spTree>
    <p:extLst>
      <p:ext uri="{BB962C8B-B14F-4D97-AF65-F5344CB8AC3E}">
        <p14:creationId xmlns:p14="http://schemas.microsoft.com/office/powerpoint/2010/main" val="3430476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27663B4-087D-9192-A40B-89FEF7BE0C4A}"/>
              </a:ext>
            </a:extLst>
          </p:cNvPr>
          <p:cNvSpPr>
            <a:spLocks noGrp="1"/>
          </p:cNvSpPr>
          <p:nvPr>
            <p:ph type="sldNum" sz="quarter" idx="4"/>
          </p:nvPr>
        </p:nvSpPr>
        <p:spPr/>
        <p:txBody>
          <a:bodyPr/>
          <a:lstStyle/>
          <a:p>
            <a:pPr defTabSz="609585"/>
            <a:fld id="{19D32446-EE4E-A04C-B16A-5398FB2B413D}" type="slidenum">
              <a:rPr lang="en-US">
                <a:solidFill>
                  <a:srgbClr val="006F66">
                    <a:tint val="75000"/>
                  </a:srgbClr>
                </a:solidFill>
                <a:latin typeface="Franklin Gothic Book" panose="020B0503020102020204"/>
              </a:rPr>
              <a:pPr defTabSz="609585"/>
              <a:t>28</a:t>
            </a:fld>
            <a:endParaRPr lang="en-US">
              <a:solidFill>
                <a:srgbClr val="006F66">
                  <a:tint val="75000"/>
                </a:srgbClr>
              </a:solidFill>
              <a:latin typeface="Franklin Gothic Book" panose="020B0503020102020204"/>
            </a:endParaRPr>
          </a:p>
        </p:txBody>
      </p:sp>
      <p:sp>
        <p:nvSpPr>
          <p:cNvPr id="3" name="Text Placeholder 2">
            <a:extLst>
              <a:ext uri="{FF2B5EF4-FFF2-40B4-BE49-F238E27FC236}">
                <a16:creationId xmlns:a16="http://schemas.microsoft.com/office/drawing/2014/main" id="{9AEA4E5B-3588-E974-6C64-FA37C37036A2}"/>
              </a:ext>
            </a:extLst>
          </p:cNvPr>
          <p:cNvSpPr>
            <a:spLocks noGrp="1"/>
          </p:cNvSpPr>
          <p:nvPr>
            <p:ph type="body" sz="quarter" idx="13"/>
          </p:nvPr>
        </p:nvSpPr>
        <p:spPr/>
        <p:txBody>
          <a:bodyPr/>
          <a:lstStyle/>
          <a:p>
            <a:r>
              <a:rPr lang="en-US" dirty="0"/>
              <a:t>Conclusions- FP’s and Social Drivers</a:t>
            </a:r>
          </a:p>
        </p:txBody>
      </p:sp>
      <p:sp>
        <p:nvSpPr>
          <p:cNvPr id="4" name="Content Placeholder 3">
            <a:extLst>
              <a:ext uri="{FF2B5EF4-FFF2-40B4-BE49-F238E27FC236}">
                <a16:creationId xmlns:a16="http://schemas.microsoft.com/office/drawing/2014/main" id="{379BE728-82DA-5A5A-0257-57E361C455D5}"/>
              </a:ext>
            </a:extLst>
          </p:cNvPr>
          <p:cNvSpPr>
            <a:spLocks noGrp="1"/>
          </p:cNvSpPr>
          <p:nvPr>
            <p:ph sz="quarter" idx="14"/>
          </p:nvPr>
        </p:nvSpPr>
        <p:spPr>
          <a:xfrm>
            <a:off x="353962" y="1093348"/>
            <a:ext cx="11596060" cy="4574537"/>
          </a:xfrm>
        </p:spPr>
        <p:txBody>
          <a:bodyPr/>
          <a:lstStyle/>
          <a:p>
            <a:r>
              <a:rPr lang="en-US" dirty="0"/>
              <a:t>Social drivers are societal and upstream. Downstream 15-20 minute individual patient visits is still the predominant model of care… </a:t>
            </a:r>
          </a:p>
          <a:p>
            <a:r>
              <a:rPr lang="en-US" dirty="0"/>
              <a:t>Teach advocacy skills and the responsibility to be an advocate (engaging  those who actually have the power to change these social drivers).</a:t>
            </a:r>
          </a:p>
          <a:p>
            <a:r>
              <a:rPr lang="en-US" dirty="0"/>
              <a:t>We are not addressing our (relationship-based) Circle of Control all that well- Focus!!!!!</a:t>
            </a:r>
          </a:p>
          <a:p>
            <a:r>
              <a:rPr lang="en-US" dirty="0"/>
              <a:t>The evidence just isn’t there for most physician-level social interventions.  </a:t>
            </a:r>
          </a:p>
          <a:p>
            <a:r>
              <a:rPr lang="en-US" b="1" dirty="0"/>
              <a:t>Knowledgeable –Yes. Aware- Yes. Supportive- Yes. Responsible- No. </a:t>
            </a:r>
          </a:p>
          <a:p>
            <a:endParaRPr lang="en-US" dirty="0"/>
          </a:p>
          <a:p>
            <a:endParaRPr lang="en-US" dirty="0"/>
          </a:p>
        </p:txBody>
      </p:sp>
    </p:spTree>
    <p:extLst>
      <p:ext uri="{BB962C8B-B14F-4D97-AF65-F5344CB8AC3E}">
        <p14:creationId xmlns:p14="http://schemas.microsoft.com/office/powerpoint/2010/main" val="36360683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Thanks</a:t>
            </a:r>
          </a:p>
        </p:txBody>
      </p:sp>
    </p:spTree>
    <p:extLst>
      <p:ext uri="{BB962C8B-B14F-4D97-AF65-F5344CB8AC3E}">
        <p14:creationId xmlns:p14="http://schemas.microsoft.com/office/powerpoint/2010/main" val="401979391"/>
      </p:ext>
    </p:extLst>
  </p:cSld>
  <p:clrMapOvr>
    <a:masterClrMapping/>
  </p:clrMapOvr>
</p:sld>
</file>

<file path=ppt/theme/theme1.xml><?xml version="1.0" encoding="utf-8"?>
<a:theme xmlns:a="http://schemas.openxmlformats.org/drawingml/2006/main" name="1_Custom Design">
  <a:themeElements>
    <a:clrScheme name="Custom 1">
      <a:dk1>
        <a:srgbClr val="006F66"/>
      </a:dk1>
      <a:lt1>
        <a:sysClr val="window" lastClr="FFFFFF"/>
      </a:lt1>
      <a:dk2>
        <a:srgbClr val="141413"/>
      </a:dk2>
      <a:lt2>
        <a:srgbClr val="F8F8F8"/>
      </a:lt2>
      <a:accent1>
        <a:srgbClr val="888B8D"/>
      </a:accent1>
      <a:accent2>
        <a:srgbClr val="007749"/>
      </a:accent2>
      <a:accent3>
        <a:srgbClr val="326295"/>
      </a:accent3>
      <a:accent4>
        <a:srgbClr val="C8C9C7"/>
      </a:accent4>
      <a:accent5>
        <a:srgbClr val="418FDE"/>
      </a:accent5>
      <a:accent6>
        <a:srgbClr val="6CACE4"/>
      </a:accent6>
      <a:hlink>
        <a:srgbClr val="00BF6F"/>
      </a:hlink>
      <a:folHlink>
        <a:srgbClr val="9BE3BF"/>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3600" dirty="0" smtClean="0">
            <a:solidFill>
              <a:schemeClr val="accent1"/>
            </a:solidFill>
            <a:latin typeface="Franklin Gothic Demi" charset="0"/>
            <a:ea typeface="Franklin Gothic Demi" charset="0"/>
            <a:cs typeface="Franklin Gothic Demi" charset="0"/>
          </a:defRPr>
        </a:defPPr>
      </a:lstStyle>
    </a:txDef>
  </a:objectDefaults>
  <a:extraClrSchemeLst/>
  <a:extLst>
    <a:ext uri="{05A4C25C-085E-4340-85A3-A5531E510DB2}">
      <thm15:themeFamily xmlns:thm15="http://schemas.microsoft.com/office/thememl/2012/main" name="MCW_PPT_Template_General Use 41918" id="{85EB703B-ACD9-9041-A67A-858F2108A459}" vid="{4A6E37AC-895A-E242-89EE-467F6F3D1217}"/>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845426CE340154CAB8577FC409393C3" ma:contentTypeVersion="6" ma:contentTypeDescription="Create a new document." ma:contentTypeScope="" ma:versionID="46cad48ea5f53b1314def298e8a0489c">
  <xsd:schema xmlns:xsd="http://www.w3.org/2001/XMLSchema" xmlns:xs="http://www.w3.org/2001/XMLSchema" xmlns:p="http://schemas.microsoft.com/office/2006/metadata/properties" xmlns:ns2="24345bd7-5a52-437a-b775-2c8ebce1216c" xmlns:ns3="43924f08-6050-4ab8-963d-2064b87a2de5" targetNamespace="http://schemas.microsoft.com/office/2006/metadata/properties" ma:root="true" ma:fieldsID="1395c8fbac0d38a934b2de485db7c7de" ns2:_="" ns3:_="">
    <xsd:import namespace="24345bd7-5a52-437a-b775-2c8ebce1216c"/>
    <xsd:import namespace="43924f08-6050-4ab8-963d-2064b87a2de5"/>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345bd7-5a52-437a-b775-2c8ebce1216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3924f08-6050-4ab8-963d-2064b87a2de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EB5E470-F252-45EB-BF70-D09053D7C398}"/>
</file>

<file path=customXml/itemProps2.xml><?xml version="1.0" encoding="utf-8"?>
<ds:datastoreItem xmlns:ds="http://schemas.openxmlformats.org/officeDocument/2006/customXml" ds:itemID="{3F28FDAC-A66F-4C9F-976A-64499650431A}"/>
</file>

<file path=customXml/itemProps3.xml><?xml version="1.0" encoding="utf-8"?>
<ds:datastoreItem xmlns:ds="http://schemas.openxmlformats.org/officeDocument/2006/customXml" ds:itemID="{9FEC8462-B073-416C-943A-AB208B965262}"/>
</file>

<file path=docProps/app.xml><?xml version="1.0" encoding="utf-8"?>
<Properties xmlns="http://schemas.openxmlformats.org/officeDocument/2006/extended-properties" xmlns:vt="http://schemas.openxmlformats.org/officeDocument/2006/docPropsVTypes">
  <TotalTime>692</TotalTime>
  <Words>1527</Words>
  <Application>Microsoft Office PowerPoint</Application>
  <PresentationFormat>Widescreen</PresentationFormat>
  <Paragraphs>126</Paragraphs>
  <Slides>29</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29</vt:i4>
      </vt:variant>
    </vt:vector>
  </HeadingPairs>
  <TitlesOfParts>
    <vt:vector size="39" baseType="lpstr">
      <vt:lpstr>AppleSymbols</vt:lpstr>
      <vt:lpstr>Arial</vt:lpstr>
      <vt:lpstr>Calibri</vt:lpstr>
      <vt:lpstr>Courier New</vt:lpstr>
      <vt:lpstr>Franklin Gothic Book</vt:lpstr>
      <vt:lpstr>Franklin Gothic Demi</vt:lpstr>
      <vt:lpstr>Google Sans</vt:lpstr>
      <vt:lpstr>Wingdings</vt:lpstr>
      <vt:lpstr>1_Custom Design</vt:lpstr>
      <vt:lpstr>1_Office Theme</vt:lpstr>
      <vt:lpstr>Should family medicine and the family physician be responsible for addressing population health and the social drivers of health?     </vt:lpstr>
      <vt:lpstr>PowerPoint Presentation</vt:lpstr>
      <vt:lpstr>PowerPoint Presentation</vt:lpstr>
      <vt:lpstr>Opportunity Cost </vt:lpstr>
      <vt:lpstr>PowerPoint Presentation</vt:lpstr>
      <vt:lpstr>PowerPoint Presentation</vt:lpstr>
      <vt:lpstr>PowerPoint Presentation</vt:lpstr>
      <vt:lpstr>What circle is “addressing the Social Drivers of Health” for a Real-World FP?   </vt:lpstr>
      <vt:lpstr>Where to Best Put our Finite Time and Energy?</vt:lpstr>
      <vt:lpstr>What Do You Wish You Got More Training in During Your FM Residency?</vt:lpstr>
      <vt:lpstr>What Do You Wish You Got More Training In During Your FM Residency? (cont.)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Thanks</vt:lpstr>
    </vt:vector>
  </TitlesOfParts>
  <Company>MCWCORP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Joseph Gravel</dc:creator>
  <cp:lastModifiedBy>Joseph Gravel</cp:lastModifiedBy>
  <cp:revision>7</cp:revision>
  <dcterms:created xsi:type="dcterms:W3CDTF">2025-08-14T03:42:27Z</dcterms:created>
  <dcterms:modified xsi:type="dcterms:W3CDTF">2025-08-14T16:46:39Z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0x0101004845426CE340154CAB8577FC409393C3</vt:lpwstr>
  </property>
</Properties>
</file>