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 id="2147483710" r:id="rId2"/>
    <p:sldMasterId id="2147483724" r:id="rId3"/>
    <p:sldMasterId id="2147483720" r:id="rId4"/>
    <p:sldMasterId id="2147483734" r:id="rId5"/>
  </p:sldMasterIdLst>
  <p:notesMasterIdLst>
    <p:notesMasterId r:id="rId39"/>
  </p:notesMasterIdLst>
  <p:handoutMasterIdLst>
    <p:handoutMasterId r:id="rId40"/>
  </p:handoutMasterIdLst>
  <p:sldIdLst>
    <p:sldId id="308" r:id="rId6"/>
    <p:sldId id="258" r:id="rId7"/>
    <p:sldId id="256" r:id="rId8"/>
    <p:sldId id="261" r:id="rId9"/>
    <p:sldId id="286" r:id="rId10"/>
    <p:sldId id="287" r:id="rId11"/>
    <p:sldId id="298" r:id="rId12"/>
    <p:sldId id="299" r:id="rId13"/>
    <p:sldId id="300" r:id="rId14"/>
    <p:sldId id="301" r:id="rId15"/>
    <p:sldId id="309" r:id="rId16"/>
    <p:sldId id="276" r:id="rId17"/>
    <p:sldId id="277" r:id="rId18"/>
    <p:sldId id="278" r:id="rId19"/>
    <p:sldId id="292" r:id="rId20"/>
    <p:sldId id="291" r:id="rId21"/>
    <p:sldId id="293" r:id="rId22"/>
    <p:sldId id="294" r:id="rId23"/>
    <p:sldId id="295" r:id="rId24"/>
    <p:sldId id="296" r:id="rId25"/>
    <p:sldId id="297" r:id="rId26"/>
    <p:sldId id="290" r:id="rId27"/>
    <p:sldId id="304" r:id="rId28"/>
    <p:sldId id="303" r:id="rId29"/>
    <p:sldId id="313" r:id="rId30"/>
    <p:sldId id="305" r:id="rId31"/>
    <p:sldId id="306" r:id="rId32"/>
    <p:sldId id="302" r:id="rId33"/>
    <p:sldId id="288" r:id="rId34"/>
    <p:sldId id="289" r:id="rId35"/>
    <p:sldId id="270" r:id="rId36"/>
    <p:sldId id="269" r:id="rId37"/>
    <p:sldId id="311"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26" autoAdjust="0"/>
    <p:restoredTop sz="96654"/>
  </p:normalViewPr>
  <p:slideViewPr>
    <p:cSldViewPr snapToGrid="0" snapToObjects="1">
      <p:cViewPr varScale="1">
        <p:scale>
          <a:sx n="157" d="100"/>
          <a:sy n="157" d="100"/>
        </p:scale>
        <p:origin x="184" y="392"/>
      </p:cViewPr>
      <p:guideLst/>
    </p:cSldViewPr>
  </p:slideViewPr>
  <p:notesTextViewPr>
    <p:cViewPr>
      <p:scale>
        <a:sx n="1" d="1"/>
        <a:sy n="1" d="1"/>
      </p:scale>
      <p:origin x="0" y="0"/>
    </p:cViewPr>
  </p:notesTextViewPr>
  <p:sorterViewPr>
    <p:cViewPr varScale="1">
      <p:scale>
        <a:sx n="1" d="1"/>
        <a:sy n="1" d="1"/>
      </p:scale>
      <p:origin x="0" y="-51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1D212-07A4-8EF9-4876-FBBF923B26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1A384B-94EA-8CC7-B4A9-973B731E2F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CB9F17-0615-F647-9369-B513AD186CE0}" type="datetimeFigureOut">
              <a:rPr lang="en-US" smtClean="0"/>
              <a:t>9/23/24</a:t>
            </a:fld>
            <a:endParaRPr lang="en-US"/>
          </a:p>
        </p:txBody>
      </p:sp>
      <p:sp>
        <p:nvSpPr>
          <p:cNvPr id="4" name="Footer Placeholder 3">
            <a:extLst>
              <a:ext uri="{FF2B5EF4-FFF2-40B4-BE49-F238E27FC236}">
                <a16:creationId xmlns:a16="http://schemas.microsoft.com/office/drawing/2014/main" id="{DE1EE182-72A1-E960-3A52-8002CD9B29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5701C0-A624-7A10-DC58-B1E96758E8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2D1A32-0096-CD47-AA8E-5DEFB78FD091}" type="slidenum">
              <a:rPr lang="en-US" smtClean="0"/>
              <a:t>‹#›</a:t>
            </a:fld>
            <a:endParaRPr lang="en-US"/>
          </a:p>
        </p:txBody>
      </p:sp>
    </p:spTree>
    <p:extLst>
      <p:ext uri="{BB962C8B-B14F-4D97-AF65-F5344CB8AC3E}">
        <p14:creationId xmlns:p14="http://schemas.microsoft.com/office/powerpoint/2010/main" val="377170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CB5FE-4DB9-DC44-825A-4E0A06523E64}" type="datetimeFigureOut">
              <a:rPr lang="en-US" smtClean="0"/>
              <a:t>9/23/24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3C445-7922-3A4F-AEF6-C936AA69A166}" type="slidenum">
              <a:rPr lang="en-US" smtClean="0"/>
              <a:t>‹#›</a:t>
            </a:fld>
            <a:endParaRPr lang="en-US"/>
          </a:p>
        </p:txBody>
      </p:sp>
    </p:spTree>
    <p:extLst>
      <p:ext uri="{BB962C8B-B14F-4D97-AF65-F5344CB8AC3E}">
        <p14:creationId xmlns:p14="http://schemas.microsoft.com/office/powerpoint/2010/main" val="14473008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1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0BA70D8F-73F6-600D-B4A5-766836BEC60F}"/>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91240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C5D0685D-577D-5D79-787E-09A5989403FF}"/>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378545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C139B3C0-8BC6-7828-467E-24B31BFBC1E3}"/>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337444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93E1E04C-D64A-D61B-BE73-C1AD9C1BFB41}"/>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7733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B1196031-BB5A-0C37-894B-5F5F6CBCDC5F}"/>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84408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617C0807-BE6B-1ABF-1290-2D3D12277079}"/>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24110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C34DBE1E-F115-E109-6450-830E8189CA46}"/>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52565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DD682-2DCE-5695-C84C-5AB010E8FB78}"/>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29820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251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8711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TextBox 3">
            <a:extLst>
              <a:ext uri="{FF2B5EF4-FFF2-40B4-BE49-F238E27FC236}">
                <a16:creationId xmlns:a16="http://schemas.microsoft.com/office/drawing/2014/main" id="{467A27A5-374F-E8D6-DDCF-F3628646B3E8}"/>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365083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3871"/>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413627"/>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307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E3FAF-EE91-49A0-8B1D-731A8DD04F7A}" type="datetimeFigureOut">
              <a:rPr lang="en-US" smtClean="0"/>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A69A1-51B2-4F68-9233-9AC5A2B7800C}" type="slidenum">
              <a:rPr lang="en-US" smtClean="0"/>
              <a:t>‹#›</a:t>
            </a:fld>
            <a:endParaRPr lang="en-US"/>
          </a:p>
        </p:txBody>
      </p:sp>
    </p:spTree>
    <p:extLst>
      <p:ext uri="{BB962C8B-B14F-4D97-AF65-F5344CB8AC3E}">
        <p14:creationId xmlns:p14="http://schemas.microsoft.com/office/powerpoint/2010/main" val="10398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E3FAF-EE91-49A0-8B1D-731A8DD04F7A}" type="datetimeFigureOut">
              <a:rPr lang="en-US" smtClean="0"/>
              <a:t>9/23/24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A69A1-51B2-4F68-9233-9AC5A2B7800C}" type="slidenum">
              <a:rPr lang="en-US" smtClean="0"/>
              <a:t>‹#›</a:t>
            </a:fld>
            <a:endParaRPr lang="en-US"/>
          </a:p>
        </p:txBody>
      </p:sp>
    </p:spTree>
    <p:extLst>
      <p:ext uri="{BB962C8B-B14F-4D97-AF65-F5344CB8AC3E}">
        <p14:creationId xmlns:p14="http://schemas.microsoft.com/office/powerpoint/2010/main" val="1295175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3871"/>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413627"/>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9301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994D6D82-92F0-A03C-9580-7F0D5EEF4BF5}"/>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
        <p:nvSpPr>
          <p:cNvPr id="5" name="TextBox 4">
            <a:extLst>
              <a:ext uri="{FF2B5EF4-FFF2-40B4-BE49-F238E27FC236}">
                <a16:creationId xmlns:a16="http://schemas.microsoft.com/office/drawing/2014/main" id="{0AAAA965-B48A-992B-8BCE-D43B1F2960E1}"/>
              </a:ext>
            </a:extLst>
          </p:cNvPr>
          <p:cNvSpPr txBox="1"/>
          <p:nvPr userDrawn="1"/>
        </p:nvSpPr>
        <p:spPr>
          <a:xfrm>
            <a:off x="90435" y="4632723"/>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44798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429F8454-208F-FD53-A934-C7935F591F95}"/>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51751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8321C30-B619-D707-DCE6-989D208EFEB3}"/>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09184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3CE14CEA-11A2-7EF7-1A8A-717486E419BF}"/>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1614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B2BEEC3D-3485-5335-721A-14798F09193A}"/>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15450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0F6AF-5091-CA86-8B6B-7BA4411DF873}"/>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77265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57BF0D73-9851-817A-8290-855BB60E54FA}"/>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3103370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409C401D-69CD-CD90-DA9F-66029CE65D79}"/>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01035122"/>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white sheet with blue and orange text&#10;&#10;Description automatically generated">
            <a:extLst>
              <a:ext uri="{FF2B5EF4-FFF2-40B4-BE49-F238E27FC236}">
                <a16:creationId xmlns:a16="http://schemas.microsoft.com/office/drawing/2014/main" id="{AF620B0D-AD53-4265-C2C1-73C4EFEB6A51}"/>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39C381-1C65-3941-9B9E-1DF84E2D9ED4}"/>
              </a:ext>
            </a:extLst>
          </p:cNvPr>
          <p:cNvSpPr txBox="1">
            <a:spLocks/>
          </p:cNvSpPr>
          <p:nvPr userDrawn="1"/>
        </p:nvSpPr>
        <p:spPr>
          <a:xfrm>
            <a:off x="0" y="473273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13991273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l" defTabSz="685800" rtl="0" eaLnBrk="1" latinLnBrk="0" hangingPunct="1">
        <a:lnSpc>
          <a:spcPct val="90000"/>
        </a:lnSpc>
        <a:spcBef>
          <a:spcPct val="0"/>
        </a:spcBef>
        <a:buNone/>
        <a:defRPr sz="3200" b="1" i="0" kern="1200">
          <a:solidFill>
            <a:schemeClr val="accent4"/>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sheet with blue and orange text&#10;&#10;Description automatically generated">
            <a:extLst>
              <a:ext uri="{FF2B5EF4-FFF2-40B4-BE49-F238E27FC236}">
                <a16:creationId xmlns:a16="http://schemas.microsoft.com/office/drawing/2014/main" id="{55B4CD3A-CDF9-CDB5-914F-0481E590605D}"/>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39C381-1C65-3941-9B9E-1DF84E2D9ED4}"/>
              </a:ext>
            </a:extLst>
          </p:cNvPr>
          <p:cNvSpPr txBox="1">
            <a:spLocks/>
          </p:cNvSpPr>
          <p:nvPr userDrawn="1"/>
        </p:nvSpPr>
        <p:spPr>
          <a:xfrm>
            <a:off x="0" y="473273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
        <p:nvSpPr>
          <p:cNvPr id="5" name="TextBox 4">
            <a:extLst>
              <a:ext uri="{FF2B5EF4-FFF2-40B4-BE49-F238E27FC236}">
                <a16:creationId xmlns:a16="http://schemas.microsoft.com/office/drawing/2014/main" id="{E7495254-B81B-CAB6-0EDE-919DD139D0B4}"/>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8912990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685800" rtl="0" eaLnBrk="1" latinLnBrk="0" hangingPunct="1">
        <a:lnSpc>
          <a:spcPct val="90000"/>
        </a:lnSpc>
        <a:spcBef>
          <a:spcPct val="0"/>
        </a:spcBef>
        <a:buNone/>
        <a:defRPr sz="3200" b="1" i="0" kern="1200">
          <a:solidFill>
            <a:schemeClr val="accent4"/>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blue and brown background&#10;&#10;Description automatically generated">
            <a:extLst>
              <a:ext uri="{FF2B5EF4-FFF2-40B4-BE49-F238E27FC236}">
                <a16:creationId xmlns:a16="http://schemas.microsoft.com/office/drawing/2014/main" id="{D92800A8-846E-4843-0F21-DFA1FC44B03A}"/>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7422569"/>
      </p:ext>
    </p:extLst>
  </p:cSld>
  <p:clrMap bg1="lt1" tx1="dk1" bg2="lt2" tx2="dk2" accent1="accent1" accent2="accent2" accent3="accent3" accent4="accent4" accent5="accent5" accent6="accent6" hlink="hlink" folHlink="folHlink"/>
  <p:sldLayoutIdLst>
    <p:sldLayoutId id="2147483721" r:id="rId1"/>
    <p:sldLayoutId id="2147483736" r:id="rId2"/>
    <p:sldLayoutId id="2147483737" r:id="rId3"/>
  </p:sldLayoutIdLst>
  <p:hf hdr="0" ftr="0" dt="0"/>
  <p:txStyles>
    <p:titleStyle>
      <a:lvl1pPr algn="l" defTabSz="6858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blue background with white and orange lines&#10;&#10;Description automatically generated">
            <a:extLst>
              <a:ext uri="{FF2B5EF4-FFF2-40B4-BE49-F238E27FC236}">
                <a16:creationId xmlns:a16="http://schemas.microsoft.com/office/drawing/2014/main" id="{BD3A993F-CCF0-3459-282B-BA27C6540AF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0780518"/>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6858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4F29-DBB2-2026-77E5-983E62E52E98}"/>
            </a:ext>
          </a:extLst>
        </p:cNvPr>
        <p:cNvGrpSpPr/>
        <p:nvPr/>
      </p:nvGrpSpPr>
      <p:grpSpPr>
        <a:xfrm>
          <a:off x="0" y="0"/>
          <a:ext cx="0" cy="0"/>
          <a:chOff x="0" y="0"/>
          <a:chExt cx="0" cy="0"/>
        </a:xfrm>
      </p:grpSpPr>
    </p:spTree>
    <p:extLst>
      <p:ext uri="{BB962C8B-B14F-4D97-AF65-F5344CB8AC3E}">
        <p14:creationId xmlns:p14="http://schemas.microsoft.com/office/powerpoint/2010/main" val="213649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It is time for a radical transformation even greater than the transformation of general practice into family medicine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95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9ABF1-B18E-44F8-2987-6E797E9E5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9F5E9-2653-82AD-0758-ECE0AFDDC2E1}"/>
              </a:ext>
            </a:extLst>
          </p:cNvPr>
          <p:cNvSpPr>
            <a:spLocks noGrp="1"/>
          </p:cNvSpPr>
          <p:nvPr>
            <p:ph type="ctrTitle"/>
          </p:nvPr>
        </p:nvSpPr>
        <p:spPr>
          <a:xfrm>
            <a:off x="1143000" y="2243838"/>
            <a:ext cx="6858000" cy="1790700"/>
          </a:xfrm>
        </p:spPr>
        <p:txBody>
          <a:bodyPr>
            <a:noAutofit/>
          </a:bodyPr>
          <a:lstStyle/>
          <a:p>
            <a:r>
              <a:rPr lang="en-US" sz="3600" b="1" dirty="0"/>
              <a:t>It is time for a radical transformation even greater than the transformation of general practice into family medicine</a:t>
            </a: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r>
              <a:rPr lang="en-US" sz="4000" b="1" dirty="0"/>
              <a:t>If something cannot go on forever, it will stop</a:t>
            </a:r>
            <a:br>
              <a:rPr lang="en-US" sz="4000" b="1" dirty="0"/>
            </a:br>
            <a:br>
              <a:rPr lang="en-US" sz="4000" b="1" dirty="0"/>
            </a:br>
            <a:endParaRPr lang="en-US" sz="4000" b="1" dirty="0"/>
          </a:p>
        </p:txBody>
      </p:sp>
      <p:sp>
        <p:nvSpPr>
          <p:cNvPr id="3" name="Subtitle 2">
            <a:extLst>
              <a:ext uri="{FF2B5EF4-FFF2-40B4-BE49-F238E27FC236}">
                <a16:creationId xmlns:a16="http://schemas.microsoft.com/office/drawing/2014/main" id="{0A19F400-DC37-8CA3-AA77-057717CF718E}"/>
              </a:ext>
            </a:extLst>
          </p:cNvPr>
          <p:cNvSpPr>
            <a:spLocks noGrp="1"/>
          </p:cNvSpPr>
          <p:nvPr>
            <p:ph type="subTitle" idx="1"/>
          </p:nvPr>
        </p:nvSpPr>
        <p:spPr/>
        <p:txBody>
          <a:bodyPr>
            <a:normAutofit/>
          </a:bodyPr>
          <a:lstStyle/>
          <a:p>
            <a:r>
              <a:rPr lang="en-US" sz="2400" dirty="0"/>
              <a:t>Herbert Stein</a:t>
            </a:r>
          </a:p>
        </p:txBody>
      </p:sp>
    </p:spTree>
    <p:extLst>
      <p:ext uri="{BB962C8B-B14F-4D97-AF65-F5344CB8AC3E}">
        <p14:creationId xmlns:p14="http://schemas.microsoft.com/office/powerpoint/2010/main" val="81567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5144" y="410380"/>
            <a:ext cx="4151376" cy="4710260"/>
          </a:xfrm>
          <a:prstGeom prst="rect">
            <a:avLst/>
          </a:prstGeom>
        </p:spPr>
      </p:pic>
    </p:spTree>
    <p:extLst>
      <p:ext uri="{BB962C8B-B14F-4D97-AF65-F5344CB8AC3E}">
        <p14:creationId xmlns:p14="http://schemas.microsoft.com/office/powerpoint/2010/main" val="392729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514350"/>
            <a:ext cx="7315200" cy="4114800"/>
          </a:xfrm>
          <a:prstGeom prst="rect">
            <a:avLst/>
          </a:prstGeom>
        </p:spPr>
      </p:pic>
    </p:spTree>
    <p:extLst>
      <p:ext uri="{BB962C8B-B14F-4D97-AF65-F5344CB8AC3E}">
        <p14:creationId xmlns:p14="http://schemas.microsoft.com/office/powerpoint/2010/main" val="262962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1034" y="502133"/>
            <a:ext cx="6586342" cy="4139234"/>
          </a:xfrm>
          <a:prstGeom prst="rect">
            <a:avLst/>
          </a:prstGeom>
        </p:spPr>
      </p:pic>
    </p:spTree>
    <p:extLst>
      <p:ext uri="{BB962C8B-B14F-4D97-AF65-F5344CB8AC3E}">
        <p14:creationId xmlns:p14="http://schemas.microsoft.com/office/powerpoint/2010/main" val="289600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147" y="1622927"/>
            <a:ext cx="6858000" cy="1790700"/>
          </a:xfrm>
        </p:spPr>
        <p:txBody>
          <a:bodyPr>
            <a:normAutofit fontScale="90000"/>
          </a:bodyPr>
          <a:lstStyle/>
          <a:p>
            <a:r>
              <a:rPr lang="en-US" b="1" dirty="0"/>
              <a:t>We should transition from a disease model of care to a wellness model using the new tools available to describe wellness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526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Scientific Wellness</a:t>
            </a:r>
          </a:p>
        </p:txBody>
      </p:sp>
      <p:sp>
        <p:nvSpPr>
          <p:cNvPr id="3" name="Content Placeholder 2"/>
          <p:cNvSpPr>
            <a:spLocks noGrp="1"/>
          </p:cNvSpPr>
          <p:nvPr>
            <p:ph idx="1"/>
          </p:nvPr>
        </p:nvSpPr>
        <p:spPr/>
        <p:txBody>
          <a:bodyPr>
            <a:normAutofit/>
          </a:bodyPr>
          <a:lstStyle/>
          <a:p>
            <a:r>
              <a:rPr lang="en-US" sz="3000" b="1" dirty="0"/>
              <a:t>Predictive</a:t>
            </a:r>
          </a:p>
          <a:p>
            <a:r>
              <a:rPr lang="en-US" sz="3000" b="1" dirty="0"/>
              <a:t>Preventive</a:t>
            </a:r>
          </a:p>
          <a:p>
            <a:r>
              <a:rPr lang="en-US" sz="3000" b="1" dirty="0"/>
              <a:t>Personalized</a:t>
            </a:r>
          </a:p>
          <a:p>
            <a:r>
              <a:rPr lang="en-US" sz="3000" b="1" dirty="0"/>
              <a:t>Participatory</a:t>
            </a:r>
          </a:p>
        </p:txBody>
      </p:sp>
    </p:spTree>
    <p:extLst>
      <p:ext uri="{BB962C8B-B14F-4D97-AF65-F5344CB8AC3E}">
        <p14:creationId xmlns:p14="http://schemas.microsoft.com/office/powerpoint/2010/main" val="18396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Each Patient’s Health Plan</a:t>
            </a:r>
          </a:p>
        </p:txBody>
      </p:sp>
      <p:sp>
        <p:nvSpPr>
          <p:cNvPr id="3" name="Content Placeholder 2"/>
          <p:cNvSpPr>
            <a:spLocks noGrp="1"/>
          </p:cNvSpPr>
          <p:nvPr>
            <p:ph idx="1"/>
          </p:nvPr>
        </p:nvSpPr>
        <p:spPr/>
        <p:txBody>
          <a:bodyPr>
            <a:normAutofit/>
          </a:bodyPr>
          <a:lstStyle/>
          <a:p>
            <a:r>
              <a:rPr lang="en-US" sz="3000" b="1" dirty="0"/>
              <a:t>Genome</a:t>
            </a:r>
          </a:p>
          <a:p>
            <a:r>
              <a:rPr lang="en-US" sz="3000" b="1" dirty="0"/>
              <a:t>Phenome</a:t>
            </a:r>
          </a:p>
          <a:p>
            <a:r>
              <a:rPr lang="en-US" sz="3000" b="1" dirty="0"/>
              <a:t>Health Tracking</a:t>
            </a:r>
          </a:p>
        </p:txBody>
      </p:sp>
    </p:spTree>
    <p:extLst>
      <p:ext uri="{BB962C8B-B14F-4D97-AF65-F5344CB8AC3E}">
        <p14:creationId xmlns:p14="http://schemas.microsoft.com/office/powerpoint/2010/main" val="323685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a:t>Family Medicine</a:t>
            </a:r>
            <a:br>
              <a:rPr lang="en-US" dirty="0"/>
            </a:br>
            <a:r>
              <a:rPr lang="en-US" i="1" dirty="0"/>
              <a:t>The home of whole person, </a:t>
            </a:r>
            <a:r>
              <a:rPr lang="en-US" i="1"/>
              <a:t>whole family, </a:t>
            </a:r>
            <a:r>
              <a:rPr lang="en-US" i="1" dirty="0"/>
              <a:t>whole community car</a:t>
            </a:r>
            <a:r>
              <a:rPr lang="en-US" dirty="0"/>
              <a:t>e</a:t>
            </a:r>
            <a:br>
              <a:rPr lang="en-US" dirty="0"/>
            </a:br>
            <a:endParaRPr lang="en-US" b="1" dirty="0"/>
          </a:p>
        </p:txBody>
      </p:sp>
      <p:sp>
        <p:nvSpPr>
          <p:cNvPr id="3" name="Subtitle 2"/>
          <p:cNvSpPr>
            <a:spLocks noGrp="1"/>
          </p:cNvSpPr>
          <p:nvPr>
            <p:ph type="subTitle" idx="1"/>
          </p:nvPr>
        </p:nvSpPr>
        <p:spPr/>
        <p:txBody>
          <a:bodyPr/>
          <a:lstStyle/>
          <a:p>
            <a:endParaRPr lang="en-US" dirty="0"/>
          </a:p>
          <a:p>
            <a:r>
              <a:rPr lang="en-US" sz="2700" b="1" dirty="0"/>
              <a:t>Larry Bauer</a:t>
            </a:r>
          </a:p>
        </p:txBody>
      </p:sp>
    </p:spTree>
    <p:extLst>
      <p:ext uri="{BB962C8B-B14F-4D97-AF65-F5344CB8AC3E}">
        <p14:creationId xmlns:p14="http://schemas.microsoft.com/office/powerpoint/2010/main" val="173637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t>With Whole Person, Comprehensive and Relationship Centered Care, Family Medicine is ideally suited to lead Scientific Wellness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398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800CE-C569-E644-B22A-CEEB3C2A4B1D}"/>
              </a:ext>
            </a:extLst>
          </p:cNvPr>
          <p:cNvSpPr>
            <a:spLocks noGrp="1"/>
          </p:cNvSpPr>
          <p:nvPr>
            <p:ph type="ctrTitle"/>
          </p:nvPr>
        </p:nvSpPr>
        <p:spPr>
          <a:xfrm>
            <a:off x="667753" y="480060"/>
            <a:ext cx="2800511" cy="2674620"/>
          </a:xfrm>
        </p:spPr>
        <p:txBody>
          <a:bodyPr anchor="b">
            <a:normAutofit/>
          </a:bodyPr>
          <a:lstStyle/>
          <a:p>
            <a:pPr algn="l"/>
            <a:r>
              <a:rPr lang="en-US" sz="3500" dirty="0"/>
              <a:t>Will Family Medicine Lead Scientific Wellness?</a:t>
            </a:r>
          </a:p>
        </p:txBody>
      </p:sp>
      <p:sp>
        <p:nvSpPr>
          <p:cNvPr id="4" name="Subtitle 3">
            <a:extLst>
              <a:ext uri="{FF2B5EF4-FFF2-40B4-BE49-F238E27FC236}">
                <a16:creationId xmlns:a16="http://schemas.microsoft.com/office/drawing/2014/main" id="{44D33C3B-1454-E249-BBE9-0CE490BA591F}"/>
              </a:ext>
            </a:extLst>
          </p:cNvPr>
          <p:cNvSpPr>
            <a:spLocks noGrp="1"/>
          </p:cNvSpPr>
          <p:nvPr>
            <p:ph type="subTitle" idx="1"/>
          </p:nvPr>
        </p:nvSpPr>
        <p:spPr>
          <a:xfrm>
            <a:off x="563480" y="3154680"/>
            <a:ext cx="3314880" cy="1179576"/>
          </a:xfrm>
        </p:spPr>
        <p:txBody>
          <a:bodyPr>
            <a:normAutofit/>
          </a:bodyPr>
          <a:lstStyle/>
          <a:p>
            <a:pPr algn="l"/>
            <a:endParaRPr lang="en-US" b="1" dirty="0"/>
          </a:p>
          <a:p>
            <a:pPr algn="l"/>
            <a:r>
              <a:rPr lang="en-US" b="1" dirty="0"/>
              <a:t>Joseph S. Scherger, MD, MPH</a:t>
            </a:r>
            <a:endParaRPr lang="en-US"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8D95FA-5FAD-CB73-B570-69CCECC9D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305"/>
          <a:stretch/>
        </p:blipFill>
        <p:spPr bwMode="auto">
          <a:xfrm>
            <a:off x="4272532"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2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Medicine Advances Through Scientific Studies and Clinical Trials</a:t>
            </a:r>
          </a:p>
        </p:txBody>
      </p:sp>
      <p:sp>
        <p:nvSpPr>
          <p:cNvPr id="3" name="Subtitle 2"/>
          <p:cNvSpPr>
            <a:spLocks noGrp="1"/>
          </p:cNvSpPr>
          <p:nvPr>
            <p:ph type="subTitle" idx="1"/>
          </p:nvPr>
        </p:nvSpPr>
        <p:spPr/>
        <p:txBody>
          <a:bodyPr>
            <a:normAutofit/>
          </a:bodyPr>
          <a:lstStyle/>
          <a:p>
            <a:endParaRPr lang="en-US" sz="2400" b="1" dirty="0"/>
          </a:p>
          <a:p>
            <a:r>
              <a:rPr lang="en-US" sz="2400" b="1" dirty="0"/>
              <a:t>Leroy Hood, MD, PhD</a:t>
            </a:r>
          </a:p>
        </p:txBody>
      </p:sp>
    </p:spTree>
    <p:extLst>
      <p:ext uri="{BB962C8B-B14F-4D97-AF65-F5344CB8AC3E}">
        <p14:creationId xmlns:p14="http://schemas.microsoft.com/office/powerpoint/2010/main" val="253854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t>Family Medicine has been focused on Clinical Trials for Evidence Based Medicine but has not paid enough attention in advances in Human Biology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8105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a:t>
            </a:r>
          </a:p>
        </p:txBody>
      </p:sp>
      <p:sp>
        <p:nvSpPr>
          <p:cNvPr id="3" name="Content Placeholder 2"/>
          <p:cNvSpPr>
            <a:spLocks noGrp="1"/>
          </p:cNvSpPr>
          <p:nvPr>
            <p:ph idx="1"/>
          </p:nvPr>
        </p:nvSpPr>
        <p:spPr/>
        <p:txBody>
          <a:bodyPr>
            <a:normAutofit/>
          </a:bodyPr>
          <a:lstStyle/>
          <a:p>
            <a:r>
              <a:rPr lang="en-US" b="1" dirty="0"/>
              <a:t>The carbohydrate insulin axis has become established as the pathway for visceral fat storage and insulin resistance (Ludwig, et al)</a:t>
            </a:r>
          </a:p>
          <a:p>
            <a:r>
              <a:rPr lang="en-US" b="1" dirty="0"/>
              <a:t>Inflammatory foods cause leaky gut and add credence to expression of Hippocrates that all diseases start in the gut (Chutkan, et al)</a:t>
            </a:r>
          </a:p>
          <a:p>
            <a:r>
              <a:rPr lang="en-US" b="1" dirty="0"/>
              <a:t>The Microbiome is a new organ where 70% of the immune system resides along with a determination of our mood (Mayer, et al).  Dysbiosis is a leading determinant of disease.</a:t>
            </a:r>
          </a:p>
        </p:txBody>
      </p:sp>
    </p:spTree>
    <p:extLst>
      <p:ext uri="{BB962C8B-B14F-4D97-AF65-F5344CB8AC3E}">
        <p14:creationId xmlns:p14="http://schemas.microsoft.com/office/powerpoint/2010/main" val="128809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013" y="546553"/>
            <a:ext cx="3478558" cy="4431323"/>
          </a:xfrm>
          <a:prstGeom prst="rect">
            <a:avLst/>
          </a:prstGeom>
        </p:spPr>
      </p:pic>
      <p:pic>
        <p:nvPicPr>
          <p:cNvPr id="3" name="Picture 2"/>
          <p:cNvPicPr>
            <a:picLocks noChangeAspect="1"/>
          </p:cNvPicPr>
          <p:nvPr/>
        </p:nvPicPr>
        <p:blipFill>
          <a:blip r:embed="rId3"/>
          <a:stretch>
            <a:fillRect/>
          </a:stretch>
        </p:blipFill>
        <p:spPr>
          <a:xfrm>
            <a:off x="5012431" y="689775"/>
            <a:ext cx="2915418" cy="3831070"/>
          </a:xfrm>
          <a:prstGeom prst="rect">
            <a:avLst/>
          </a:prstGeom>
        </p:spPr>
      </p:pic>
    </p:spTree>
    <p:extLst>
      <p:ext uri="{BB962C8B-B14F-4D97-AF65-F5344CB8AC3E}">
        <p14:creationId xmlns:p14="http://schemas.microsoft.com/office/powerpoint/2010/main" val="417785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7633" y="0"/>
            <a:ext cx="5916168" cy="5143500"/>
          </a:xfrm>
          <a:prstGeom prst="rect">
            <a:avLst/>
          </a:prstGeom>
        </p:spPr>
      </p:pic>
    </p:spTree>
    <p:extLst>
      <p:ext uri="{BB962C8B-B14F-4D97-AF65-F5344CB8AC3E}">
        <p14:creationId xmlns:p14="http://schemas.microsoft.com/office/powerpoint/2010/main" val="3318225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cover with text and black text&#10;&#10;Description automatically generated">
            <a:extLst>
              <a:ext uri="{FF2B5EF4-FFF2-40B4-BE49-F238E27FC236}">
                <a16:creationId xmlns:a16="http://schemas.microsoft.com/office/drawing/2014/main" id="{5464A55F-CF13-11A8-A63B-EC7A17F62454}"/>
              </a:ext>
            </a:extLst>
          </p:cNvPr>
          <p:cNvPicPr>
            <a:picLocks noChangeAspect="1"/>
          </p:cNvPicPr>
          <p:nvPr/>
        </p:nvPicPr>
        <p:blipFill>
          <a:blip r:embed="rId2"/>
          <a:stretch>
            <a:fillRect/>
          </a:stretch>
        </p:blipFill>
        <p:spPr>
          <a:xfrm>
            <a:off x="888852" y="366458"/>
            <a:ext cx="2905105" cy="4410584"/>
          </a:xfrm>
          <a:prstGeom prst="rect">
            <a:avLst/>
          </a:prstGeom>
        </p:spPr>
      </p:pic>
      <p:pic>
        <p:nvPicPr>
          <p:cNvPr id="5" name="Picture 4" descr="A person in a black suit&#10;&#10;Description automatically generated">
            <a:extLst>
              <a:ext uri="{FF2B5EF4-FFF2-40B4-BE49-F238E27FC236}">
                <a16:creationId xmlns:a16="http://schemas.microsoft.com/office/drawing/2014/main" id="{820DEC6F-BD3D-7351-1529-C065525BC950}"/>
              </a:ext>
            </a:extLst>
          </p:cNvPr>
          <p:cNvPicPr>
            <a:picLocks noChangeAspect="1"/>
          </p:cNvPicPr>
          <p:nvPr/>
        </p:nvPicPr>
        <p:blipFill>
          <a:blip r:embed="rId3"/>
          <a:stretch>
            <a:fillRect/>
          </a:stretch>
        </p:blipFill>
        <p:spPr>
          <a:xfrm>
            <a:off x="4760495" y="818649"/>
            <a:ext cx="3236494" cy="3506202"/>
          </a:xfrm>
          <a:prstGeom prst="rect">
            <a:avLst/>
          </a:prstGeom>
        </p:spPr>
      </p:pic>
    </p:spTree>
    <p:extLst>
      <p:ext uri="{BB962C8B-B14F-4D97-AF65-F5344CB8AC3E}">
        <p14:creationId xmlns:p14="http://schemas.microsoft.com/office/powerpoint/2010/main" val="75487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504" y="630936"/>
            <a:ext cx="2926080" cy="3774834"/>
          </a:xfrm>
          <a:prstGeom prst="rect">
            <a:avLst/>
          </a:prstGeom>
        </p:spPr>
      </p:pic>
      <p:pic>
        <p:nvPicPr>
          <p:cNvPr id="3" name="Picture 2"/>
          <p:cNvPicPr>
            <a:picLocks noChangeAspect="1"/>
          </p:cNvPicPr>
          <p:nvPr/>
        </p:nvPicPr>
        <p:blipFill>
          <a:blip r:embed="rId3"/>
          <a:stretch>
            <a:fillRect/>
          </a:stretch>
        </p:blipFill>
        <p:spPr>
          <a:xfrm>
            <a:off x="4699888" y="959160"/>
            <a:ext cx="3037343" cy="3075709"/>
          </a:xfrm>
          <a:prstGeom prst="rect">
            <a:avLst/>
          </a:prstGeom>
        </p:spPr>
      </p:pic>
    </p:spTree>
    <p:extLst>
      <p:ext uri="{BB962C8B-B14F-4D97-AF65-F5344CB8AC3E}">
        <p14:creationId xmlns:p14="http://schemas.microsoft.com/office/powerpoint/2010/main" val="390977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8543" y="1112627"/>
            <a:ext cx="3587261" cy="3062919"/>
          </a:xfrm>
          <a:prstGeom prst="rect">
            <a:avLst/>
          </a:prstGeom>
        </p:spPr>
      </p:pic>
      <p:pic>
        <p:nvPicPr>
          <p:cNvPr id="3" name="Picture 2"/>
          <p:cNvPicPr>
            <a:picLocks noChangeAspect="1"/>
          </p:cNvPicPr>
          <p:nvPr/>
        </p:nvPicPr>
        <p:blipFill>
          <a:blip r:embed="rId3"/>
          <a:stretch>
            <a:fillRect/>
          </a:stretch>
        </p:blipFill>
        <p:spPr>
          <a:xfrm>
            <a:off x="4239491" y="1112627"/>
            <a:ext cx="3350668" cy="3062920"/>
          </a:xfrm>
          <a:prstGeom prst="rect">
            <a:avLst/>
          </a:prstGeom>
        </p:spPr>
      </p:pic>
    </p:spTree>
    <p:extLst>
      <p:ext uri="{BB962C8B-B14F-4D97-AF65-F5344CB8AC3E}">
        <p14:creationId xmlns:p14="http://schemas.microsoft.com/office/powerpoint/2010/main" val="45331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Tomorrow’s FPs will be Wellness Oriented Armed with New Science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8056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000" i="1" dirty="0"/>
              <a:t>To love what you do and feel that it matters -- how could anything be more fun?</a:t>
            </a:r>
            <a:endParaRPr lang="en-US" sz="3000" dirty="0"/>
          </a:p>
        </p:txBody>
      </p:sp>
      <p:sp>
        <p:nvSpPr>
          <p:cNvPr id="3" name="Subtitle 2"/>
          <p:cNvSpPr>
            <a:spLocks noGrp="1"/>
          </p:cNvSpPr>
          <p:nvPr>
            <p:ph type="subTitle" idx="1"/>
          </p:nvPr>
        </p:nvSpPr>
        <p:spPr/>
        <p:txBody>
          <a:bodyPr/>
          <a:lstStyle/>
          <a:p>
            <a:endParaRPr lang="en-US" dirty="0"/>
          </a:p>
          <a:p>
            <a:r>
              <a:rPr lang="en-US" sz="2700" b="1" dirty="0"/>
              <a:t>Katharine Graham</a:t>
            </a:r>
          </a:p>
        </p:txBody>
      </p:sp>
    </p:spTree>
    <p:extLst>
      <p:ext uri="{BB962C8B-B14F-4D97-AF65-F5344CB8AC3E}">
        <p14:creationId xmlns:p14="http://schemas.microsoft.com/office/powerpoint/2010/main" val="293965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441A-5E0B-0F4F-ACE0-5DECF29D8C68}"/>
              </a:ext>
            </a:extLst>
          </p:cNvPr>
          <p:cNvSpPr>
            <a:spLocks noGrp="1"/>
          </p:cNvSpPr>
          <p:nvPr>
            <p:ph type="ctrTitle"/>
          </p:nvPr>
        </p:nvSpPr>
        <p:spPr>
          <a:xfrm>
            <a:off x="1143000" y="1744716"/>
            <a:ext cx="6858000" cy="546539"/>
          </a:xfrm>
        </p:spPr>
        <p:txBody>
          <a:bodyPr anchor="t">
            <a:normAutofit/>
          </a:bodyPr>
          <a:lstStyle/>
          <a:p>
            <a:r>
              <a:rPr lang="en-US" sz="3200" dirty="0"/>
              <a:t>Setting</a:t>
            </a:r>
          </a:p>
        </p:txBody>
      </p:sp>
      <p:sp>
        <p:nvSpPr>
          <p:cNvPr id="3" name="Subtitle 2">
            <a:extLst>
              <a:ext uri="{FF2B5EF4-FFF2-40B4-BE49-F238E27FC236}">
                <a16:creationId xmlns:a16="http://schemas.microsoft.com/office/drawing/2014/main" id="{50917BC2-2FE3-3343-8ED5-427EBBF4CEB2}"/>
              </a:ext>
            </a:extLst>
          </p:cNvPr>
          <p:cNvSpPr>
            <a:spLocks noGrp="1"/>
          </p:cNvSpPr>
          <p:nvPr>
            <p:ph type="subTitle" idx="1"/>
          </p:nvPr>
        </p:nvSpPr>
        <p:spPr>
          <a:xfrm>
            <a:off x="-1" y="2355255"/>
            <a:ext cx="9087853" cy="1241822"/>
          </a:xfrm>
        </p:spPr>
        <p:txBody>
          <a:bodyPr>
            <a:noAutofit/>
          </a:bodyPr>
          <a:lstStyle/>
          <a:p>
            <a:pPr algn="l"/>
            <a:endParaRPr lang="en-US" sz="1400" dirty="0"/>
          </a:p>
          <a:p>
            <a:r>
              <a:rPr lang="en-US" b="1" dirty="0"/>
              <a:t>Any Family Medicine Educational or Practice Setting</a:t>
            </a:r>
          </a:p>
        </p:txBody>
      </p:sp>
    </p:spTree>
    <p:extLst>
      <p:ext uri="{BB962C8B-B14F-4D97-AF65-F5344CB8AC3E}">
        <p14:creationId xmlns:p14="http://schemas.microsoft.com/office/powerpoint/2010/main" val="102810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Caring for patients is so meaningful I would pay to do it</a:t>
            </a:r>
          </a:p>
        </p:txBody>
      </p:sp>
      <p:sp>
        <p:nvSpPr>
          <p:cNvPr id="3" name="Subtitle 2"/>
          <p:cNvSpPr>
            <a:spLocks noGrp="1"/>
          </p:cNvSpPr>
          <p:nvPr>
            <p:ph type="subTitle" idx="1"/>
          </p:nvPr>
        </p:nvSpPr>
        <p:spPr/>
        <p:txBody>
          <a:bodyPr/>
          <a:lstStyle/>
          <a:p>
            <a:endParaRPr lang="en-US" dirty="0"/>
          </a:p>
          <a:p>
            <a:r>
              <a:rPr lang="en-US" sz="2700" b="1" dirty="0"/>
              <a:t>Gayle Stephens</a:t>
            </a:r>
          </a:p>
        </p:txBody>
      </p:sp>
    </p:spTree>
    <p:extLst>
      <p:ext uri="{BB962C8B-B14F-4D97-AF65-F5344CB8AC3E}">
        <p14:creationId xmlns:p14="http://schemas.microsoft.com/office/powerpoint/2010/main" val="52035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A0BB73-D907-314E-91B0-B1F869A05BF9}"/>
              </a:ext>
            </a:extLst>
          </p:cNvPr>
          <p:cNvSpPr txBox="1">
            <a:spLocks/>
          </p:cNvSpPr>
          <p:nvPr/>
        </p:nvSpPr>
        <p:spPr>
          <a:xfrm>
            <a:off x="628650" y="792162"/>
            <a:ext cx="7886700" cy="53320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Trebuchet MS" panose="020B0703020202090204" pitchFamily="34" charset="0"/>
                <a:ea typeface="+mj-ea"/>
                <a:cs typeface="+mj-cs"/>
              </a:rPr>
              <a:t>Evaluation</a:t>
            </a:r>
          </a:p>
        </p:txBody>
      </p:sp>
      <p:sp>
        <p:nvSpPr>
          <p:cNvPr id="7" name="Subtitle 2">
            <a:extLst>
              <a:ext uri="{FF2B5EF4-FFF2-40B4-BE49-F238E27FC236}">
                <a16:creationId xmlns:a16="http://schemas.microsoft.com/office/drawing/2014/main" id="{3748E124-7C50-9149-B755-59E91A2692B2}"/>
              </a:ext>
            </a:extLst>
          </p:cNvPr>
          <p:cNvSpPr txBox="1">
            <a:spLocks/>
          </p:cNvSpPr>
          <p:nvPr/>
        </p:nvSpPr>
        <p:spPr>
          <a:xfrm>
            <a:off x="628650" y="1437125"/>
            <a:ext cx="6858000" cy="2140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Please be sure to complete an evaluation for this presentation.</a:t>
            </a:r>
          </a:p>
          <a:p>
            <a:pPr marL="0" indent="0">
              <a:buNone/>
            </a:pPr>
            <a:endParaRPr lang="en-US" sz="1400" dirty="0"/>
          </a:p>
          <a:p>
            <a:pPr marL="0" indent="0">
              <a:buNone/>
            </a:pPr>
            <a:endParaRPr lang="en-US" sz="3200" b="1" dirty="0">
              <a:solidFill>
                <a:schemeClr val="accent4"/>
              </a:solidFill>
            </a:endParaRPr>
          </a:p>
        </p:txBody>
      </p:sp>
    </p:spTree>
    <p:extLst>
      <p:ext uri="{BB962C8B-B14F-4D97-AF65-F5344CB8AC3E}">
        <p14:creationId xmlns:p14="http://schemas.microsoft.com/office/powerpoint/2010/main" val="2214146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0DF8-412B-CB4E-8EEB-1C1956323AF9}"/>
              </a:ext>
            </a:extLst>
          </p:cNvPr>
          <p:cNvSpPr>
            <a:spLocks noGrp="1"/>
          </p:cNvSpPr>
          <p:nvPr>
            <p:ph type="ctrTitle"/>
          </p:nvPr>
        </p:nvSpPr>
        <p:spPr>
          <a:xfrm>
            <a:off x="1143000" y="1238560"/>
            <a:ext cx="6858000" cy="1790700"/>
          </a:xfrm>
        </p:spPr>
        <p:txBody>
          <a:bodyPr/>
          <a:lstStyle/>
          <a:p>
            <a:r>
              <a:rPr lang="en-US" dirty="0"/>
              <a:t>Thank You</a:t>
            </a:r>
          </a:p>
        </p:txBody>
      </p:sp>
      <p:sp>
        <p:nvSpPr>
          <p:cNvPr id="3" name="Subtitle 2">
            <a:extLst>
              <a:ext uri="{FF2B5EF4-FFF2-40B4-BE49-F238E27FC236}">
                <a16:creationId xmlns:a16="http://schemas.microsoft.com/office/drawing/2014/main" id="{5212A125-495A-FB46-907E-2484B310D669}"/>
              </a:ext>
            </a:extLst>
          </p:cNvPr>
          <p:cNvSpPr>
            <a:spLocks noGrp="1"/>
          </p:cNvSpPr>
          <p:nvPr>
            <p:ph type="subTitle" idx="1"/>
          </p:nvPr>
        </p:nvSpPr>
        <p:spPr>
          <a:xfrm>
            <a:off x="1143000" y="3098316"/>
            <a:ext cx="6858000" cy="1241822"/>
          </a:xfrm>
        </p:spPr>
        <p:txBody>
          <a:bodyPr/>
          <a:lstStyle/>
          <a:p>
            <a:r>
              <a:rPr lang="en-US" dirty="0">
                <a:solidFill>
                  <a:schemeClr val="bg1"/>
                </a:solidFill>
              </a:rPr>
              <a:t>Click to edit</a:t>
            </a:r>
          </a:p>
        </p:txBody>
      </p:sp>
    </p:spTree>
    <p:extLst>
      <p:ext uri="{BB962C8B-B14F-4D97-AF65-F5344CB8AC3E}">
        <p14:creationId xmlns:p14="http://schemas.microsoft.com/office/powerpoint/2010/main" val="189699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02496-8F25-72EC-59FE-FA2A4F43CA3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AADC2D1-FBF6-516D-8825-6E44432D9413}"/>
              </a:ext>
            </a:extLst>
          </p:cNvPr>
          <p:cNvSpPr txBox="1">
            <a:spLocks/>
          </p:cNvSpPr>
          <p:nvPr/>
        </p:nvSpPr>
        <p:spPr>
          <a:xfrm>
            <a:off x="628650" y="1980882"/>
            <a:ext cx="7886700" cy="1649286"/>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4"/>
                </a:solidFill>
                <a:effectLst/>
                <a:uLnTx/>
                <a:uFillTx/>
                <a:latin typeface="Trebuchet MS" panose="020B0703020202090204" pitchFamily="34" charset="0"/>
                <a:ea typeface="+mj-ea"/>
                <a:cs typeface="+mj-cs"/>
              </a:rPr>
              <a:t>Questions?</a:t>
            </a:r>
          </a:p>
        </p:txBody>
      </p:sp>
    </p:spTree>
    <p:extLst>
      <p:ext uri="{BB962C8B-B14F-4D97-AF65-F5344CB8AC3E}">
        <p14:creationId xmlns:p14="http://schemas.microsoft.com/office/powerpoint/2010/main" val="42276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441A-5E0B-0F4F-ACE0-5DECF29D8C68}"/>
              </a:ext>
            </a:extLst>
          </p:cNvPr>
          <p:cNvSpPr>
            <a:spLocks noGrp="1"/>
          </p:cNvSpPr>
          <p:nvPr>
            <p:ph type="title"/>
          </p:nvPr>
        </p:nvSpPr>
        <p:spPr>
          <a:xfrm>
            <a:off x="628650" y="792162"/>
            <a:ext cx="7886700" cy="994172"/>
          </a:xfrm>
        </p:spPr>
        <p:txBody>
          <a:bodyPr anchor="t">
            <a:normAutofit/>
          </a:bodyPr>
          <a:lstStyle/>
          <a:p>
            <a:r>
              <a:rPr lang="en-US" sz="3200" dirty="0"/>
              <a:t>Disclosures</a:t>
            </a:r>
          </a:p>
        </p:txBody>
      </p:sp>
      <p:sp>
        <p:nvSpPr>
          <p:cNvPr id="3" name="Subtitle 2">
            <a:extLst>
              <a:ext uri="{FF2B5EF4-FFF2-40B4-BE49-F238E27FC236}">
                <a16:creationId xmlns:a16="http://schemas.microsoft.com/office/drawing/2014/main" id="{50917BC2-2FE3-3343-8ED5-427EBBF4CEB2}"/>
              </a:ext>
            </a:extLst>
          </p:cNvPr>
          <p:cNvSpPr>
            <a:spLocks noGrp="1"/>
          </p:cNvSpPr>
          <p:nvPr>
            <p:ph type="subTitle" idx="4294967295"/>
          </p:nvPr>
        </p:nvSpPr>
        <p:spPr>
          <a:xfrm>
            <a:off x="628650" y="1437126"/>
            <a:ext cx="6858000" cy="1631950"/>
          </a:xfrm>
        </p:spPr>
        <p:txBody>
          <a:bodyPr>
            <a:noAutofit/>
          </a:bodyPr>
          <a:lstStyle/>
          <a:p>
            <a:r>
              <a:rPr lang="en-US" altLang="en-US" sz="1400" dirty="0"/>
              <a:t>Dr. Scherger does not have any relevant financial relationships to disclose and does not intend to reference unlabeled/unapproved uses of drugs or products in this presentation</a:t>
            </a:r>
            <a:endParaRPr lang="en-US" sz="1400" dirty="0"/>
          </a:p>
          <a:p>
            <a:pPr algn="l"/>
            <a:endParaRPr lang="en-US" sz="1400" dirty="0"/>
          </a:p>
        </p:txBody>
      </p:sp>
    </p:spTree>
    <p:extLst>
      <p:ext uri="{BB962C8B-B14F-4D97-AF65-F5344CB8AC3E}">
        <p14:creationId xmlns:p14="http://schemas.microsoft.com/office/powerpoint/2010/main" val="209298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main difference between General Practice and Family Medicine is Behavioral Science</a:t>
            </a:r>
          </a:p>
        </p:txBody>
      </p:sp>
      <p:sp>
        <p:nvSpPr>
          <p:cNvPr id="3" name="Subtitle 2"/>
          <p:cNvSpPr>
            <a:spLocks noGrp="1"/>
          </p:cNvSpPr>
          <p:nvPr>
            <p:ph type="subTitle" idx="1"/>
          </p:nvPr>
        </p:nvSpPr>
        <p:spPr/>
        <p:txBody>
          <a:bodyPr/>
          <a:lstStyle/>
          <a:p>
            <a:endParaRPr lang="en-US" dirty="0"/>
          </a:p>
          <a:p>
            <a:r>
              <a:rPr lang="en-US" sz="2700" b="1" dirty="0"/>
              <a:t>Lynn Carmichael</a:t>
            </a:r>
          </a:p>
        </p:txBody>
      </p:sp>
    </p:spTree>
    <p:extLst>
      <p:ext uri="{BB962C8B-B14F-4D97-AF65-F5344CB8AC3E}">
        <p14:creationId xmlns:p14="http://schemas.microsoft.com/office/powerpoint/2010/main" val="41481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Myers-Briggs difference between GPs and FPs is that GPs were surgically oriented and FPs </a:t>
            </a:r>
            <a:r>
              <a:rPr lang="en-US" b="1"/>
              <a:t>were behavior oriented</a:t>
            </a:r>
            <a:r>
              <a:rPr lang="en-US" b="1" dirty="0"/>
              <a:t>.</a:t>
            </a:r>
          </a:p>
        </p:txBody>
      </p:sp>
      <p:sp>
        <p:nvSpPr>
          <p:cNvPr id="3" name="Subtitle 2"/>
          <p:cNvSpPr>
            <a:spLocks noGrp="1"/>
          </p:cNvSpPr>
          <p:nvPr>
            <p:ph type="subTitle" idx="1"/>
          </p:nvPr>
        </p:nvSpPr>
        <p:spPr/>
        <p:txBody>
          <a:bodyPr/>
          <a:lstStyle/>
          <a:p>
            <a:endParaRPr lang="en-US" dirty="0"/>
          </a:p>
          <a:p>
            <a:r>
              <a:rPr lang="en-US" sz="2700" b="1" dirty="0"/>
              <a:t>Donna Harris</a:t>
            </a:r>
          </a:p>
        </p:txBody>
      </p:sp>
    </p:spTree>
    <p:extLst>
      <p:ext uri="{BB962C8B-B14F-4D97-AF65-F5344CB8AC3E}">
        <p14:creationId xmlns:p14="http://schemas.microsoft.com/office/powerpoint/2010/main" val="127536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700" dirty="0"/>
              <a:t>We have lost the time to create meaningful relationships with our patients in a way that facilitates their healing. We can treat their diseases, but we are not able to relieve their suffering. We are no longer able to take care of them as whole people.</a:t>
            </a:r>
          </a:p>
        </p:txBody>
      </p:sp>
      <p:sp>
        <p:nvSpPr>
          <p:cNvPr id="3" name="Subtitle 2"/>
          <p:cNvSpPr>
            <a:spLocks noGrp="1"/>
          </p:cNvSpPr>
          <p:nvPr>
            <p:ph type="subTitle" idx="1"/>
          </p:nvPr>
        </p:nvSpPr>
        <p:spPr/>
        <p:txBody>
          <a:bodyPr/>
          <a:lstStyle/>
          <a:p>
            <a:endParaRPr lang="en-US" dirty="0"/>
          </a:p>
          <a:p>
            <a:endParaRPr lang="en-US" dirty="0"/>
          </a:p>
          <a:p>
            <a:r>
              <a:rPr lang="en-US" dirty="0"/>
              <a:t>Wayne Jonas</a:t>
            </a:r>
          </a:p>
        </p:txBody>
      </p:sp>
    </p:spTree>
    <p:extLst>
      <p:ext uri="{BB962C8B-B14F-4D97-AF65-F5344CB8AC3E}">
        <p14:creationId xmlns:p14="http://schemas.microsoft.com/office/powerpoint/2010/main" val="160225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1500" y="740664"/>
            <a:ext cx="6747748" cy="3543986"/>
          </a:xfrm>
          <a:prstGeom prst="rect">
            <a:avLst/>
          </a:prstGeom>
        </p:spPr>
      </p:pic>
    </p:spTree>
    <p:extLst>
      <p:ext uri="{BB962C8B-B14F-4D97-AF65-F5344CB8AC3E}">
        <p14:creationId xmlns:p14="http://schemas.microsoft.com/office/powerpoint/2010/main" val="15108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Problems with Family Medicine today are Metaphysical</a:t>
            </a:r>
          </a:p>
        </p:txBody>
      </p:sp>
      <p:sp>
        <p:nvSpPr>
          <p:cNvPr id="3" name="Subtitle 2"/>
          <p:cNvSpPr>
            <a:spLocks noGrp="1"/>
          </p:cNvSpPr>
          <p:nvPr>
            <p:ph type="subTitle" idx="1"/>
          </p:nvPr>
        </p:nvSpPr>
        <p:spPr/>
        <p:txBody>
          <a:bodyPr>
            <a:normAutofit/>
          </a:bodyPr>
          <a:lstStyle/>
          <a:p>
            <a:endParaRPr lang="en-US" b="1" dirty="0"/>
          </a:p>
        </p:txBody>
      </p:sp>
    </p:spTree>
    <p:extLst>
      <p:ext uri="{BB962C8B-B14F-4D97-AF65-F5344CB8AC3E}">
        <p14:creationId xmlns:p14="http://schemas.microsoft.com/office/powerpoint/2010/main" val="3482650147"/>
      </p:ext>
    </p:extLst>
  </p:cSld>
  <p:clrMapOvr>
    <a:masterClrMapping/>
  </p:clrMapOvr>
</p:sld>
</file>

<file path=ppt/theme/theme1.xml><?xml version="1.0" encoding="utf-8"?>
<a:theme xmlns:a="http://schemas.openxmlformats.org/drawingml/2006/main" name="5_Custom Design">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TotalTime>
  <Words>465</Words>
  <Application>Microsoft Macintosh PowerPoint</Application>
  <PresentationFormat>On-screen Show (16:9)</PresentationFormat>
  <Paragraphs>56</Paragraphs>
  <Slides>33</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33</vt:i4>
      </vt:variant>
    </vt:vector>
  </HeadingPairs>
  <TitlesOfParts>
    <vt:vector size="41" baseType="lpstr">
      <vt:lpstr>Arial</vt:lpstr>
      <vt:lpstr>Calibri</vt:lpstr>
      <vt:lpstr>Trebuchet MS</vt:lpstr>
      <vt:lpstr>5_Custom Design</vt:lpstr>
      <vt:lpstr>1_Office Theme</vt:lpstr>
      <vt:lpstr>3_Office Theme</vt:lpstr>
      <vt:lpstr>2_Office Theme</vt:lpstr>
      <vt:lpstr>4_Office Theme</vt:lpstr>
      <vt:lpstr>PowerPoint Presentation</vt:lpstr>
      <vt:lpstr>Will Family Medicine Lead Scientific Wellness?</vt:lpstr>
      <vt:lpstr>Setting</vt:lpstr>
      <vt:lpstr>Disclosures</vt:lpstr>
      <vt:lpstr>The main difference between General Practice and Family Medicine is Behavioral Science</vt:lpstr>
      <vt:lpstr>The Myers-Briggs difference between GPs and FPs is that GPs were surgically oriented and FPs were behavior oriented.</vt:lpstr>
      <vt:lpstr>We have lost the time to create meaningful relationships with our patients in a way that facilitates their healing. We can treat their diseases, but we are not able to relieve their suffering. We are no longer able to take care of them as whole people.</vt:lpstr>
      <vt:lpstr>PowerPoint Presentation</vt:lpstr>
      <vt:lpstr>The Problems with Family Medicine today are Metaphysical</vt:lpstr>
      <vt:lpstr>It is time for a radical transformation even greater than the transformation of general practice into family medicine</vt:lpstr>
      <vt:lpstr>It is time for a radical transformation even greater than the transformation of general practice into family medicine           If something cannot go on forever, it will stop  </vt:lpstr>
      <vt:lpstr>PowerPoint Presentation</vt:lpstr>
      <vt:lpstr>PowerPoint Presentation</vt:lpstr>
      <vt:lpstr>PowerPoint Presentation</vt:lpstr>
      <vt:lpstr>We should transition from a disease model of care to a wellness model using the new tools available to describe wellness</vt:lpstr>
      <vt:lpstr>Scientific Wellness</vt:lpstr>
      <vt:lpstr>Each Patient’s Health Plan</vt:lpstr>
      <vt:lpstr>Family Medicine The home of whole person, whole family, whole community care </vt:lpstr>
      <vt:lpstr>With Whole Person, Comprehensive and Relationship Centered Care, Family Medicine is ideally suited to lead Scientific Wellness</vt:lpstr>
      <vt:lpstr>Medicine Advances Through Scientific Studies and Clinical Trials</vt:lpstr>
      <vt:lpstr>Family Medicine has been focused on Clinical Trials for Evidence Based Medicine but has not paid enough attention in advances in Human Biology</vt:lpstr>
      <vt:lpstr>Examples</vt:lpstr>
      <vt:lpstr>PowerPoint Presentation</vt:lpstr>
      <vt:lpstr>PowerPoint Presentation</vt:lpstr>
      <vt:lpstr>PowerPoint Presentation</vt:lpstr>
      <vt:lpstr>PowerPoint Presentation</vt:lpstr>
      <vt:lpstr>PowerPoint Presentation</vt:lpstr>
      <vt:lpstr>Tomorrow’s FPs will be Wellness Oriented Armed with New Science</vt:lpstr>
      <vt:lpstr>To love what you do and feel that it matters -- how could anything be more fun?</vt:lpstr>
      <vt:lpstr>Caring for patients is so meaningful I would pay to do it</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STFM_Staff_Mac</cp:lastModifiedBy>
  <cp:revision>36</cp:revision>
  <dcterms:created xsi:type="dcterms:W3CDTF">2020-08-21T12:32:38Z</dcterms:created>
  <dcterms:modified xsi:type="dcterms:W3CDTF">2024-09-23T18:53:11Z</dcterms:modified>
</cp:coreProperties>
</file>