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70" r:id="rId3"/>
    <p:sldId id="257" r:id="rId4"/>
    <p:sldId id="264" r:id="rId5"/>
    <p:sldId id="265" r:id="rId6"/>
    <p:sldId id="259" r:id="rId7"/>
    <p:sldId id="269" r:id="rId8"/>
    <p:sldId id="267" r:id="rId9"/>
    <p:sldId id="268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B2C45-51F0-481C-800A-70A6031B9C7B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D5799-1142-46AB-908C-AED6BAC8F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8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6E015-83C2-AB4C-852F-904D24B0D1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8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Top five states include MS, LA, GA, NC, VA</a:t>
            </a:r>
            <a:endParaRPr dirty="0"/>
          </a:p>
        </p:txBody>
      </p:sp>
      <p:sp>
        <p:nvSpPr>
          <p:cNvPr id="112" name="Google Shape;112;p6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5E28D-DEBA-8DEE-8DEB-B11D60B2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812F8-54C9-490A-5F9D-8DDDF262A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2CD9-070F-FD50-DB5E-F7C65AE7D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22D83-6412-B7EE-9862-3E80DB6FC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008E2-5CF4-0BB5-4B6F-8C93CA98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7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78DF2-60B3-F691-F2E4-93727414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08825-41FE-9F40-6123-8619C024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AE57C-3E42-46FA-11EE-8F44AE2F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73A5A-8535-71F9-EB2C-1D1B6E25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A3787-EB6F-81A7-1325-B8088FE0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93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F94D4-5075-FAA0-D7F6-E7F5F7CC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4226-FBBD-E811-4978-A79015EDE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DF2AD-5354-0AEA-F63D-0DFE5963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BF2F2-6E8B-812C-2C73-360833044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07582-9E4A-CB3A-34B7-10023FC8E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6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7F0B-639A-8E72-04AE-95ACCC72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6F286-BE61-1A5F-D2F8-42670DE38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71B2E-D583-F655-C8CD-B7C3CDB29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1CF93-2750-C714-9E0A-5785848E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9DA8E3-F64E-04D4-8E9B-7550395F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A45BE-3730-BA7A-98C1-8A3B8004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9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9E50-4898-CCAF-6BDD-FA58078F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EBE40-CB82-9940-56B4-739FD595A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AB7F3-C4AD-EDF8-E320-760761260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DF7505-0A71-10C3-1630-4E38487FA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50E6D5-6E04-F7CA-C5FD-B307772F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582FA3-9C9E-6EAB-E26E-4DB9BE1C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47A56A-0EE6-F4DE-1D16-9E0924B69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79C9F-F025-A56F-105D-677D07BB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7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445B-3B9F-C337-D36C-FA2DF16AA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79DBB4-A2F0-F7F2-19A4-9F13E572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EDD80-7491-C1FA-8614-DC6C1D90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71F8D0-867F-CAE3-5821-86D9CFF8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3846A-B1D9-E832-B329-46A6361A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DAB6B-73E5-F987-2C3A-FCB2F453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01D2A-6BB6-7478-1190-5635CAED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9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DFA6E-D058-B2B9-3D76-F069E490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B8C99-9762-433F-C5E4-C07AE44E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8C090-8F16-A868-CFD3-07B32932C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45934-EC90-51F8-4F11-D18FA18A2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82621-73EC-A70B-6A58-BB7D789C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20B9E-6D6F-0F2F-072D-2E571EA0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7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E46E-884C-96D8-8EC3-C38CE406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D88E5C-82DE-C901-4EB2-AB3A9DB68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E0F65-0ECC-634F-97F9-618F82EFD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FA3B56-018B-01FF-2B76-4E71E254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47193-FCB4-C5A8-9DD3-8E62356A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31F3F-8A95-08A9-589A-5C6E86B8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8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30E0-9232-3083-8522-ADC6B726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C94F5-C3F2-1DA3-4DDA-7B0934A34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A347C-5938-3000-DB2D-423FEDD7D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36119-F46A-3AEB-1A50-B5EFADAA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6B1E-C206-AB78-1EF9-DB13AB8E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1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B82840-E480-CDE5-3F4F-825795F6D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15FA8-FFF7-56E6-AA5E-A9553A36A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52C75-3BFC-6E15-758B-DCA02557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C6053-79C4-9068-4F30-747C2356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F2E53-53F4-1EF9-E456-100EA111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46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F37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D207709-5A7E-C494-10B8-B871A5359D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42775" y="-38501"/>
            <a:ext cx="12477549" cy="6935002"/>
          </a:xfrm>
          <a:prstGeom prst="rect">
            <a:avLst/>
          </a:prstGeom>
          <a:solidFill>
            <a:srgbClr val="0F37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FA9C78A4-47ED-630F-63EF-F6EBEE6377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096" y="397605"/>
            <a:ext cx="1384996" cy="53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9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786B9D-73C5-653F-C978-4F5985B0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C66AC-295F-E973-B847-1EC47B315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7D2C4-676E-701B-D19A-F9452213B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4F51F9-2B5F-4595-9484-C0B8F7A7664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DA798-4DC1-7C03-86C7-8AFF0F06B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38E8-79C1-F2A8-3942-952D406E6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670EAA-54AB-48F6-87E6-BF8E169E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1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rriam-webster.com/dictionary/desolate#h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E754-80FF-4280-15CA-8BD7073D179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48340" y="3033802"/>
            <a:ext cx="7830610" cy="278211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Work Sans Light" pitchFamily="2" charset="77"/>
              </a:rPr>
              <a:t>Primary Care Deserts</a:t>
            </a:r>
            <a:br>
              <a:rPr lang="en-US" sz="7200" dirty="0">
                <a:solidFill>
                  <a:schemeClr val="bg1"/>
                </a:solidFill>
                <a:latin typeface="Work Sans Light" pitchFamily="2" charset="77"/>
              </a:rPr>
            </a:br>
            <a:r>
              <a:rPr lang="en-US" sz="2400" dirty="0">
                <a:solidFill>
                  <a:schemeClr val="bg1"/>
                </a:solidFill>
              </a:rPr>
              <a:t>Yalda Jabbarpour, MD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Director, Robert Graham Center</a:t>
            </a:r>
            <a:br>
              <a:rPr lang="en-US" sz="7200" dirty="0"/>
            </a:br>
            <a:br>
              <a:rPr lang="en-US" sz="7200" dirty="0">
                <a:solidFill>
                  <a:schemeClr val="bg1"/>
                </a:solidFill>
                <a:latin typeface="Work Sans Light" pitchFamily="2" charset="77"/>
              </a:rPr>
            </a:br>
            <a:endParaRPr lang="en-US" sz="7200" dirty="0">
              <a:solidFill>
                <a:schemeClr val="bg1"/>
              </a:solidFill>
              <a:latin typeface="Work Sans Light" pitchFamily="2" charset="7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A62A34-3342-60A3-A159-6C5236938AD3}"/>
              </a:ext>
            </a:extLst>
          </p:cNvPr>
          <p:cNvSpPr txBox="1">
            <a:spLocks/>
          </p:cNvSpPr>
          <p:nvPr/>
        </p:nvSpPr>
        <p:spPr>
          <a:xfrm>
            <a:off x="8889019" y="3248053"/>
            <a:ext cx="3032668" cy="3061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Work Sans Light" pitchFamily="2" charset="77"/>
              </a:rPr>
              <a:t>08.15.2025</a:t>
            </a:r>
          </a:p>
        </p:txBody>
      </p:sp>
    </p:spTree>
    <p:extLst>
      <p:ext uri="{BB962C8B-B14F-4D97-AF65-F5344CB8AC3E}">
        <p14:creationId xmlns:p14="http://schemas.microsoft.com/office/powerpoint/2010/main" val="337149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D55F0-3E17-1C5D-7EB9-93BE9EC7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8A55B-8FA2-82B4-3BAE-BC0D4F485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i="1" u="sng">
                <a:hlinkClick r:id="rId2"/>
              </a:rPr>
              <a:t>desolate</a:t>
            </a:r>
            <a:r>
              <a:rPr lang="en-US" sz="2000" i="1"/>
              <a:t> and sparsely occupied or unoccupied; a place that is lacking in “something”</a:t>
            </a:r>
          </a:p>
          <a:p>
            <a:pPr marL="0" indent="0">
              <a:buNone/>
            </a:pPr>
            <a:endParaRPr lang="en-US" sz="2000" i="1"/>
          </a:p>
          <a:p>
            <a:r>
              <a:rPr lang="en-US" sz="2000"/>
              <a:t>Geographic Deserts</a:t>
            </a:r>
          </a:p>
          <a:p>
            <a:r>
              <a:rPr lang="en-US" sz="2000"/>
              <a:t>Population Deserts</a:t>
            </a:r>
          </a:p>
          <a:p>
            <a:r>
              <a:rPr lang="en-US" sz="2000"/>
              <a:t>Care Deserts for Specific Conditions</a:t>
            </a:r>
          </a:p>
        </p:txBody>
      </p:sp>
      <p:pic>
        <p:nvPicPr>
          <p:cNvPr id="5" name="Picture 4" descr="Patterns on desert">
            <a:extLst>
              <a:ext uri="{FF2B5EF4-FFF2-40B4-BE49-F238E27FC236}">
                <a16:creationId xmlns:a16="http://schemas.microsoft.com/office/drawing/2014/main" id="{86007A88-FE2F-46C3-0D41-5B0F4D57FB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993" r="7607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9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AAC9-A348-F8FA-149B-0D8950B7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Geographic Deserts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9342BE-057E-CF4A-BA2D-B39189E1F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488" y="1445302"/>
            <a:ext cx="9064120" cy="5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8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0405D-D94B-B330-3A19-3A5D103D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2FB36DD-DB8A-0DD3-63D8-0C60098C8FCB}"/>
              </a:ext>
            </a:extLst>
          </p:cNvPr>
          <p:cNvSpPr txBox="1"/>
          <p:nvPr/>
        </p:nvSpPr>
        <p:spPr>
          <a:xfrm>
            <a:off x="0" y="6335049"/>
            <a:ext cx="2648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r>
              <a:rPr lang="en-US" dirty="0"/>
              <a:t>https://www.milbank.org/publications/the-health-of-us-primary-care-2024-scorecard-report-no-one-can-see-you-now/</a:t>
            </a:r>
          </a:p>
        </p:txBody>
      </p:sp>
      <p:pic>
        <p:nvPicPr>
          <p:cNvPr id="7" name="x__x0000_i1027">
            <a:extLst>
              <a:ext uri="{FF2B5EF4-FFF2-40B4-BE49-F238E27FC236}">
                <a16:creationId xmlns:a16="http://schemas.microsoft.com/office/drawing/2014/main" id="{79AEBA4A-616C-3178-9305-36CCA8C157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008" y="741987"/>
            <a:ext cx="6323053" cy="567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864876B-F026-64D4-A868-72A4D0E9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418" y="180460"/>
            <a:ext cx="10515600" cy="561528"/>
          </a:xfrm>
        </p:spPr>
        <p:txBody>
          <a:bodyPr>
            <a:normAutofit fontScale="90000"/>
          </a:bodyPr>
          <a:lstStyle/>
          <a:p>
            <a:r>
              <a:rPr lang="en-US" dirty="0"/>
              <a:t>Geographic Deserts and Access</a:t>
            </a:r>
          </a:p>
        </p:txBody>
      </p:sp>
    </p:spTree>
    <p:extLst>
      <p:ext uri="{BB962C8B-B14F-4D97-AF65-F5344CB8AC3E}">
        <p14:creationId xmlns:p14="http://schemas.microsoft.com/office/powerpoint/2010/main" val="3672966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1556778" y="-55423"/>
            <a:ext cx="9485662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dirty="0"/>
              <a:t>Population Deserts- Race</a:t>
            </a:r>
            <a:endParaRPr dirty="0"/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1639241" y="839113"/>
            <a:ext cx="6032502" cy="45386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endParaRPr lang="en-US" b="1" dirty="0"/>
          </a:p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r>
              <a:rPr lang="en-US" sz="2600" b="1" dirty="0"/>
              <a:t>147 Low PCP / High Black Counties</a:t>
            </a:r>
          </a:p>
          <a:p>
            <a:pPr marL="457200" indent="-34290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</a:pPr>
            <a:endParaRPr lang="en-US" dirty="0"/>
          </a:p>
          <a:p>
            <a:pPr marL="457200" indent="-34290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</a:pPr>
            <a:endParaRPr lang="en-US" dirty="0"/>
          </a:p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endParaRPr dirty="0"/>
          </a:p>
          <a:p>
            <a:pPr marL="914400" lvl="1">
              <a:lnSpc>
                <a:spcPct val="100000"/>
              </a:lnSpc>
              <a:spcBef>
                <a:spcPts val="360"/>
              </a:spcBef>
              <a:buSzPts val="1800"/>
              <a:buNone/>
            </a:pPr>
            <a:endParaRPr dirty="0"/>
          </a:p>
        </p:txBody>
      </p:sp>
      <p:sp>
        <p:nvSpPr>
          <p:cNvPr id="5" name="Google Shape;108;p5">
            <a:extLst>
              <a:ext uri="{FF2B5EF4-FFF2-40B4-BE49-F238E27FC236}">
                <a16:creationId xmlns:a16="http://schemas.microsoft.com/office/drawing/2014/main" id="{488FECE5-CBCE-CE21-68AA-1C23950311D3}"/>
              </a:ext>
            </a:extLst>
          </p:cNvPr>
          <p:cNvSpPr txBox="1">
            <a:spLocks/>
          </p:cNvSpPr>
          <p:nvPr/>
        </p:nvSpPr>
        <p:spPr>
          <a:xfrm>
            <a:off x="7966772" y="1429285"/>
            <a:ext cx="4225228" cy="520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Southeastern US</a:t>
            </a: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East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Texas, Virginia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&gt;3 million people</a:t>
            </a:r>
          </a:p>
          <a:p>
            <a:pPr marL="57150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&gt;867K Black people</a:t>
            </a:r>
          </a:p>
          <a:p>
            <a:pPr marL="57150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~50% Non-Metro</a:t>
            </a:r>
          </a:p>
          <a:p>
            <a:pPr lvl="1"/>
            <a:endParaRPr lang="en-US" sz="10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472 PCPs</a:t>
            </a: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</a:t>
            </a:r>
            <a:r>
              <a:rPr lang="en-US" sz="2000" dirty="0">
                <a:solidFill>
                  <a:schemeClr val="tx1"/>
                </a:solidFill>
              </a:rPr>
              <a:t>6300:1 Pop/PCP Ratio</a:t>
            </a:r>
          </a:p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3500:1, 3000:1 [HPSA]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&gt;20% of counties no PCP</a:t>
            </a:r>
          </a:p>
          <a:p>
            <a:pPr marL="114300" indent="0">
              <a:buNone/>
            </a:pPr>
            <a:endParaRPr lang="en-US" sz="2000" dirty="0"/>
          </a:p>
          <a:p>
            <a:pPr lvl="2"/>
            <a:endParaRPr lang="en-US" dirty="0"/>
          </a:p>
          <a:p>
            <a:pPr indent="-228600">
              <a:buNone/>
            </a:pPr>
            <a:endParaRPr lang="en-US" dirty="0"/>
          </a:p>
        </p:txBody>
      </p:sp>
      <p:pic>
        <p:nvPicPr>
          <p:cNvPr id="11" name="Picture 10" descr="A map of the united states with orange squares&#10;&#10;Description automatically generated">
            <a:extLst>
              <a:ext uri="{FF2B5EF4-FFF2-40B4-BE49-F238E27FC236}">
                <a16:creationId xmlns:a16="http://schemas.microsoft.com/office/drawing/2014/main" id="{74A0CF39-D373-741C-9E54-3E0548A20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777" y="1856656"/>
            <a:ext cx="5735218" cy="45386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A2FF9F-380C-5DD0-B5B4-27A7BA937A99}"/>
              </a:ext>
            </a:extLst>
          </p:cNvPr>
          <p:cNvSpPr txBox="1"/>
          <p:nvPr/>
        </p:nvSpPr>
        <p:spPr>
          <a:xfrm>
            <a:off x="3227352" y="6629562"/>
            <a:ext cx="781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Low PCP / High Black Counties Concentrated in South, Southeastern U.S.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8056-DCBE-26ED-2B63-3D8BF55B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Population Deserts- Language</a:t>
            </a:r>
          </a:p>
        </p:txBody>
      </p:sp>
      <p:pic>
        <p:nvPicPr>
          <p:cNvPr id="5" name="Content Placeholder 4" descr="A map of the united states&#10;&#10;AI-generated content may be incorrect.">
            <a:extLst>
              <a:ext uri="{FF2B5EF4-FFF2-40B4-BE49-F238E27FC236}">
                <a16:creationId xmlns:a16="http://schemas.microsoft.com/office/drawing/2014/main" id="{F517CE33-C62F-571C-ADFC-BFEE56E47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05" y="1168598"/>
            <a:ext cx="8111563" cy="469883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A5B038-AD4E-DB37-BE2E-08F76D314B29}"/>
              </a:ext>
            </a:extLst>
          </p:cNvPr>
          <p:cNvSpPr txBox="1"/>
          <p:nvPr/>
        </p:nvSpPr>
        <p:spPr>
          <a:xfrm>
            <a:off x="1106466" y="5689402"/>
            <a:ext cx="6093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Flores-Rodarte J, Topmiller M, Jabbarpour Y. Distribution of Spanish-Speaking Family Physicians, 2013-2019. Am Fam Physician. 2022 Jun;105(6):654-655. PMID: 35713629.</a:t>
            </a:r>
          </a:p>
        </p:txBody>
      </p:sp>
    </p:spTree>
    <p:extLst>
      <p:ext uri="{BB962C8B-B14F-4D97-AF65-F5344CB8AC3E}">
        <p14:creationId xmlns:p14="http://schemas.microsoft.com/office/powerpoint/2010/main" val="1920603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29967-9D50-DE8F-A39B-83DC2E945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FE66AE-CCF5-9BF6-4550-BC405281646B}"/>
              </a:ext>
            </a:extLst>
          </p:cNvPr>
          <p:cNvSpPr txBox="1"/>
          <p:nvPr/>
        </p:nvSpPr>
        <p:spPr>
          <a:xfrm>
            <a:off x="0" y="6335049"/>
            <a:ext cx="2648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r>
              <a:rPr lang="en-US" dirty="0"/>
              <a:t>https://www.aafp.org/pubs/afp/issues/2024/0400/graham-center-primary-care-access-aging-populations.html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81051A-80AE-5FAE-32CF-5DF87224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418" y="180459"/>
            <a:ext cx="10515600" cy="1325563"/>
          </a:xfrm>
        </p:spPr>
        <p:txBody>
          <a:bodyPr/>
          <a:lstStyle/>
          <a:p>
            <a:r>
              <a:rPr lang="en-US" dirty="0"/>
              <a:t>Population Deserts- Aging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67736-819D-D6B1-E640-3E8AB8543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635" y="1804035"/>
            <a:ext cx="60769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2968-015C-403D-889D-6D98AB8D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365125"/>
            <a:ext cx="4089501" cy="1454150"/>
          </a:xfrm>
        </p:spPr>
        <p:txBody>
          <a:bodyPr>
            <a:noAutofit/>
          </a:bodyPr>
          <a:lstStyle/>
          <a:p>
            <a:r>
              <a:rPr lang="en-US" sz="2800" dirty="0"/>
              <a:t>Care Deserts- Maternity Care</a:t>
            </a:r>
          </a:p>
        </p:txBody>
      </p:sp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39F62A6A-50E9-4C05-A1A7-CA852122D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3800" y="0"/>
            <a:ext cx="7767720" cy="5838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4AF42C-9201-40E7-B84C-8C35CFE49BF1}"/>
              </a:ext>
            </a:extLst>
          </p:cNvPr>
          <p:cNvSpPr txBox="1"/>
          <p:nvPr/>
        </p:nvSpPr>
        <p:spPr>
          <a:xfrm>
            <a:off x="152400" y="2085975"/>
            <a:ext cx="38957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1/3 of counties in the US have been identified as MCD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Greater than 80% of these are in non-metro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FPs deliver in more than 40% of US counties; more than 50% of these counties are non-metropolitan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FPs are the sole maternity care clinician in 181 MCD counties (16.2%), serving more than 400,000 women (Age 18-44)</a:t>
            </a:r>
          </a:p>
        </p:txBody>
      </p:sp>
    </p:spTree>
    <p:extLst>
      <p:ext uri="{BB962C8B-B14F-4D97-AF65-F5344CB8AC3E}">
        <p14:creationId xmlns:p14="http://schemas.microsoft.com/office/powerpoint/2010/main" val="407791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EAB8D-482C-B215-A677-39AC4069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F97B98-151A-7162-B22A-F80332AC79FA}"/>
              </a:ext>
            </a:extLst>
          </p:cNvPr>
          <p:cNvSpPr txBox="1"/>
          <p:nvPr/>
        </p:nvSpPr>
        <p:spPr>
          <a:xfrm>
            <a:off x="0" y="6335049"/>
            <a:ext cx="26482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lnSpc>
                <a:spcPct val="100000"/>
              </a:lnSpc>
              <a:spcBef>
                <a:spcPts val="360"/>
              </a:spcBef>
              <a:buClr>
                <a:schemeClr val="lt1"/>
              </a:buClr>
              <a:buSzPts val="1800"/>
              <a:buNone/>
            </a:pPr>
            <a:r>
              <a:rPr lang="en-US" dirty="0"/>
              <a:t>https://www.aafp.org/pubs/afp/issues/2023/0600/graham-center-behavioral-health-clinics.html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1F2AB49-1C16-888E-DAFB-7ABC35F1A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3" y="180459"/>
            <a:ext cx="11770242" cy="1325563"/>
          </a:xfrm>
        </p:spPr>
        <p:txBody>
          <a:bodyPr/>
          <a:lstStyle/>
          <a:p>
            <a:r>
              <a:rPr lang="en-US" dirty="0"/>
              <a:t>Care Deserts-</a:t>
            </a:r>
            <a:br>
              <a:rPr lang="en-US" dirty="0"/>
            </a:br>
            <a:r>
              <a:rPr lang="en-US" dirty="0"/>
              <a:t>Integrative Behavioral Health &amp; Mental Health Need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27ADB6-78DF-ADFC-2050-5262787E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192" y="1672523"/>
            <a:ext cx="7352524" cy="41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76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AC60B-DD2E-1966-7635-9AA60C32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Can we fill these deserts?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317FB-AFCB-A4D2-1E75-1C3BA2583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Familiarity</a:t>
            </a:r>
          </a:p>
          <a:p>
            <a:r>
              <a:rPr lang="en-US" sz="2000" dirty="0"/>
              <a:t>Training</a:t>
            </a:r>
          </a:p>
          <a:p>
            <a:r>
              <a:rPr lang="en-US" sz="2000" dirty="0"/>
              <a:t>Familial Obligations</a:t>
            </a:r>
          </a:p>
          <a:p>
            <a:r>
              <a:rPr lang="en-US" sz="2000" dirty="0"/>
              <a:t>Autonomy</a:t>
            </a:r>
          </a:p>
          <a:p>
            <a:r>
              <a:rPr lang="en-US" sz="2000" dirty="0"/>
              <a:t>Politics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06972-19F9-F33F-4CD0-9BC94DF930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87" r="17034" b="-445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50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6BEE86-5B50-421E-B8BE-E0578A25C79B}"/>
</file>

<file path=customXml/itemProps2.xml><?xml version="1.0" encoding="utf-8"?>
<ds:datastoreItem xmlns:ds="http://schemas.openxmlformats.org/officeDocument/2006/customXml" ds:itemID="{D9879BBA-CBC2-4239-8662-EA6321408973}"/>
</file>

<file path=customXml/itemProps3.xml><?xml version="1.0" encoding="utf-8"?>
<ds:datastoreItem xmlns:ds="http://schemas.openxmlformats.org/officeDocument/2006/customXml" ds:itemID="{FBC5DF28-77E7-426C-A75E-EB9B9507DDBF}"/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318</Words>
  <Application>Microsoft Office PowerPoint</Application>
  <PresentationFormat>Widescreen</PresentationFormat>
  <Paragraphs>51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Work Sans Light</vt:lpstr>
      <vt:lpstr>Office Theme</vt:lpstr>
      <vt:lpstr>Primary Care Deserts Yalda Jabbarpour, MD Director, Robert Graham Center  </vt:lpstr>
      <vt:lpstr>A Definition</vt:lpstr>
      <vt:lpstr>    Geographic Deserts</vt:lpstr>
      <vt:lpstr>Geographic Deserts and Access</vt:lpstr>
      <vt:lpstr>Population Deserts- Race</vt:lpstr>
      <vt:lpstr>Population Deserts- Language</vt:lpstr>
      <vt:lpstr>Population Deserts- Aging</vt:lpstr>
      <vt:lpstr>Care Deserts- Maternity Care</vt:lpstr>
      <vt:lpstr>Care Deserts- Integrative Behavioral Health &amp; Mental Health Need</vt:lpstr>
      <vt:lpstr>Can we fill these deserts?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Yalda Jabbarpour</dc:creator>
  <cp:lastModifiedBy>Yalda Jabbarpour</cp:lastModifiedBy>
  <cp:revision>1</cp:revision>
  <dcterms:created xsi:type="dcterms:W3CDTF">2025-08-13T14:52:28Z</dcterms:created>
  <dcterms:modified xsi:type="dcterms:W3CDTF">2025-08-13T20:01:27Z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